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0" r:id="rId14"/>
    <p:sldId id="272" r:id="rId15"/>
  </p:sldIdLst>
  <p:sldSz cx="9144000" cy="6858000" type="screen4x3"/>
  <p:notesSz cx="6858000" cy="91440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9A5"/>
    <a:srgbClr val="4359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7C15F-4C9C-4CE1-9943-0522B342C78E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B3139-5F79-40C9-95A9-7E11EAE604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47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B3139-5F79-40C9-95A9-7E11EAE604B9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4949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E5943-6772-4327-95A2-DA651B23CC26}" type="datetime1">
              <a:rPr lang="es-PE" smtClean="0"/>
              <a:t>05/09/2013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924B2-C476-4F57-A42D-A3F5D969D002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212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9D0CF-6257-4025-88F8-CAE3BFB22A00}" type="datetime1">
              <a:rPr lang="es-PE" smtClean="0"/>
              <a:t>05/09/2013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11639-B780-4092-AF48-42F381827CDF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3851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841A3-496A-48E9-81D7-1FA6AE2703C2}" type="datetime1">
              <a:rPr lang="es-PE" smtClean="0"/>
              <a:t>05/09/2013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D128A-2E04-4302-9699-6DE5AD25581B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0333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567FB-8C2D-4A08-A0DE-6C6C85260348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05/09/2013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>
                <a:solidFill>
                  <a:prstClr val="black">
                    <a:tint val="75000"/>
                  </a:prstClr>
                </a:solidFill>
              </a:rPr>
              <a:t>Ramón R. Abarca Fernández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6105E-84EE-4FE0-BAE5-F9866112A9A8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75643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EDCE0-3C4D-494D-8D1E-3ADD4C335569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05/09/2013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>
                <a:solidFill>
                  <a:prstClr val="black">
                    <a:tint val="75000"/>
                  </a:prstClr>
                </a:solidFill>
              </a:rPr>
              <a:t>Ramón R. Abarca Fernández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107F1-15A9-4068-ADED-7448BC6D6036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88826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1569B-5E0B-443A-854E-814AFEEF9B62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05/09/2013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>
                <a:solidFill>
                  <a:prstClr val="black">
                    <a:tint val="75000"/>
                  </a:prstClr>
                </a:solidFill>
              </a:rPr>
              <a:t>Ramón R. Abarca Fernández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97C48-499C-48B1-9E3D-AEDCF24B48E0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9155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A34B6-74B8-44C2-BBF2-9E44FF84FE95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05/09/2013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>
                <a:solidFill>
                  <a:prstClr val="black">
                    <a:tint val="75000"/>
                  </a:prstClr>
                </a:solidFill>
              </a:rPr>
              <a:t>Ramón R. Abarca Fernández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EEAA0-DC88-416C-B19C-7F5DB54C0D98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0962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14063-DCE6-487D-9270-5AF337131BB9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05/09/2013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>
                <a:solidFill>
                  <a:prstClr val="black">
                    <a:tint val="75000"/>
                  </a:prstClr>
                </a:solidFill>
              </a:rPr>
              <a:t>Ramón R. Abarca Fernández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C2949-3DA9-46CD-B931-1E76E931EE12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61992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51540-6BEA-4242-8AFC-1FD3295DFF8B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05/09/2013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>
                <a:solidFill>
                  <a:prstClr val="black">
                    <a:tint val="75000"/>
                  </a:prstClr>
                </a:solidFill>
              </a:rPr>
              <a:t>Ramón R. Abarca Fernández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EBBDA-D1D5-40D5-AE9A-F30C5CEC635C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3922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AC6D1-21E5-4064-94EE-D4358D9018CA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05/09/2013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>
                <a:solidFill>
                  <a:prstClr val="black">
                    <a:tint val="75000"/>
                  </a:prstClr>
                </a:solidFill>
              </a:rPr>
              <a:t>Ramón R. Abarca Fernández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7E573-E1EE-46C7-8B82-526734768512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53589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ABDA7-FF00-483D-8366-4D155B3EF9A0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05/09/2013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>
                <a:solidFill>
                  <a:prstClr val="black">
                    <a:tint val="75000"/>
                  </a:prstClr>
                </a:solidFill>
              </a:rPr>
              <a:t>Ramón R. Abarca Fernández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F9C4B-1E64-4F71-8E7F-12248B0DE88A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137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41A24-19EA-46A8-8DF5-D6372AA31DCE}" type="datetime1">
              <a:rPr lang="es-PE" smtClean="0"/>
              <a:t>05/09/2013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2204-CD4A-46AD-97DC-51A3A4F05FFE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72876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8EEA-881E-4EF2-B383-7317E1AEF55D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05/09/2013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>
                <a:solidFill>
                  <a:prstClr val="black">
                    <a:tint val="75000"/>
                  </a:prstClr>
                </a:solidFill>
              </a:rPr>
              <a:t>Ramón R. Abarca Fernández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E582D-58A4-4E26-8568-2AFFF8B883DE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5005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3C5E3-1117-412F-9152-03EDD567165D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05/09/2013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>
                <a:solidFill>
                  <a:prstClr val="black">
                    <a:tint val="75000"/>
                  </a:prstClr>
                </a:solidFill>
              </a:rPr>
              <a:t>Ramón R. Abarca Fernández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13957-BF4F-4B71-872B-DDFFCE6D1ADE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80332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72F13-F162-496C-A467-7A43533F7E45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05/09/2013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>
                <a:solidFill>
                  <a:prstClr val="black">
                    <a:tint val="75000"/>
                  </a:prstClr>
                </a:solidFill>
              </a:rPr>
              <a:t>Ramón R. Abarca Fernández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1D65A-C8E4-4E39-A1A0-B6F148E5DD2D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5402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6B8B-2C36-4BE0-A827-369117D26837}" type="datetime1">
              <a:rPr lang="es-PE" smtClean="0"/>
              <a:t>05/09/2013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C6A74-C678-4015-8900-69E740815329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7393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D99F-930E-4B1B-92CF-78E09B46FF58}" type="datetime1">
              <a:rPr lang="es-PE" smtClean="0"/>
              <a:t>05/09/2013</a:t>
            </a:fld>
            <a:endParaRPr lang="es-P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FC15C-7E8A-4D01-926B-AB4FF3BFB9D1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5779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01191-36CA-4134-AAA0-04724A19498C}" type="datetime1">
              <a:rPr lang="es-PE" smtClean="0"/>
              <a:t>05/09/2013</a:t>
            </a:fld>
            <a:endParaRPr lang="es-P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C7A01-98FC-49AF-B864-34EC9FD50CB4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2412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393B6-5A9E-45C2-9584-9EC7D4EB9F83}" type="datetime1">
              <a:rPr lang="es-PE" smtClean="0"/>
              <a:t>05/09/2013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FADCB-ECC6-48E2-9474-7CB8EB284FD6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961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5C45-A217-42F4-B341-66694888F860}" type="datetime1">
              <a:rPr lang="es-PE" smtClean="0"/>
              <a:t>05/09/2013</a:t>
            </a:fld>
            <a:endParaRPr lang="es-P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FDF07-72D1-4088-8823-E04FD741020D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489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77469-1A32-4755-B333-670642430BF2}" type="datetime1">
              <a:rPr lang="es-PE" smtClean="0"/>
              <a:t>05/09/2013</a:t>
            </a:fld>
            <a:endParaRPr lang="es-P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54DC4-2A3A-4B07-9AC1-0BC1CA843FF8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007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BAF5D-CD6D-4A54-9EC7-0ADC0D4FEC0C}" type="datetime1">
              <a:rPr lang="es-PE" smtClean="0"/>
              <a:t>05/09/2013</a:t>
            </a:fld>
            <a:endParaRPr lang="es-P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796A2-A6F1-4891-B37E-A18A2878023B}" type="slidenum">
              <a:rPr lang="es-PE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1024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F8F8AF-3B8C-4F91-BC3C-E89C653B2CAF}" type="datetime1">
              <a:rPr lang="es-PE" smtClean="0"/>
              <a:t>05/09/2013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962291A-7847-44B5-84C7-48EEA971B7E0}" type="slidenum">
              <a:rPr lang="es-PE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7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6D2872-01F7-463E-A13F-8AA6DDF76442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05/09/2013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PE" smtClean="0">
                <a:solidFill>
                  <a:prstClr val="black">
                    <a:tint val="75000"/>
                  </a:prstClr>
                </a:solidFill>
              </a:rPr>
              <a:t>Ramón R. Abarca Fernández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F7E1EF5B-08D3-49A0-90BD-859137A37268}" type="slidenum">
              <a:rPr lang="es-PE">
                <a:latin typeface="Calibri"/>
              </a:rPr>
              <a:pPr/>
              <a:t>‹Nº›</a:t>
            </a:fld>
            <a:endParaRPr lang="es-PE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463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ítulo 2"/>
          <p:cNvSpPr>
            <a:spLocks noGrp="1"/>
          </p:cNvSpPr>
          <p:nvPr>
            <p:ph type="subTitle" idx="1"/>
          </p:nvPr>
        </p:nvSpPr>
        <p:spPr>
          <a:xfrm>
            <a:off x="2688433" y="3955258"/>
            <a:ext cx="6109203" cy="952500"/>
          </a:xfrm>
        </p:spPr>
        <p:txBody>
          <a:bodyPr/>
          <a:lstStyle/>
          <a:p>
            <a:pPr>
              <a:defRPr/>
            </a:pPr>
            <a:r>
              <a:rPr lang="es-ES" sz="2300" b="1" dirty="0">
                <a:latin typeface="Algerian" panose="04020705040A02060702" pitchFamily="82" charset="0"/>
              </a:rPr>
              <a:t>Aprendizaje/evaluación y </a:t>
            </a:r>
            <a:r>
              <a:rPr lang="es-ES" sz="2300" b="1" dirty="0" err="1" smtClean="0">
                <a:latin typeface="Algerian" panose="04020705040A02060702" pitchFamily="82" charset="0"/>
              </a:rPr>
              <a:t>responsabIlidad</a:t>
            </a:r>
            <a:r>
              <a:rPr lang="es-ES" sz="2300" b="1" dirty="0" smtClean="0">
                <a:latin typeface="Algerian" panose="04020705040A02060702" pitchFamily="82" charset="0"/>
              </a:rPr>
              <a:t> </a:t>
            </a:r>
            <a:r>
              <a:rPr lang="es-ES" sz="2300" b="1" dirty="0">
                <a:latin typeface="Algerian" panose="04020705040A02060702" pitchFamily="82" charset="0"/>
              </a:rPr>
              <a:t>social </a:t>
            </a:r>
            <a:r>
              <a:rPr lang="es-ES" sz="2300" b="1" dirty="0" smtClean="0">
                <a:latin typeface="Algerian" panose="04020705040A02060702" pitchFamily="82" charset="0"/>
              </a:rPr>
              <a:t>universitaria </a:t>
            </a:r>
            <a:endParaRPr lang="es-PE" sz="2300" dirty="0">
              <a:solidFill>
                <a:schemeClr val="accent2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052764" y="3355183"/>
            <a:ext cx="1032272" cy="30718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PE" sz="1800" dirty="0">
                <a:solidFill>
                  <a:srgbClr val="4159A5"/>
                </a:solidFill>
                <a:latin typeface="Swis721 BlkCn BT" panose="020B0806030502040204" pitchFamily="34" charset="0"/>
              </a:rPr>
              <a:t>Ponencia:</a:t>
            </a:r>
          </a:p>
        </p:txBody>
      </p:sp>
      <p:sp>
        <p:nvSpPr>
          <p:cNvPr id="2053" name="Subtítulo 2"/>
          <p:cNvSpPr txBox="1">
            <a:spLocks/>
          </p:cNvSpPr>
          <p:nvPr/>
        </p:nvSpPr>
        <p:spPr bwMode="auto">
          <a:xfrm>
            <a:off x="1102741" y="5009721"/>
            <a:ext cx="3857186" cy="40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</a:pPr>
            <a:r>
              <a:rPr lang="es-PE" dirty="0">
                <a:solidFill>
                  <a:srgbClr val="4159A5"/>
                </a:solidFill>
                <a:latin typeface="Swis721 BlkCn BT" pitchFamily="34" charset="0"/>
              </a:rPr>
              <a:t>Autor</a:t>
            </a:r>
            <a:r>
              <a:rPr lang="es-PE" dirty="0" smtClean="0">
                <a:solidFill>
                  <a:srgbClr val="4159A5"/>
                </a:solidFill>
                <a:latin typeface="Swis721 BlkCn BT" pitchFamily="34" charset="0"/>
              </a:rPr>
              <a:t>:  Ramón R. Abarca Fernández  </a:t>
            </a:r>
            <a:endParaRPr lang="es-PE" dirty="0">
              <a:solidFill>
                <a:srgbClr val="4159A5"/>
              </a:solidFill>
              <a:latin typeface="Swis721 BlkCn BT" pitchFamily="34" charset="0"/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102742" y="5496255"/>
            <a:ext cx="3280172" cy="30718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PE" sz="1800" dirty="0">
                <a:solidFill>
                  <a:srgbClr val="ED7D31"/>
                </a:solidFill>
                <a:latin typeface="Swis721 BlkCn BT" panose="020B0806030502040204" pitchFamily="34" charset="0"/>
              </a:rPr>
              <a:t>Profesor Emérito de la UCSM</a:t>
            </a: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6006704" y="5848350"/>
            <a:ext cx="1618059" cy="201216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PE" sz="1200" b="1" i="1" dirty="0">
                <a:solidFill>
                  <a:srgbClr val="4159A5"/>
                </a:solidFill>
                <a:latin typeface="Swis721 BlkCn BT" panose="020B0806030502040204" pitchFamily="34" charset="0"/>
              </a:rPr>
              <a:t>Chimbote-Perú-2013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43" y="3298306"/>
            <a:ext cx="1112576" cy="1582068"/>
          </a:xfrm>
          <a:prstGeom prst="rect">
            <a:avLst/>
          </a:prstGeom>
        </p:spPr>
      </p:pic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E" smtClean="0">
                <a:solidFill>
                  <a:prstClr val="black">
                    <a:tint val="75000"/>
                  </a:prstClr>
                </a:solidFill>
              </a:rPr>
              <a:t>Ramón R. Abarca Fernández</a:t>
            </a: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23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280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82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/>
      <p:bldP spid="2053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34669" y="132630"/>
            <a:ext cx="2300079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" sz="1600" b="1" dirty="0">
                <a:solidFill>
                  <a:sysClr val="windowText" lastClr="000000"/>
                </a:solidFill>
              </a:rPr>
              <a:t>Aprendizaje/evaluación y responsabilidad social universitaria</a:t>
            </a:r>
            <a:endParaRPr lang="es-PE" sz="1600" dirty="0">
              <a:solidFill>
                <a:sysClr val="windowText" lastClr="000000"/>
              </a:solidFill>
              <a:latin typeface="Swis721 BlkCn BT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5127" y="1405110"/>
            <a:ext cx="8091055" cy="453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responsabilidad social universitaria (Arana et al, 2008) debe ser entendida como “el compromiso que tiene la institución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difundir y poner en práctica un conjunto de conocimientos y valores en la formación profesional, en los procesos de investigación, innovación y proyección social, funciones que deben estar enfocadas a la solución de problemas sociales”. </a:t>
            </a:r>
          </a:p>
          <a:p>
            <a:pPr algn="just">
              <a:lnSpc>
                <a:spcPct val="107000"/>
              </a:lnSpc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cultura de responsabilidad social de las universidades está en: 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 profesionales con sólidos conocimientos y comprometidos con valores y principios de sensibilidad humana, social y ecológica. 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Fomentar actividades de responsabilidad social en la comunidad. 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 egresados con conciencia social sobre su profesión, como compromiso de servicio hacia el desarrollo humano. 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solución de problemas de la comunidad y del medio ambiente. 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Desarrollar espacios y grupos de investigación e innovación, hacia el avance del conocimiento y competencias con responsabilidad social, </a:t>
            </a:r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8009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34669" y="132630"/>
            <a:ext cx="2300079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" sz="1600" b="1" dirty="0">
                <a:solidFill>
                  <a:sysClr val="windowText" lastClr="000000"/>
                </a:solidFill>
              </a:rPr>
              <a:t>Aprendizaje/evaluación y responsabilidad social universitaria</a:t>
            </a:r>
            <a:endParaRPr lang="es-PE" sz="1600" dirty="0">
              <a:solidFill>
                <a:sysClr val="windowText" lastClr="000000"/>
              </a:solidFill>
              <a:latin typeface="Swis721 BlkCn BT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72837" y="1337383"/>
            <a:ext cx="8021782" cy="275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Sostenemos, con </a:t>
            </a:r>
            <a:r>
              <a:rPr lang="es-ES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Vallaeys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(2008), que existen tres estrategias para que </a:t>
            </a:r>
            <a:r>
              <a:rPr lang="es-ES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universidades alcancen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mejora: </a:t>
            </a:r>
            <a:endParaRPr lang="es-ES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participación integrada de los grupos internos y externos en el quehacer de la universidad. </a:t>
            </a:r>
            <a:endParaRPr lang="es-ES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articulación de los planes de estudios, la investigación, la extensión y los métodos de aprendizaje con la solución de los problemas de la sociedad. </a:t>
            </a:r>
            <a:endParaRPr lang="es-ES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El autodiagnóstico regular de la institución con herramientas apropiadas de medición para la rendición de cuentas hacia los grupos de interés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21329" y="4096985"/>
            <a:ext cx="80217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Concluimos ratificando nuestra hipótesis y afirmando que los procesos de aprendizaje/evaluación aún no son incorporados integralmente en el concepto de responsabilidad social universitaria, expresión que parece quedarse solo palabras sin alcanzar su contenido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385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84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34669" y="132630"/>
            <a:ext cx="2300079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" sz="1600" b="1" dirty="0">
                <a:solidFill>
                  <a:sysClr val="windowText" lastClr="000000"/>
                </a:solidFill>
              </a:rPr>
              <a:t>Aprendizaje/evaluación y responsabilidad social universitaria</a:t>
            </a:r>
            <a:endParaRPr lang="es-PE" sz="1600" dirty="0">
              <a:solidFill>
                <a:sysClr val="windowText" lastClr="000000"/>
              </a:solidFill>
              <a:latin typeface="Swis721 BlkCn BT" pitchFamily="34" charset="0"/>
            </a:endParaRPr>
          </a:p>
        </p:txBody>
      </p:sp>
      <p:pic>
        <p:nvPicPr>
          <p:cNvPr id="6" name="Picture 2" descr="Campagne d'Arequipa avec dans le fond à droite le volcan Mis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4084"/>
            <a:ext cx="9144000" cy="57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87339" y="3670445"/>
            <a:ext cx="86772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panose="020B0604020202020204" pitchFamily="34" charset="0"/>
              </a:rPr>
              <a:t>http://www.ucsm.edu.pe/rabarcaf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56360" y="1222520"/>
            <a:ext cx="6981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dirty="0" err="1">
                <a:solidFill>
                  <a:srgbClr val="E7E6E6">
                    <a:lumMod val="75000"/>
                  </a:srgbClr>
                </a:solidFill>
                <a:latin typeface="Calibri" panose="020F0502020204030204"/>
              </a:rPr>
              <a:t>Gracias</a:t>
            </a:r>
            <a:endParaRPr lang="pt-BR" sz="4400" dirty="0">
              <a:solidFill>
                <a:srgbClr val="E7E6E6">
                  <a:lumMod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04032" y="2279002"/>
            <a:ext cx="81359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dirty="0">
                <a:solidFill>
                  <a:srgbClr val="44546A">
                    <a:lumMod val="10000"/>
                  </a:srgbClr>
                </a:solidFill>
                <a:latin typeface="Calibri" panose="020F0502020204030204"/>
              </a:rPr>
              <a:t>Ramón R. Abarca Fernández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1908176" y="5038870"/>
            <a:ext cx="435292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rabarcaf@ucsm.edu.pe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rabarcaf@star.com.pe</a:t>
            </a:r>
          </a:p>
        </p:txBody>
      </p:sp>
      <p:sp>
        <p:nvSpPr>
          <p:cNvPr id="11" name="6 Marcador de número de diapositiva"/>
          <p:cNvSpPr txBox="1">
            <a:spLocks/>
          </p:cNvSpPr>
          <p:nvPr/>
        </p:nvSpPr>
        <p:spPr>
          <a:xfrm>
            <a:off x="6457950" y="6453333"/>
            <a:ext cx="20574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C30428-232F-4CBA-B3F9-84C15EC725DB}" type="slidenum">
              <a:rPr kumimoji="0" lang="es-E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7 Marcador de pie de página"/>
          <p:cNvSpPr txBox="1">
            <a:spLocks/>
          </p:cNvSpPr>
          <p:nvPr/>
        </p:nvSpPr>
        <p:spPr>
          <a:xfrm>
            <a:off x="3028950" y="6453333"/>
            <a:ext cx="30861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Ramón R. Abarca Fernández</a:t>
            </a: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7312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11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78"/>
                            </p:stCondLst>
                            <p:childTnLst>
                              <p:par>
                                <p:cTn id="13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78"/>
                            </p:stCondLst>
                            <p:childTnLst>
                              <p:par>
                                <p:cTn id="1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78"/>
                            </p:stCondLst>
                            <p:childTnLst>
                              <p:par>
                                <p:cTn id="22" presetID="2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23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774"/>
                            </p:stCondLst>
                            <p:childTnLst>
                              <p:par>
                                <p:cTn id="2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274"/>
                            </p:stCondLst>
                            <p:childTnLst>
                              <p:par>
                                <p:cTn id="29" presetID="2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30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301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801"/>
                            </p:stCondLst>
                            <p:childTnLst>
                              <p:par>
                                <p:cTn id="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801"/>
                            </p:stCondLst>
                            <p:childTnLst>
                              <p:par>
                                <p:cTn id="42" presetID="31" presetClass="emph" presetSubtype="0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301"/>
                            </p:stCondLst>
                            <p:childTnLst>
                              <p:par>
                                <p:cTn id="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301"/>
                            </p:stCondLst>
                            <p:childTnLst>
                              <p:par>
                                <p:cTn id="53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301"/>
                            </p:stCondLst>
                            <p:childTnLst>
                              <p:par>
                                <p:cTn id="56" presetID="6" presetClass="emph" presetSubtype="0" fill="hold" grpId="9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301"/>
                            </p:stCondLst>
                            <p:childTnLst>
                              <p:par>
                                <p:cTn id="59" presetID="6" presetClass="emph" presetSubtype="0" fill="hold" grpId="7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3301"/>
                            </p:stCondLst>
                            <p:childTnLst>
                              <p:par>
                                <p:cTn id="6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301"/>
                            </p:stCondLst>
                            <p:childTnLst>
                              <p:par>
                                <p:cTn id="65" presetID="14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7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6301"/>
                            </p:stCondLst>
                            <p:childTnLst>
                              <p:par>
                                <p:cTn id="74" presetID="0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-0.03941 -0.00115 -0.07691 -0.00277 -0.1158 -0.00624 C -0.17048 -0.01641 -0.13055 -0.01063 -0.23645 -0.00832 C -0.28211 -0.00439 -0.31927 -0.00508 -0.36823 -0.00624 C -0.3901 -0.00855 -0.40399 -0.00994 -0.42691 -0.00832 C -0.42586 -0.00624 -0.425 -0.00393 -0.42378 -0.00208 C -0.42135 0.00162 -0.4158 0.00856 -0.4158 0.00856 C -0.41215 0.02405 -0.40885 0.03977 -0.40468 0.05503 C -0.4 0.11098 -0.38142 0.16255 -0.36823 0.21572 C -0.36024 0.24856 -0.35729 0.28324 -0.35416 0.31723 C -0.3533 0.36439 -0.35607 0.39515 -0.34618 0.43561 C -0.34548 0.43746 -0.33993 0.44971 -0.33645 0.45249 C -0.33211 0.45596 -0.32691 0.45804 -0.32222 0.46081 C -0.31996 0.4622 -0.31823 0.46474 -0.3158 0.4652 C -0.30798 0.46682 -0.3 0.46659 -0.29201 0.46728 C -0.28576 0.47006 -0.27951 0.47075 -0.27326 0.47353 C -0.23107 0.47191 -0.18802 0.4659 -0.146 0.47145 C -0.06753 0.46752 0.00573 0.4622 0.08577 0.46081 C 0.20625 0.45665 0.32448 0.45156 0.44601 0.45041 C 0.45174 0.44971 0.45764 0.44879 0.46337 0.44833 C 0.48577 0.44671 0.53021 0.44393 0.53021 0.44393 C 0.54063 0.43931 0.53559 0.42266 0.53802 0.41018 C 0.53976 0.38867 0.54323 0.36809 0.54584 0.34682 C 0.54549 0.32833 0.54323 0.24786 0.54132 0.2326 C 0.54011 0.22474 0.53802 0.20925 0.53802 0.20925 C 0.53368 0.14405 0.53681 0.07468 0.52535 0.01064 C 0.52136 -0.05225 0.52344 -0.11561 0.51424 -0.17757 C 0.5125 -0.33988 0.54844 -0.33803 0.46823 -0.33387 C 0.41563 -0.32532 0.36111 -0.32994 0.30799 -0.32763 C 0.25747 -0.31144 0.19098 -0.32601 0.13646 -0.33387 C 0.12691 -0.33803 0.1165 -0.33826 0.10643 -0.34035 C 0.09618 -0.34243 0.08594 -0.34543 0.07622 -0.34867 C 0.07448 -0.35006 0.07309 -0.35191 0.07118 -0.35306 C 0.06997 -0.35399 0.06719 -0.35722 0.06667 -0.35514 C 0.06545 -0.35144 0.06875 -0.34058 0.0698 -0.33595 C 0.07223 -0.32416 0.07309 -0.31191 0.07622 -0.30011 C 0.07952 -0.26636 0.08073 -0.23214 0.08577 -0.19861 C 0.08733 -0.15792 0.08802 -0.11653 0.09184 -0.07607 C 0.0915 -0.05572 0.09045 -0.03514 0.09045 -0.0148 C 0.09045 -0.01179 0.09028 -0.00809 0.09184 -0.00624 C 0.09462 -0.00324 0.10139 -0.00208 0.10139 -0.00208 C 0.10903 -0.00277 0.11615 -0.00324 0.12361 -0.00416 C 0.13316 -0.00532 0.15243 -0.00832 0.15243 -0.00832 C 0.16771 -0.01341 0.1842 -0.01526 0.19983 -0.01688 C 0.23091 -0.02682 0.28039 -0.02613 0.31111 -0.02751 C 0.35973 -0.02659 0.40868 -0.02936 0.45695 -0.02312 C 0.4698 -0.0215 0.48299 -0.01526 0.49532 -0.0104 C 0.49914 -0.00878 0.50816 -0.0067 0.51111 -0.00416 C 0.5125 -0.00277 0.51771 -0.00023 0.5158 0 C 0.50938 0.0007 0.48056 -0.003 0.47136 -0.00416 C 0.45955 -0.00948 0.4474 -0.00925 0.4349 -0.0104 C 0.4217 -0.01688 0.43143 -0.01248 0.40313 -0.01896 C 0.4 -0.01965 0.39358 -0.02104 0.39358 -0.02104 C 0.38212 -0.02613 0.3691 -0.02636 0.35712 -0.02959 C 0.34827 -0.03745 0.33924 -0.03699 0.32865 -0.04 C 0.31997 -0.04231 0.31372 -0.04485 0.30469 -0.04647 C 0.28907 -0.05156 0.27309 -0.05688 0.25712 -0.05919 C 0.24497 -0.06104 0.22066 -0.06335 0.22066 -0.06335 C 0.20417 -0.06867 0.18768 -0.07098 0.17136 -0.07399 C 0.15886 -0.07954 0.14601 -0.08231 0.13316 -0.08439 C 0.12101 -0.08878 0.10955 -0.09133 0.09688 -0.09295 C 0.07448 -0.10011 0.04844 -0.09896 0.02518 -0.10566 C 0.00886 -0.11052 0.0323 -0.10474 0.00799 -0.10982 C 0.00157 -0.11121 -0.01128 -0.11399 -0.01128 -0.11399 C -0.02152 -0.11907 -0.00937 -0.11352 -0.02534 -0.11838 C -0.03559 -0.12139 -0.04392 -0.12647 -0.05399 -0.12878 C -0.06788 -0.13641 -0.08385 -0.14428 -0.09861 -0.14798 C -0.10781 -0.15422 -0.11875 -0.15699 -0.12864 -0.16069 C -0.13541 -0.1667 -0.14461 -0.17063 -0.1526 -0.17318 C -0.15972 -0.18011 -0.175 -0.18474 -0.1842 -0.19029 C -0.19618 -0.19769 -0.20798 -0.20717 -0.22066 -0.21133 C -0.22239 -0.21272 -0.22361 -0.21433 -0.22534 -0.21549 C -0.22691 -0.21641 -0.22882 -0.21641 -0.23038 -0.21757 C -0.23142 -0.21873 -0.23229 -0.22081 -0.23333 -0.22196 C -0.23472 -0.22312 -0.23645 -0.22312 -0.23802 -0.22404 C -0.24253 -0.22659 -0.24705 -0.22844 -0.25086 -0.23237 C -0.25902 -0.24069 -0.25451 -0.23792 -0.26354 -0.24092 C -0.26527 -0.24231 -0.26666 -0.24393 -0.26823 -0.24508 C -0.26979 -0.24601 -0.2717 -0.24601 -0.27326 -0.24717 C -0.2743 -0.24832 -0.27517 -0.2504 -0.27621 -0.25156 C -0.2802 -0.2548 -0.28906 -0.25988 -0.28906 -0.25988 C -0.28975 -0.26104 -0.29427 -0.26774 -0.29548 -0.26844 C -0.3059 -0.27676 -0.29392 -0.26312 -0.30486 -0.27468 C -0.31562 -0.28601 -0.32673 -0.29618 -0.33802 -0.30636 C -0.34218 -0.31006 -0.34913 -0.31422 -0.35243 -0.31907 C -0.36302 -0.33364 -0.38958 -0.35676 -0.40468 -0.36347 C -0.40625 -0.36416 -0.40173 -0.36208 -0.4 -0.36139 C -0.39843 -0.36069 -0.39687 -0.36023 -0.39531 -0.3593 C -0.3835 -0.35167 -0.39427 -0.35792 -0.38246 -0.35306 C -0.36788 -0.34705 -0.35555 -0.34404 -0.33975 -0.34243 C -0.32014 -0.33734 -0.29948 -0.33734 -0.27951 -0.33595 C -0.21111 -0.32324 -0.1184 -0.33318 -0.06198 -0.33387 C -0.0276 -0.33665 -0.02014 -0.3378 0.02066 -0.33595 C 0.02674 -0.3237 0.02795 -0.32647 0.03177 -0.31075 C 0.0323 -0.30867 0.03282 -0.30636 0.03316 -0.30428 C 0.03386 -0.30219 0.03473 -0.29803 0.03473 -0.29803 C 0.03664 -0.22173 0.03507 -0.14589 0.03177 -0.06959 C 0.03125 -0.06058 0.03091 -0.05133 0.03021 -0.04231 C 0.029 -0.02867 0.02223 -0.01595 0.02223 -0.00208 " pathEditMode="relative" ptsTypes="ffffffffffffffffffffffffffffffffffffffffffffffffffffffffffffffffffffffffffffffffffffffffffffffffffA">
                                      <p:cBhvr>
                                        <p:cTn id="7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9301"/>
                            </p:stCondLst>
                            <p:childTnLst>
                              <p:par>
                                <p:cTn id="77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-0.10921 -0.00995 -0.21928 -0.00995 -0.32865 -0.0148 C -0.35573 -0.01734 -0.3823 -0.02313 -0.40955 -0.02544 C -0.42379 -0.02359 -0.43698 -0.02012 -0.45087 -0.01711 C -0.47119 -0.00717 -0.46077 -0.00948 -0.45886 -0.06359 C -0.45799 -0.08971 -0.45695 -0.1126 -0.45244 -0.13758 C -0.4507 -0.16324 -0.4474 -0.18682 -0.44289 -0.21156 C -0.43768 -0.23954 -0.43542 -0.26659 -0.42865 -0.29388 C -0.4231 -0.3163 -0.42362 -0.34104 -0.4191 -0.3637 C -0.41112 -0.40347 -0.40504 -0.44578 -0.39375 -0.48417 C -0.39237 -0.4955 -0.38924 -0.50474 -0.38733 -0.51584 C -0.38473 -0.53087 -0.38334 -0.54798 -0.37935 -0.56232 C -0.37605 -0.59931 -0.37587 -0.60301 -0.37466 -0.6555 C -0.36789 -0.64578 -0.35504 -0.65434 -0.34601 -0.6555 C -0.3132 -0.66012 -0.28056 -0.66428 -0.24775 -0.66821 C -0.21164 -0.67769 -0.17483 -0.67654 -0.1382 -0.67862 C -0.09688 -0.67746 -0.05938 -0.67515 -0.0191 -0.67029 C 0.00138 -0.66128 0.0335 -0.66451 0.05069 -0.66382 C 0.08854 -0.66243 0.11979 -0.6622 0.15711 -0.65966 C 0.16458 -0.65919 0.17187 -0.6585 0.17934 -0.65758 C 0.18402 -0.65711 0.18888 -0.65596 0.19357 -0.6555 C 0.21684 -0.65365 0.26336 -0.6511 0.26336 -0.6511 C 0.27482 -0.64625 0.28802 -0.64671 0.3 -0.64486 C 0.35451 -0.64625 0.40607 -0.64925 0.46024 -0.6511 C 0.47135 -0.65041 0.48385 -0.65619 0.49357 -0.64902 C 0.49826 -0.64555 0.4927 -0.63492 0.49201 -0.62798 C 0.49045 -0.61434 0.48784 -0.60116 0.48559 -0.58775 C 0.48454 -0.56856 0.48368 -0.55099 0.47934 -0.53272 C 0.4769 -0.50937 0.47222 -0.48555 0.46666 -0.46313 C 0.46267 -0.43006 0.46545 -0.39677 0.46822 -0.3637 C 0.46927 -0.33919 0.47031 -0.31422 0.47291 -0.28971 C 0.47517 -0.26867 0.47986 -0.24763 0.48246 -0.22636 C 0.48333 -0.18682 0.48559 -0.14752 0.48559 -0.10798 C 0.48559 -0.07908 0.49097 -0.04879 0.48402 -0.02128 C 0.48177 -0.01249 0.47031 -0.02012 0.46336 -0.01919 C 0.45086 -0.01758 0.44079 -0.01087 0.42847 -0.00856 C 0.42465 -0.00694 0.42118 -0.00393 0.41736 -0.00232 C 0.41215 -0.00023 0.40677 0.00023 0.40156 0.00208 C 0.3052 0 0.20902 -0.00532 0.11267 -0.00856 C 0.08767 -0.01064 0.05625 -0.02081 0.03333 -0.01064 C 0.03402 0.01063 0.03263 0.04578 0.03802 0.06751 C 0.03975 0.10057 0.0401 0.13387 0.04288 0.16693 C 0.04496 0.25526 0.03298 0.23514 0.1 0.23237 C 0.12239 0.23005 0.14218 0.22543 0.1651 0.22404 C 0.19635 0.21988 0.22708 0.21872 0.25868 0.21757 C 0.3644 0.22081 0.35381 0.2215 0.4967 0.21757 C 0.50104 0.21757 0.48819 0.21618 0.48402 0.21549 C 0.4809 0.21479 0.4776 0.21387 0.47447 0.21341 C 0.45625 0.21017 0.45052 0.21063 0.42847 0.20924 C 0.40868 0.20647 0.38958 0.19977 0.36979 0.19653 C 0.35746 0.19098 0.34409 0.19075 0.33177 0.18589 C 0.32187 0.18196 0.31319 0.17572 0.30312 0.17318 C 0.29791 0.16855 0.29305 0.1674 0.28732 0.16485 C 0.27743 0.15583 0.26579 0.1556 0.25555 0.14797 C 0.25329 0.14612 0.25156 0.14312 0.24913 0.1415 C 0.2302 0.12901 0.23923 0.13641 0.2269 0.13086 C 0.21267 0.12439 0.20034 0.11676 0.18541 0.1119 C 0.16614 0.09896 0.14513 0.0904 0.12534 0.07815 C 0.121 0.0756 0.11684 0.07237 0.11267 0.06959 C 0.11076 0.0682 0.10833 0.06844 0.10625 0.06751 C 0.10364 0.06635 0.10086 0.0652 0.09843 0.06335 C 0.08246 0.05179 0.09548 0.05641 0.0809 0.05271 C 0.06857 0.04208 0.07517 0.04531 0.0618 0.04208 C 0.05017 0.03167 0.06475 0.04393 0.05069 0.03583 C 0.04253 0.03121 0.04253 0.02474 0.03177 0.02104 C 0.02361 0.01086 0.03437 0.02312 0.02204 0.01479 C 0.02083 0.01387 0.02013 0.01156 0.01892 0.0104 C 0.01805 0.00948 0.01684 0.00901 0.01579 0.00832 " pathEditMode="relative" ptsTypes="fffffffffffffffffffffffffffffffffffffffffffffffffffffffffffffffffffA">
                                      <p:cBhvr>
                                        <p:cTn id="7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2301"/>
                            </p:stCondLst>
                            <p:childTnLst>
                              <p:par>
                                <p:cTn id="80" presetID="8" presetClass="emph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4301"/>
                            </p:stCondLst>
                            <p:childTnLst>
                              <p:par>
                                <p:cTn id="83" presetID="8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6301"/>
                            </p:stCondLst>
                            <p:childTnLst>
                              <p:par>
                                <p:cTn id="86" presetID="9" presetClass="emph" presetSubtype="0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6301"/>
                            </p:stCondLst>
                            <p:childTnLst>
                              <p:par>
                                <p:cTn id="90" presetID="9" presetClass="emph" presetSubtype="0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6301"/>
                            </p:stCondLst>
                            <p:childTnLst>
                              <p:par>
                                <p:cTn id="9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8301"/>
                            </p:stCondLst>
                            <p:childTnLst>
                              <p:par>
                                <p:cTn id="97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22222E-6 2.25434E-6 C -0.00174 -0.00625 -0.00486 -0.01896 -0.00486 -0.01873 C -0.004 -0.05549 -0.00747 -0.13572 0.01111 -0.1711 C 0.01406 -0.18359 0.01024 -0.17226 0.01736 -0.18174 C 0.025 -0.19191 0.02847 -0.20648 0.03958 -0.21133 C 0.0434 -0.21642 0.05399 -0.23075 0.05868 -0.23468 C 0.06007 -0.23584 0.06198 -0.23561 0.06337 -0.23677 C 0.06666 -0.23931 0.07031 -0.24139 0.07291 -0.24509 C 0.07396 -0.24648 0.07465 -0.24856 0.07604 -0.24948 C 0.07795 -0.25087 0.08038 -0.25064 0.08246 -0.25156 C 0.08958 -0.25434 0.09635 -0.25804 0.10312 -0.26197 C 0.10868 -0.2652 0.11302 -0.27006 0.11892 -0.2726 C 0.12465 -0.27977 0.12083 -0.27607 0.1316 -0.28116 C 0.13333 -0.28208 0.13472 -0.2844 0.13646 -0.28532 C 0.15521 -0.29619 0.17656 -0.30266 0.1967 -0.30636 C 0.2151 -0.31515 0.23628 -0.31538 0.25555 -0.317 C 0.27031 -0.32347 0.28628 -0.32231 0.30156 -0.32347 C 0.35486 -0.33757 0.31979 -0.32902 0.45069 -0.32347 C 0.45399 -0.32324 0.46024 -0.31908 0.46024 -0.31885 C 0.4651 -0.30937 0.46701 -0.30104 0.46024 -0.29156 C 0.45712 -0.27538 0.44514 -0.26335 0.43646 -0.25156 C 0.43281 -0.24648 0.42378 -0.23885 0.42378 -0.23861 C 0.41805 -0.22752 0.39774 -0.20671 0.38715 -0.20278 C 0.37882 -0.19445 0.37725 -0.18867 0.36666 -0.1859 C 0.3651 -0.18451 0.36319 -0.18359 0.3618 -0.18174 C 0.35989 -0.17919 0.35937 -0.17503 0.35712 -0.17318 C 0.35486 -0.17133 0.35173 -0.17179 0.34913 -0.1711 C 0.32517 -0.14613 0.35347 -0.17318 0.33489 -0.1607 C 0.3335 -0.15977 0.33281 -0.15746 0.3316 -0.1563 C 0.32517 -0.15006 0.32517 -0.15052 0.31892 -0.14798 C 0.30868 -0.13364 0.32916 -0.16139 0.30312 -0.13526 C 0.29271 -0.12486 0.28767 -0.12046 0.27604 -0.11399 C 0.27066 -0.10682 0.26771 -0.10405 0.26024 -0.10151 C 0.25486 -0.09388 0.25104 -0.09411 0.24444 -0.08879 C 0.2309 -0.07792 0.23993 -0.08185 0.22847 -0.07815 C 0.22344 -0.07353 0.21771 -0.07006 0.21267 -0.06544 C 0.21076 -0.06382 0.20972 -0.06058 0.20781 -0.05919 C 0.20382 -0.05642 0.19913 -0.05549 0.19514 -0.05272 C 0.18628 -0.04671 0.17673 -0.03861 0.16823 -0.03168 C 0.15712 -0.02266 0.14722 -0.00971 0.13489 -0.00416 C 0.11823 0.01688 0.09705 0.03653 0.07604 0.04878 C 0.07048 0.05202 0.06597 0.05665 0.06024 0.05919 C 0.05052 0.06821 0.03975 0.07769 0.02847 0.08254 C 0.02639 0.08462 0.02448 0.08693 0.02222 0.08878 C 0.02014 0.0904 0.01771 0.09133 0.0158 0.09318 C 0.00573 0.10289 0.01649 0.09711 0.00625 0.1015 C 2.22222E-6 0.11006 -0.00834 0.11191 -0.01441 0.12046 C -0.02031 0.12855 -0.01702 0.12601 -0.02396 0.12902 C -0.03299 0.14104 -0.0408 0.15098 -0.05243 0.15861 C -0.05799 0.16601 -0.06111 0.17017 -0.0684 0.17341 C -0.07604 0.18104 -0.08281 0.1889 -0.09063 0.19676 C -0.0967 0.20277 -0.1007 0.2104 -0.10799 0.21364 C -0.11441 0.22659 -0.10712 0.2148 -0.11597 0.22196 C -0.11719 0.22312 -0.11788 0.2252 -0.1191 0.22636 C -0.12101 0.22821 -0.12344 0.22913 -0.12552 0.23052 C -0.13056 0.23722 -0.13594 0.24139 -0.14132 0.2474 C -0.14792 0.2548 -0.15382 0.26474 -0.16198 0.26844 C -0.16823 0.27977 -0.17656 0.28786 -0.1842 0.29803 C -0.18594 0.30034 -0.18872 0.30058 -0.19063 0.30243 C -0.19688 0.30844 -0.19393 0.30797 -0.19844 0.31514 C -0.20156 0.32023 -0.20434 0.32555 -0.20799 0.32994 C -0.21077 0.33341 -0.21754 0.33826 -0.21754 0.33849 C -0.22361 0.35075 -0.23368 0.35769 -0.24132 0.36786 C -0.24323 0.3704 -0.24427 0.37387 -0.24618 0.37641 C -0.25191 0.38404 -0.25938 0.38982 -0.26511 0.39745 C -0.2757 0.41156 -0.26077 0.39722 -0.27309 0.40809 C -0.27761 0.41711 -0.28438 0.42243 -0.29063 0.42913 C -0.29549 0.43445 -0.29861 0.43907 -0.30486 0.44185 C -0.30816 0.44532 -0.31077 0.44994 -0.31441 0.45248 C -0.33004 0.46266 -0.31094 0.44508 -0.32709 0.45873 C -0.33594 0.46612 -0.34236 0.47769 -0.35243 0.48208 C -0.36545 0.49942 -0.43629 0.61271 -0.4033 0.56878 C -0.39896 0.58196 -0.39427 0.58844 -0.38889 0.60046 C -0.38334 0.63052 -0.38715 0.69618 -0.41754 0.70404 C -0.42778 0.69734 -0.42709 0.69318 -0.43334 0.68069 C -0.43733 0.67283 -0.44358 0.6652 -0.44913 0.65965 C -0.45486 0.64069 -0.45035 0.65179 -0.4665 0.63006 C -0.47309 0.6215 -0.48264 0.60254 -0.48716 0.59191 C -0.49115 0.58289 -0.49462 0.57341 -0.49844 0.56439 C -0.49983 0.56092 -0.5033 0.55399 -0.5033 0.55422 C -0.50677 0.53549 -0.51406 0.51954 -0.51754 0.50104 C -0.51893 0.49341 -0.52014 0.4756 -0.52066 0.46936 C -0.52014 0.45942 -0.52136 0.44925 -0.5191 0.43977 C -0.51841 0.43699 -0.51476 0.43907 -0.51285 0.43769 C -0.50938 0.43537 -0.50608 0.4326 -0.5033 0.42913 C -0.49132 0.41387 -0.47691 0.40254 -0.46511 0.38682 C -0.46163 0.38219 -0.45903 0.37641 -0.45556 0.37202 C -0.45278 0.36878 -0.44861 0.36717 -0.44618 0.3637 C -0.44306 0.35954 -0.43663 0.35098 -0.43663 0.35121 C -0.43438 0.34219 -0.4309 0.33341 -0.42709 0.32555 C -0.42049 0.28208 -0.42448 0.31144 -0.42709 0.21156 C -0.42761 0.19167 -0.43177 0.15237 -0.43177 0.1526 C -0.43281 0.0148 -0.43455 -0.12093 -0.44288 -0.25781 C -0.44236 -0.28532 -0.44288 -0.31283 -0.44132 -0.34035 C -0.44115 -0.34243 -0.43906 -0.33757 -0.4382 -0.33596 C -0.43698 -0.33388 -0.43594 -0.33203 -0.43507 -0.32971 C -0.43143 -0.32046 -0.4257 -0.31075 -0.4191 -0.30428 C -0.40643 -0.29156 -0.39393 -0.27838 -0.38108 -0.26636 C -0.36459 -0.2511 -0.37448 -0.25526 -0.36042 -0.25156 C -0.35886 -0.25018 -0.35695 -0.24902 -0.35556 -0.24717 C -0.35417 -0.24532 -0.35382 -0.24255 -0.35243 -0.24093 C -0.34965 -0.23792 -0.34618 -0.23677 -0.34288 -0.23468 C -0.33768 -0.23145 -0.33229 -0.2289 -0.32709 -0.22613 C -0.32448 -0.22474 -0.3191 -0.22197 -0.3191 -0.22174 C -0.31389 -0.21133 -0.31094 -0.21596 -0.3033 -0.20925 C -0.29497 -0.20185 -0.3059 -0.20809 -0.29531 -0.2007 C -0.28768 -0.19538 -0.27917 -0.19145 -0.27153 -0.1859 C -0.26181 -0.17896 -0.25486 -0.16925 -0.24445 -0.16486 C -0.24288 -0.16347 -0.2415 -0.16185 -0.23976 -0.1607 C -0.2382 -0.15977 -0.23646 -0.15954 -0.23507 -0.15838 C -0.23386 -0.15723 -0.23316 -0.15515 -0.23177 -0.15422 C -0.22882 -0.15237 -0.22222 -0.15006 -0.22222 -0.14983 C -0.21528 -0.14382 -0.20816 -0.13781 -0.2 -0.13526 C -0.1915 -0.12648 -0.18229 -0.11908 -0.17153 -0.1163 C -0.16545 -0.10775 -0.15556 -0.10451 -0.14775 -0.09919 C -0.14219 -0.09549 -0.13768 -0.09133 -0.13177 -0.08879 C -0.12049 -0.07861 -0.12587 -0.08139 -0.11597 -0.07815 C -0.10747 -0.07052 -0.09983 -0.06729 -0.09063 -0.06127 C -0.07986 -0.05411 -0.06962 -0.04509 -0.05886 -0.03792 C -0.04792 -0.03052 -0.03959 -0.02035 -0.02709 -0.0148 C -0.0184 -0.00601 -0.00886 0.00416 0.00156 0.00855 C 0.01059 0.01665 0.01788 0.02497 0.02847 0.02959 C 0.03003 0.03098 0.0316 0.03283 0.03333 0.03399 C 0.03472 0.03491 0.03663 0.03491 0.03802 0.03607 C 0.04965 0.04624 0.03628 0.03954 0.04757 0.04439 C 0.05173 0.05017 0.05625 0.05248 0.0618 0.05503 C 0.07274 0.06913 0.0875 0.0793 0.1 0.09086 C 0.10833 0.09849 0.11701 0.11306 0.12691 0.1163 C 0.13594 0.12578 0.14496 0.13826 0.15555 0.14381 C 0.15955 0.14913 0.16267 0.15537 0.16666 0.16069 C 0.17448 0.1711 0.18437 0.18011 0.19357 0.18821 C 0.1967 0.19098 0.19826 0.19653 0.20156 0.19884 C 0.20364 0.20023 0.2059 0.20139 0.20781 0.203 C 0.21632 0.2104 0.22361 0.22428 0.23333 0.22844 C 0.2401 0.23745 0.24948 0.24555 0.25868 0.24948 C 0.26458 0.2578 0.27187 0.25988 0.27934 0.26636 C 0.28281 0.26936 0.28541 0.27399 0.28889 0.27699 C 0.29948 0.28624 0.30903 0.29595 0.31736 0.30867 C 0.3283 0.32555 0.31562 0.30428 0.32847 0.32139 C 0.32986 0.32323 0.33021 0.32601 0.3316 0.32763 C 0.33559 0.33225 0.34444 0.34034 0.34444 0.34058 C 0.34878 0.34936 0.35625 0.35907 0.36337 0.3637 C 0.36979 0.37572 0.36285 0.36462 0.37291 0.37433 C 0.37986 0.38104 0.38628 0.3889 0.39357 0.39537 C 0.4118 0.41156 0.39392 0.40254 0.40625 0.40809 C 0.42014 0.42589 0.4033 0.40601 0.4158 0.41641 C 0.42205 0.4215 0.42344 0.42751 0.4316 0.43121 C 0.44114 0.45017 0.42847 0.42797 0.43958 0.43977 C 0.44097 0.44139 0.44132 0.44439 0.44271 0.44601 C 0.44462 0.44809 0.44722 0.44855 0.44913 0.4504 C 0.45451 0.45595 0.45955 0.46381 0.46337 0.47144 C 0.46545 0.48023 0.47014 0.48393 0.47291 0.49271 C 0.47673 0.50451 0.47934 0.5163 0.48246 0.52855 C 0.48298 0.53988 0.48403 0.55098 0.48403 0.56231 C 0.48403 0.56462 0.48403 0.56971 0.48246 0.56878 C 0.48055 0.5674 0.48194 0.56277 0.4809 0.56023 C 0.47916 0.5556 0.47448 0.54751 0.47448 0.54774 C 0.47083 0.52763 0.47326 0.53572 0.46823 0.52231 C 0.46545 0.50335 0.46354 0.48462 0.4618 0.4652 C 0.4625 0.42774 0.46059 0.38982 0.46666 0.35306 C 0.46805 0.32902 0.4691 0.30497 0.47135 0.28115 C 0.47344 0.18728 0.48038 0.07006 0.45712 -0.02312 C 0.45521 -0.04116 0.45399 -0.06035 0.45069 -0.07815 C 0.44757 -0.09457 0.44271 -0.11029 0.43958 -0.12671 C 0.43767 -0.13734 0.4375 -0.14798 0.43489 -0.15838 C 0.43246 -0.17781 0.43628 -0.19399 0.42048 -0.2007 C 0.38993 -0.19931 0.37639 -0.19815 0.35069 -0.19445 C 0.33889 -0.18914 0.32587 -0.18821 0.31423 -0.18174 C 0.30469 -0.17642 0.29514 -0.17018 0.28559 -0.16486 C 0.27899 -0.16116 0.27361 -0.15515 0.26666 -0.15214 C 0.25712 -0.14012 0.27031 -0.15538 0.25868 -0.1459 C 0.25746 -0.14474 0.25677 -0.14266 0.25555 -0.14151 C 0.25416 -0.14035 0.25225 -0.14035 0.25069 -0.13942 C 0.2434 -0.13526 0.23958 -0.1311 0.2316 -0.12879 C 0.22587 -0.1237 0.22083 -0.1207 0.21423 -0.11838 C 0.20521 -0.10636 0.21441 -0.11607 0.20156 -0.10983 C 0.19982 -0.1089 0.19844 -0.10659 0.1967 -0.10567 C 0.19479 -0.10451 0.19253 -0.10428 0.19045 -0.10359 C 0.18055 -0.09688 0.17066 -0.09341 0.16024 -0.08879 C 0.15347 -0.07931 0.14861 -0.08 0.13958 -0.07607 C 0.13125 -0.06867 0.12222 -0.0659 0.11267 -0.06335 C 0.10538 -0.05827 0.09618 -0.05411 0.08889 -0.04856 C 0.08246 -0.0437 0.07656 -0.03607 0.06979 -0.03168 C 0.06423 -0.02798 0.05972 -0.02151 0.05382 -0.01896 C 0.05069 -0.01757 0.04444 -0.0148 0.04444 -0.01457 C 0.04062 -0.00971 0.04184 -0.01018 0.03646 -0.00833 C 0.03385 -0.0074 0.02847 -0.00625 0.02847 -0.00601 L 0.01267 -0.01272 L -0.05729 -0.03792 " pathEditMode="relative" rAng="0" ptsTypes="ffffffffffffffffffffffffffffffffffffffffffffffffffffffffffffffffffffffffffffffffffffffffffffffffffffffffffffffffffffffffffffffffffffffffffffffffffffffffffffffffffffffffffffffffffffffffffAAA">
                                      <p:cBhvr>
                                        <p:cTn id="9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301"/>
                            </p:stCondLst>
                            <p:childTnLst>
                              <p:par>
                                <p:cTn id="10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033 0.0178 0.00365 0.02381 0.00469 0.04647 C 0.00521 0.07121 0.00538 0.09572 0.00642 0.12046 C 0.00764 0.14936 0.01649 0.17826 0.0191 0.20716 C -0.11562 0.25086 -0.26285 0.25757 -0.39687 0.20924 C -0.43021 0.20994 -0.46354 0.21156 -0.49687 0.21156 C -0.51128 0.21156 -0.50017 0.20786 -0.49844 0.20716 C -0.49288 0.19583 -0.49757 0.1778 -0.49844 0.16485 C -0.49774 0.03052 -0.49861 -0.09781 -0.49201 -0.23029 C -0.48889 -0.36209 -0.48819 -0.49365 -0.48733 -0.62567 C -0.46319 -0.61526 -0.43611 -0.61503 -0.41111 -0.61295 C -0.39097 -0.61133 -0.35087 -0.60879 -0.35087 -0.60879 C -0.18785 -0.60925 0.19479 -0.62405 0.45556 -0.61087 C 0.45382 -0.56833 0.45434 -0.52648 0.45712 -0.48394 C 0.45816 -0.46891 0.45816 -0.4518 0.46198 -0.43746 C 0.46615 -0.39168 0.47136 -0.34613 0.47465 -0.30012 C 0.47604 -0.28024 0.47604 -0.25827 0.4809 -0.23885 C 0.48837 -0.17827 0.50695 -0.12139 0.5158 -0.06128 C 0.51476 -0.03862 0.51441 -0.01596 0.51267 0.00647 C 0.51181 0.01826 0.50399 0.0289 0.5 0.03815 C 0.4934 0.05317 0.4849 0.06566 0.47778 0.08046 C 0.47552 0.08508 0.47118 0.08716 0.46823 0.09086 C 0.46771 0.09294 0.46754 0.09526 0.46667 0.09734 C 0.46476 0.10173 0.46024 0.11005 0.46024 0.11005 C 0.45972 0.11213 0.45938 0.11422 0.45868 0.1163 C 0.45781 0.11861 0.45625 0.12046 0.45556 0.12277 C 0.45417 0.1267 0.45243 0.13526 0.45243 0.13526 C 0.45156 0.14797 0.44983 0.16069 0.44913 0.17341 C 0.4467 0.21919 0.45452 0.22196 0.43333 0.24531 C 0.42795 0.25109 0.42726 0.25711 0.42066 0.26011 C 0.36458 0.25271 0.34948 0.25502 0.26667 0.25364 C 0.25382 0.24786 0.26615 0.25271 0.23802 0.24948 C 0.15886 0.24 0.22101 0.24554 0.16649 0.24115 C 0.14583 0.23398 0.15833 0.23722 0.12865 0.23468 C 0.0974 0.22797 0.06719 0.21711 0.03629 0.20716 C 0.03247 0.18566 0.03577 0.16277 0.03976 0.14173 C 0.0434 0.12254 0.03976 0.12924 0.04601 0.12046 C 0.0533 0.09225 0.0625 0.0652 0.07136 0.03815 C 0.07396 0.03028 0.07708 0.02265 0.07934 0.01479 C 0.08004 0.01202 0.07986 0.00901 0.08073 0.00647 C 0.08264 0.00185 0.08733 -0.00625 0.08733 -0.00625 C 0.09045 -0.02336 0.09688 -0.03769 0.09983 -0.0548 C 0.10226 -0.06706 0.10417 -0.08463 0.10955 -0.09503 C 0.11094 -0.10058 0.11129 -0.10636 0.11267 -0.11191 C 0.11563 -0.12394 0.12118 -0.13365 0.12379 -0.1459 C 0.12622 -0.15769 0.12691 -0.1674 0.13177 -0.17758 C 0.13351 -0.19214 0.1349 -0.20324 0.14132 -0.2155 C 0.14288 -0.22451 0.14288 -0.22567 0.14601 -0.23469 C 0.14792 -0.24047 0.15243 -0.25157 0.15243 -0.25157 C 0.15486 -0.26498 0.16077 -0.27792 0.16649 -0.28948 C 0.17031 -0.30428 0.16528 -0.28625 0.17309 -0.30428 C 0.17587 -0.31099 0.17761 -0.31885 0.18073 -0.32555 C 0.18316 -0.33064 0.18872 -0.34035 0.18872 -0.34035 C 0.19132 -0.35052 0.19809 -0.35746 0.20313 -0.36555 C 0.21597 -0.38636 0.23125 -0.41388 0.24757 -0.42914 C 0.25504 -0.44347 0.24531 -0.42659 0.25868 -0.44185 C 0.26007 -0.44347 0.26059 -0.44625 0.26198 -0.4481 C 0.26337 -0.44995 0.26528 -0.45064 0.26667 -0.45226 C 0.27448 -0.46081 0.2816 -0.47237 0.28889 -0.48185 C 0.29063 -0.48417 0.2934 -0.4844 0.29531 -0.48625 C 0.30017 -0.49087 0.30434 -0.49896 0.30955 -0.50313 C 0.31094 -0.50428 0.31285 -0.50405 0.31424 -0.50521 C 0.31754 -0.50775 0.32066 -0.51076 0.32379 -0.51353 C 0.33351 -0.52209 0.34254 -0.5311 0.35399 -0.5348 C 0.35938 -0.53943 0.36354 -0.54104 0.36979 -0.54313 C 0.38403 -0.55284 0.40191 -0.55376 0.41754 -0.55792 C 0.41632 -0.51469 0.4158 -0.47168 0.40955 -0.42914 C 0.40781 -0.41735 0.40781 -0.40648 0.40469 -0.39515 C 0.40365 -0.3748 0.40191 -0.35607 0.4 -0.33596 C 0.4007 -0.25596 0.39809 -0.19815 0.40642 -0.12671 C 0.4059 -0.0296 0.40556 0.06774 0.40469 0.16485 C 0.40452 0.18104 0.40625 0.19791 0.40313 0.21364 C 0.40295 0.21456 0.38976 0.20948 0.38889 0.20924 C 0.37517 0.20393 0.39879 0.21109 0.36979 0.20508 C 0.35816 0.20254 0.34653 0.19907 0.3349 0.19676 C 0.32743 0.19537 0.32014 0.19375 0.31267 0.19237 C 0.30156 0.19005 0.27934 0.18404 0.27934 0.18404 C 0.26702 0.17734 0.25399 0.17271 0.24132 0.16716 C 0.22674 0.16069 0.23403 0.16138 0.22066 0.15445 C 0.20712 0.14751 0.19254 0.14242 0.17934 0.13526 C 0.16215 0.12601 0.17708 0.13109 0.16198 0.12693 C 0.14115 0.10774 0.11945 0.09063 0.09844 0.0719 C 0.08941 0.06404 0.08108 0.05109 0.07136 0.04231 C 0.06441 0.02843 0.05573 0.02104 0.0474 0.00855 C 0.04254 0.00092 0.03802 -0.00694 0.03316 -0.0148 C 0.02865 -0.02243 0.02222 -0.02821 0.01754 -0.03584 C 0.01267 -0.0437 0.00903 -0.05295 0.00295 -0.0592 C 0.00052 -0.06197 -0.00243 -0.06428 -0.00469 -0.06752 C -0.00729 -0.07122 -0.00868 -0.07631 -0.01111 -0.08024 C -0.01545 -0.08694 -0.02014 -0.09365 -0.02535 -0.0992 C -0.02795 -0.10197 -0.0309 -0.10451 -0.03333 -0.10775 C -0.0401 -0.117 -0.04583 -0.12833 -0.05399 -0.13526 C -0.06076 -0.14868 -0.07239 -0.15769 -0.0809 -0.16902 C -0.08281 -0.17157 -0.08385 -0.17503 -0.08576 -0.17758 C -0.08958 -0.18266 -0.09462 -0.18521 -0.09844 -0.19029 C -0.09896 -0.19099 -0.10538 -0.20278 -0.10798 -0.20509 C -0.10989 -0.20671 -0.11233 -0.20763 -0.11423 -0.20925 C -0.12048 -0.2148 -0.12448 -0.22289 -0.13177 -0.22613 C -0.1368 -0.23538 -0.14097 -0.24347 -0.14913 -0.24717 C -0.15642 -0.25688 -0.16684 -0.26868 -0.17621 -0.27469 C -0.18229 -0.28301 -0.18871 -0.2881 -0.19687 -0.29157 C -0.2026 -0.29966 -0.20885 -0.30243 -0.21597 -0.30868 C -0.21771 -0.31029 -0.21875 -0.3133 -0.22066 -0.31492 C -0.22205 -0.31607 -0.22378 -0.31607 -0.22552 -0.317 C -0.23385 -0.32255 -0.23976 -0.3318 -0.2493 -0.33596 C -0.25538 -0.34428 -0.2493 -0.33711 -0.25712 -0.34243 C -0.2651 -0.34775 -0.27066 -0.35538 -0.27934 -0.35931 C -0.28403 -0.36394 -0.28663 -0.36694 -0.29201 -0.36995 C -0.29514 -0.37157 -0.30156 -0.37411 -0.30156 -0.37411 C -0.31423 -0.38636 -0.32778 -0.39607 -0.34149 -0.40578 C -0.35035 -0.41226 -0.35555 -0.4185 -0.3651 -0.42266 C -0.36962 -0.42914 -0.37292 -0.43122 -0.37934 -0.4333 C -0.39236 -0.44347 -0.40278 -0.45873 -0.41753 -0.46498 C -0.42326 -0.47099 -0.42812 -0.47469 -0.43489 -0.47769 C -0.44201 -0.48694 -0.45798 -0.50474 -0.46823 -0.50937 C -0.48194 -0.52763 -0.46892 -0.50104 -0.46667 -0.49665 C -0.4651 -0.4881 -0.46406 -0.48278 -0.46024 -0.47561 C -0.45903 -0.46683 -0.45764 -0.4585 -0.45555 -0.45018 C -0.45226 -0.41896 -0.45 -0.38659 -0.44132 -0.35723 C -0.43941 -0.34197 -0.43542 -0.32671 -0.43021 -0.31284 C -0.42691 -0.2948 -0.42048 -0.27584 -0.4158 -0.25781 C -0.41337 -0.24833 -0.4125 -0.23746 -0.40955 -0.22821 C -0.40885 -0.2259 -0.40729 -0.22428 -0.40642 -0.22197 C -0.4033 -0.21411 -0.40208 -0.20486 -0.4 -0.19654 C -0.39635 -0.18151 -0.39792 -0.19052 -0.39358 -0.17758 C -0.39028 -0.16787 -0.38871 -0.15769 -0.38576 -0.14798 C -0.38524 -0.14451 -0.38507 -0.14081 -0.3842 -0.13735 C -0.38351 -0.13434 -0.38177 -0.1318 -0.3809 -0.12879 C -0.37691 -0.11122 -0.37691 -0.09087 -0.37135 -0.07399 C -0.36319 -0.04925 -0.37239 -0.08394 -0.36667 -0.06128 C -0.36423 -0.04209 -0.35955 -0.02474 -0.35555 -0.00625 C -0.35121 0.01387 -0.35729 -0.0044 -0.35087 0.01271 C -0.34844 0.03398 -0.34618 0.05803 -0.34149 0.07838 C -0.33906 0.10011 -0.33594 0.12208 -0.33333 0.14381 C -0.33281 0.16277 -0.33923 0.21017 -0.31753 0.21988 C -0.31163 0.21919 -0.30573 0.21919 -0.3 0.2178 C -0.28715 0.21479 -0.29184 0.21109 -0.27778 0.20508 C -0.26562 0.19976 -0.27153 0.20185 -0.26024 0.19884 C -0.25364 0.19237 -0.24618 0.18659 -0.23819 0.18404 C -0.23316 0.17711 -0.22743 0.17572 -0.22066 0.17341 C -0.21476 0.16138 -0.22118 0.17156 -0.20798 0.16277 C -0.18976 0.15052 -0.21076 0.16069 -0.19687 0.15445 C -0.18628 0.14381 -0.17708 0.13687 -0.1651 0.12901 C -0.15642 0.12323 -0.14878 0.11398 -0.13976 0.11005 C -0.1342 0.1045 -0.12083 0.08948 -0.11423 0.0867 C -0.1066 0.08 -0.10278 0.07283 -0.09358 0.06982 C -0.0776 0.05572 -0.09826 0.07468 -0.08576 0.06127 C -0.075 0.04971 -0.0875 0.0652 -0.07465 0.05294 C -0.06805 0.04647 -0.06354 0.03745 -0.05555 0.03398 C -0.04601 0.02057 -0.04757 0.03768 -0.04757 0.01271 " pathEditMode="relative" ptsTypes="fffffffffffffffffffffffffffffffffffffffffffffffffffffffffffffffffffffffffffffffffffffffffffffffffffffffffffffffffffffffffffffffffffffffffffffffffffffA">
                                      <p:cBhvr>
                                        <p:cTn id="10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2301"/>
                            </p:stCondLst>
                            <p:childTnLst>
                              <p:par>
                                <p:cTn id="103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2801"/>
                            </p:stCondLst>
                            <p:childTnLst>
                              <p:par>
                                <p:cTn id="109" presetID="29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2  0.014 -0.02797  0.021 -0.04661  C 0.04 -0.09988  0.045 -0.15182  0.031 -0.15982  C 0.017 -0.16914  -0.01 -0.13185  -0.029 -0.07858  C -0.039 -0.05061  -0.045 -0.02397  -0.047 -0.004  C -0.05 0.01199  -0.051 0.02797  -0.051 0.04661  C -0.051 0.10654  -0.038 0.15582  -0.023 0.15582  C -0.008 0.15582  0.005 0.10654  0.005 0.04661  C 0.005 0.01865  0.002 -0.00799  -0.003 -0.02664  C -0.005 -0.04262  -0.01 -0.05993  -0.016 -0.07724  C -0.036 -0.13185  -0.063 -0.16914  -0.077 -0.15982  C -0.091 -0.15049  -0.086 -0.09988  -0.066 -0.04528  C -0.058 -0.01998  -0.047 0.00133  -0.036 0.01598  C -0.028 0.0293  -0.019 0.04129  -0.007 0.05327  C 0.029 0.09189  0.065 0.10921  0.075 0.09323  C 0.084 0.07724  0.064 0.03329  0.028 -0.004  C 0.013 -0.01998  -0.003 -0.03196  -0.016 -0.03995  C -0.028 -0.04794  -0.043 -0.0546  -0.059 -0.0586  C -0.103 -0.07192  -0.141 -0.06792  -0.144 -0.04661  C -0.148 -0.02664  -0.115 0  -0.071 0.01332  C -0.051 0.01865  -0.032 0.02131  -0.017 0.01998  C -0.004 0.01998  0.01 0.01731  0.025 0.01332  C 0.069 0  0.102 -0.02797  0.098 -0.04794  C 0.095 -0.06792  0.057 -0.07325  0.013 -0.05993  C -0.008 -0.05327  -0.027 -0.04395  -0.04 -0.03329  C -0.051 -0.0253  -0.062 -0.01598  -0.074 -0.004  C -0.109 0.03463  -0.13 0.07724  -0.12 0.09323  C -0.111 0.10921  -0.074 0.09189  -0.039 0.0546  C -0.022 0.03596  -0.008 0.01731  0 0  Z" pathEditMode="relative" ptsTypes="">
                                      <p:cBhvr>
                                        <p:cTn id="1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8" grpId="2"/>
      <p:bldP spid="8" grpId="3"/>
      <p:bldP spid="8" grpId="4"/>
      <p:bldP spid="8" grpId="5"/>
      <p:bldP spid="8" grpId="6"/>
      <p:bldP spid="8" grpId="7"/>
      <p:bldP spid="8" grpId="8"/>
      <p:bldP spid="8" grpId="9"/>
      <p:bldP spid="9" grpId="0"/>
      <p:bldP spid="9" grpId="1"/>
      <p:bldP spid="9" grpId="2"/>
      <p:bldP spid="9" grpId="3"/>
      <p:bldP spid="9" grpId="4"/>
      <p:bldP spid="9" grpId="5"/>
      <p:bldP spid="9" grpId="6"/>
      <p:bldP spid="9" grpId="7"/>
      <p:bldP spid="10" grpId="0" animBg="1"/>
      <p:bldP spid="10" grpId="1" animBg="1"/>
      <p:bldP spid="10" grpId="2" animBg="1"/>
      <p:bldP spid="10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34669" y="132630"/>
            <a:ext cx="2300079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" sz="1600" b="1" dirty="0">
                <a:solidFill>
                  <a:sysClr val="windowText" lastClr="000000"/>
                </a:solidFill>
              </a:rPr>
              <a:t>Aprendizaje/evaluación y responsabilidad social universitaria</a:t>
            </a:r>
            <a:endParaRPr lang="es-PE" sz="1600" dirty="0">
              <a:solidFill>
                <a:sysClr val="windowText" lastClr="000000"/>
              </a:solidFill>
              <a:latin typeface="Swis721 BlkCn BT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23832" y="1100903"/>
            <a:ext cx="8312350" cy="5529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Aft>
                <a:spcPts val="600"/>
              </a:spcAft>
            </a:pP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 </a:t>
            </a:r>
            <a:r>
              <a:rPr lang="es-ES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 principios </a:t>
            </a: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 Pacto Global son: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  <a:spcAft>
                <a:spcPts val="600"/>
              </a:spcAft>
            </a:pP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Derechos Humanos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Apoyar </a:t>
            </a: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respetar la protección de los derechos humanos proclamados a nivel internacional</a:t>
            </a: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lnSpc>
                <a:spcPts val="2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No ser cómplice de abusos de los derechos humanos.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  <a:spcAft>
                <a:spcPts val="600"/>
              </a:spcAft>
            </a:pP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Normas Laborales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Apoyar</a:t>
            </a: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los principios de la libertad de asociación y el reconocimiento de los derechos a la negociación colectiva</a:t>
            </a: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lnSpc>
                <a:spcPts val="2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Eliminar todas las formas de trabajo forzoso y </a:t>
            </a: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obligatorio;</a:t>
            </a:r>
          </a:p>
          <a:p>
            <a:pPr marL="342900" indent="-342900">
              <a:lnSpc>
                <a:spcPts val="2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es-ES" sz="16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Aboliar</a:t>
            </a: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cualquier forma de trabajo </a:t>
            </a: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infantil;</a:t>
            </a:r>
          </a:p>
          <a:p>
            <a:pPr marL="342900" indent="-342900">
              <a:lnSpc>
                <a:spcPts val="2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Eliminar</a:t>
            </a: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la discriminación en materia de </a:t>
            </a:r>
            <a:r>
              <a:rPr lang="es-ES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</a:t>
            </a: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empleo y ocupación.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  <a:spcAft>
                <a:spcPts val="600"/>
              </a:spcAft>
            </a:pP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Medio Ambiente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Apoyar </a:t>
            </a: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enfoque preventivo frente a los retos medioambientales</a:t>
            </a: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lnSpc>
                <a:spcPts val="2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Promover</a:t>
            </a: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una mayor responsabilidad ambiental; </a:t>
            </a: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</a:p>
          <a:p>
            <a:pPr marL="342900" indent="-342900">
              <a:lnSpc>
                <a:spcPts val="2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Alentar </a:t>
            </a: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desarrollo y la difusión de tecnologías inocuas para el medio ambiente.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  <a:spcAft>
                <a:spcPts val="600"/>
              </a:spcAft>
            </a:pP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Anticorrupción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000"/>
              </a:lnSpc>
              <a:spcAft>
                <a:spcPts val="600"/>
              </a:spcAft>
              <a:buFont typeface="+mj-lt"/>
              <a:buAutoNum type="arabicPeriod" startAt="10"/>
            </a:pP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Actuar contra todas las formas de corrupción, incluyendo la extorsión y el soborno.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742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34669" y="132630"/>
            <a:ext cx="2300079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</a:rPr>
              <a:t>Aprendizaje/evaluación y responsabilidad social universitaria</a:t>
            </a:r>
            <a:endParaRPr kumimoji="0" lang="es-PE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wis721 BlkCn BT" pitchFamily="34" charset="0"/>
            </a:endParaRPr>
          </a:p>
        </p:txBody>
      </p:sp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734669" y="1224327"/>
            <a:ext cx="3909391" cy="2164586"/>
          </a:xfrm>
          <a:solidFill>
            <a:srgbClr val="FFFF00"/>
          </a:solidFill>
        </p:spPr>
        <p:txBody>
          <a:bodyPr rtlCol="0">
            <a:noAutofit/>
          </a:bodyPr>
          <a:lstStyle/>
          <a:p>
            <a:pPr marL="0" indent="0" algn="just">
              <a:buNone/>
              <a:defRPr/>
            </a:pPr>
            <a:r>
              <a:rPr lang="es-ES" sz="1400" dirty="0"/>
              <a:t>Una educación de buena calidad es aquella que cumple con los dos pilares fundamentales que definen la educación del siglo XXI: aprender a aprender y aprender a vivir juntos. Esto quiere decir que la educación debe formar la capacidad para aprender a lo largo de toda la vida y que debe formar en actitudes, valores y competencias que promuevan la solidaridad, la democracia, la responsabilidad por el destino de los otros....  </a:t>
            </a:r>
            <a:endParaRPr lang="es-ES" sz="1400" dirty="0" smtClean="0"/>
          </a:p>
          <a:p>
            <a:pPr marL="0" indent="0" algn="just">
              <a:buNone/>
              <a:defRPr/>
            </a:pPr>
            <a:r>
              <a:rPr lang="es-ES" sz="1400" dirty="0" smtClean="0"/>
              <a:t>Juan </a:t>
            </a:r>
            <a:r>
              <a:rPr lang="es-ES" sz="1400" dirty="0"/>
              <a:t>Carlos </a:t>
            </a:r>
            <a:r>
              <a:rPr lang="es-ES" sz="1400" dirty="0" err="1"/>
              <a:t>Tedesco</a:t>
            </a:r>
            <a:endParaRPr lang="es-PE" sz="1400" dirty="0"/>
          </a:p>
          <a:p>
            <a:pPr>
              <a:defRPr/>
            </a:pPr>
            <a:endParaRPr lang="es-PE" sz="1400" dirty="0"/>
          </a:p>
        </p:txBody>
      </p:sp>
      <p:sp>
        <p:nvSpPr>
          <p:cNvPr id="10" name="Rectángulo 9"/>
          <p:cNvSpPr/>
          <p:nvPr/>
        </p:nvSpPr>
        <p:spPr>
          <a:xfrm>
            <a:off x="4759769" y="1224327"/>
            <a:ext cx="4244310" cy="2031325"/>
          </a:xfrm>
          <a:prstGeom prst="rect">
            <a:avLst/>
          </a:prstGeom>
          <a:solidFill>
            <a:srgbClr val="66FF33"/>
          </a:solidFill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Hipótesis: Dados los procesos polifacéticos y </a:t>
            </a:r>
            <a:r>
              <a:rPr lang="es-ES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multicambiantes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que rodean a las instituciones educativas, es posible que el binomio aprendizaje/evaluación aún no sea incorporado en el concepto de responsabilidad social universitaria</a:t>
            </a:r>
            <a:endParaRPr lang="es-E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734669" y="3388913"/>
            <a:ext cx="455765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Educación y procesos de aprendizaje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893447" y="3777609"/>
            <a:ext cx="7732643" cy="266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metodologías educativas,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¿son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experiencias de aprendizaje/servicio para la ciudadanía? Debe considerarse las funciones: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Formar,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mediante la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educación,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valores y la reflexión sobre la practica  en el entorno real</a:t>
            </a: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Promover la conexión de los centros educativos con el entorno y propiciar la filosofía del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doing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Obtener los mayores resultados académicos, cognitivos, cívicos, vocacionales, profesionales, personales, sociales y ético/morales</a:t>
            </a:r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31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5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11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110"/>
                            </p:stCondLst>
                            <p:childTnLst>
                              <p:par>
                                <p:cTn id="2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34669" y="132630"/>
            <a:ext cx="2300079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" sz="1600" b="1" dirty="0">
                <a:solidFill>
                  <a:sysClr val="windowText" lastClr="000000"/>
                </a:solidFill>
              </a:rPr>
              <a:t>Aprendizaje/evaluación y responsabilidad social universitaria</a:t>
            </a:r>
            <a:endParaRPr lang="es-PE" sz="1600" dirty="0">
              <a:solidFill>
                <a:sysClr val="windowText" lastClr="000000"/>
              </a:solidFill>
              <a:latin typeface="Swis721 BlkCn BT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64988" y="1221485"/>
            <a:ext cx="4019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2. ¿Qué es el aprendizaje/servicio?</a:t>
            </a:r>
            <a:endParaRPr lang="es-E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34669" y="1590817"/>
            <a:ext cx="8098736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el mecanismo de progreso personal, económico y social, mejor que la persecución del provecho individual; se enmarca en el seno de las principales tradiciones de la pedagogía contemporánea y aborda los elementos que lo caracterizan: las necesidades que atiende, la idea de servicio que propone y los aprendizajes que proporciona. 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34669" y="3164966"/>
            <a:ext cx="8098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Exige disponer de políticas e instancias territoriales para conducir una organización basada en la cooperación y el trabajo en equipo. </a:t>
            </a:r>
          </a:p>
          <a:p>
            <a:pPr algn="just"/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La universidad (</a:t>
            </a:r>
            <a:r>
              <a:rPr lang="es-ES" dirty="0"/>
              <a:t>López </a:t>
            </a:r>
            <a:r>
              <a:rPr lang="es-ES" dirty="0" err="1"/>
              <a:t>Margall</a:t>
            </a:r>
            <a:r>
              <a:rPr lang="es-ES" dirty="0"/>
              <a:t>, A. 2011)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 es cada vez más consciente de la función social que desarrolla, más allá de la docencia y la investigación, implementando diversos proyectos </a:t>
            </a:r>
            <a:r>
              <a:rPr lang="es-ES">
                <a:latin typeface="Arial" panose="020B0604020202020204" pitchFamily="34" charset="0"/>
                <a:ea typeface="Calibri" panose="020F0502020204030204" pitchFamily="34" charset="0"/>
              </a:rPr>
              <a:t>de </a:t>
            </a:r>
            <a:r>
              <a:rPr lang="es-ES" smtClean="0">
                <a:latin typeface="Arial" panose="020B0604020202020204" pitchFamily="34" charset="0"/>
                <a:ea typeface="Calibri" panose="020F0502020204030204" pitchFamily="34" charset="0"/>
              </a:rPr>
              <a:t>aprendizaje/servicio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, como vía para vincular los conocimientos académicos y la intervención práctica</a:t>
            </a: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734669" y="4919292"/>
            <a:ext cx="8098736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</a:t>
            </a:r>
            <a:r>
              <a:rPr lang="es-PE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antar</a:t>
            </a:r>
            <a:r>
              <a:rPr lang="es-PE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árbol donde se necesita, es un gesto solidario; hacer la germinación es una actividad de aprendizaje; investigar sobre el ecosistema local y diseñar una campaña de forestación en colaboración con las autoridades y organizaciones locales, es aprendizaje/servicio.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9876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9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6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34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34669" y="132630"/>
            <a:ext cx="2300079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" sz="1600" b="1" dirty="0">
                <a:solidFill>
                  <a:sysClr val="windowText" lastClr="000000"/>
                </a:solidFill>
              </a:rPr>
              <a:t>Aprendizaje/evaluación y responsabilidad social universitaria</a:t>
            </a:r>
            <a:endParaRPr lang="es-PE" sz="1600" dirty="0">
              <a:solidFill>
                <a:sysClr val="windowText" lastClr="000000"/>
              </a:solidFill>
              <a:latin typeface="Swis721 BlkCn BT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34669" y="1257138"/>
            <a:ext cx="3292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</a:rPr>
              <a:t>3. Aprendizaje y universidad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734669" y="1626470"/>
            <a:ext cx="8214560" cy="1676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aprendizaje, la creación de conocimiento y el servicio a la sociedad son las tres funciones básicas que la universidad debe realizar.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Pero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situación actual (Manzano &amp; Torrego, 2009 y Manzano, 2010) muestra el rostro de tres fuerzas muy claras en las universidades: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Cientifismo, Politicismo y Mercantilismo</a:t>
            </a:r>
            <a:endParaRPr lang="es-E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34669" y="3302417"/>
            <a:ext cx="81085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La sostenibilidad necesaria, en todos los niveles, solo será posible si los universitarios, profesionales y ciudadanos sabemos integrar, adecuadamente, la práctica profesional y el ejercicio de responsabilidad social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734669" y="4247097"/>
            <a:ext cx="7896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Ello exige que rescatemos la precisa conceptualización de aprendizaje/ evaluación y responsabilidad social universitaria</a:t>
            </a: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734669" y="5012664"/>
            <a:ext cx="78965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Según Martínez, M. (2010) hay tres vías fundamentales de aprendizaje ético: mediante el ejercicio, por observación y por construcción autónoma y personal. Aprendemos éticamente a través de la práctica y del ejercicio;</a:t>
            </a:r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642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40"/>
                            </p:stCondLst>
                            <p:childTnLst>
                              <p:par>
                                <p:cTn id="1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66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3861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34669" y="132630"/>
            <a:ext cx="2300079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" sz="1600" b="1" dirty="0">
                <a:solidFill>
                  <a:sysClr val="windowText" lastClr="000000"/>
                </a:solidFill>
              </a:rPr>
              <a:t>Aprendizaje/evaluación y responsabilidad social universitaria</a:t>
            </a:r>
            <a:endParaRPr lang="es-PE" sz="1600" dirty="0">
              <a:solidFill>
                <a:sysClr val="windowText" lastClr="000000"/>
              </a:solidFill>
              <a:latin typeface="Swis721 BlkCn BT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75457" y="1165706"/>
            <a:ext cx="201850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 </a:t>
            </a:r>
            <a:r>
              <a:rPr lang="es-E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Prosocialidad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75457" y="1575644"/>
            <a:ext cx="78256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</a:rPr>
              <a:t>Propicia relaciones que enriquecen la identidad, solidaridad, creatividad e iniciativa de las personas y grupos involucrados. </a:t>
            </a:r>
          </a:p>
          <a:p>
            <a:pPr algn="just"/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</a:rPr>
              <a:t>En el comportamiento interpersonal existen muchas acciones que podríamos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</a:rPr>
              <a:t>conceptuar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</a:rPr>
              <a:t>como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</a:rPr>
              <a:t>prosociales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</a:rPr>
              <a:t>: ayudar a otras personas, darles apoyo, brindarse a ellas, compartir, valorar a los demás e interesarse y apreciar a los otros. 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875457" y="3329970"/>
            <a:ext cx="7825688" cy="3261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Aft>
                <a:spcPts val="60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Roche (1991) propone las siguientes categorías: 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2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Ayuda física: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asistencia física a otras personas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2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 físico: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acción de intervenir en una tarea o cometido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2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 y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Compartir: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ideas, experiencias vitales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parte de los derechos de propiedad.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2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Ayuda verbal: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 de compartir ideas y experiencias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deseables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2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Consuelo verbal: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expresiones amicales para reducir la tristeza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2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Confirmación y valorización positiva del otro: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acentúa la autoestima ante terceros</a:t>
            </a:r>
          </a:p>
          <a:p>
            <a:pPr marL="342900" indent="-342900" algn="just">
              <a:lnSpc>
                <a:spcPts val="2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</a:rPr>
              <a:t>Escucha profunda: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 acogida paciente; (entre otras) 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84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401"/>
                            </p:stCondLst>
                            <p:childTnLst>
                              <p:par>
                                <p:cTn id="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701"/>
                            </p:stCondLst>
                            <p:childTnLst>
                              <p:par>
                                <p:cTn id="1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34669" y="132630"/>
            <a:ext cx="2300079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" sz="1600" b="1" dirty="0">
                <a:solidFill>
                  <a:sysClr val="windowText" lastClr="000000"/>
                </a:solidFill>
              </a:rPr>
              <a:t>Aprendizaje/evaluación y responsabilidad social universitaria</a:t>
            </a:r>
            <a:endParaRPr lang="es-PE" sz="1600" dirty="0">
              <a:solidFill>
                <a:sysClr val="windowText" lastClr="000000"/>
              </a:solidFill>
              <a:latin typeface="Swis721 BlkCn BT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34669" y="1196715"/>
            <a:ext cx="407034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 Mundo y formación universitaria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34669" y="1585411"/>
            <a:ext cx="7987207" cy="1973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mundo plural en el que vivimos, es complejo de comprender y requiere transformaciones en aras de una mayor justicia y equidad.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Hoy, la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educación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general, y la formación universitaria adquieren una relevancia especial para quienes creemos que mediante ella es posible la transformación de nuestra sociedad en una sociedad más digna, inclusiva, cohesionada y equitativa.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34669" y="3558515"/>
            <a:ext cx="78763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La idea de ciudadanía resume y condensa muchas de las discusiones mantenidas en la concepción social y política sobre los vínculos que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las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personas mantienen con el Estado, los derechos y obligaciones de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aquellas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a cambio de ser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reconocidas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</a:rPr>
              <a:t>como miembros de una comunidad determinada, la naturaleza de los actores que intervienen en la vida política de las sociedades modernas, etc.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734669" y="5312841"/>
            <a:ext cx="79317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Ello nos exige cambiar nuestros modelos mentales para hacer frente a los cambios que se van dando y que vendrán.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esencia de la nueva era es la 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colaboración masiva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367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510"/>
                            </p:stCondLst>
                            <p:childTnLst>
                              <p:par>
                                <p:cTn id="1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177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34669" y="132630"/>
            <a:ext cx="2300079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" sz="1600" b="1" dirty="0">
                <a:solidFill>
                  <a:sysClr val="windowText" lastClr="000000"/>
                </a:solidFill>
              </a:rPr>
              <a:t>Aprendizaje/evaluación y responsabilidad social universitaria</a:t>
            </a:r>
            <a:endParaRPr lang="es-PE" sz="1600" dirty="0">
              <a:solidFill>
                <a:sysClr val="windowText" lastClr="000000"/>
              </a:solidFill>
              <a:latin typeface="Swis721 BlkCn BT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34669" y="1230582"/>
            <a:ext cx="8007928" cy="1973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formación de las nuevas generaciones en habilidades para una ciudadanía activa,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hoy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más que nunca,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carácter apremiante.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sistema que hoy está mostrando signos de agotamiento, debe ser cuestionado,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ajustarse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las necesidades sociales,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discutido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reformulado de acuerdo a las voluntades de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los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actores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políticos,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cuyas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altamente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complejas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34669" y="3203686"/>
            <a:ext cx="800792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aplicar una educación constructiva, en las universidades, es necesario desarrollar una gestión de conocimiento que cobije e integre la investigación, el aprendizaje y los servicios que ofrece la institución.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34669" y="4502727"/>
            <a:ext cx="78139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Hoy es necesario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pasar de la universidad tradicional de la </a:t>
            </a:r>
            <a:r>
              <a:rPr lang="es-E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industrialidad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hacia </a:t>
            </a:r>
          </a:p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 universidad de autogestión de la sociedad del conocimiento.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429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9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54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34669" y="132630"/>
            <a:ext cx="2300079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" sz="1600" b="1" dirty="0">
                <a:solidFill>
                  <a:sysClr val="windowText" lastClr="000000"/>
                </a:solidFill>
              </a:rPr>
              <a:t>Aprendizaje/evaluación y responsabilidad social universitaria</a:t>
            </a:r>
            <a:endParaRPr lang="es-PE" sz="1600" dirty="0">
              <a:solidFill>
                <a:sysClr val="windowText" lastClr="000000"/>
              </a:solidFill>
              <a:latin typeface="Swis721 BlkCn BT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34669" y="1218767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 Evaluación y Responsabilidad social universitaria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34669" y="1607463"/>
            <a:ext cx="79109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evaluación involucra: valoración de los resultados en sí (cumplimiento de las metas y objetivos), y valoración del impacto en cada persona, incluyendo la autoevaluación de los logros alcanzados.</a:t>
            </a: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34669" y="2530793"/>
            <a:ext cx="7910945" cy="1676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evaluación tradicional mide la cantidad de conocimientos u objetivos logrados o frecuencia de respuestas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“correctas” (?)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los instrumentos de calificación.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técnicas tradicionales se dirigen a 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presente del estudiante y el pasado reciente (evaluación acumulativa).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734669" y="4207534"/>
            <a:ext cx="79109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las técnicas constructivistas se evalúa el </a:t>
            </a: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desarrollo del estudiante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midiendo l</a:t>
            </a:r>
            <a:r>
              <a:rPr lang="es-ES" dirty="0"/>
              <a:t>os conocimientos adquiridos, el desarrollo de </a:t>
            </a:r>
            <a:r>
              <a:rPr lang="es-ES" dirty="0" smtClean="0"/>
              <a:t>destrezas, </a:t>
            </a:r>
            <a:r>
              <a:rPr lang="es-ES" dirty="0"/>
              <a:t>habilidades y cambio de actitudes, entre </a:t>
            </a:r>
            <a:r>
              <a:rPr lang="es-ES" dirty="0" smtClean="0"/>
              <a:t>otros,  </a:t>
            </a:r>
            <a:r>
              <a:rPr lang="es-ES" dirty="0"/>
              <a:t>y </a:t>
            </a:r>
            <a:r>
              <a:rPr lang="es-ES" dirty="0" smtClean="0"/>
              <a:t>la competencia para aplicarlos </a:t>
            </a:r>
            <a:r>
              <a:rPr lang="es-ES" dirty="0"/>
              <a:t>en situaciones </a:t>
            </a:r>
            <a:r>
              <a:rPr lang="es-ES" dirty="0" smtClean="0"/>
              <a:t>variadas</a:t>
            </a:r>
            <a:r>
              <a:rPr lang="es-ES" dirty="0"/>
              <a:t>.</a:t>
            </a:r>
            <a:endParaRPr lang="es-ES" sz="1600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350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9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21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385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34669" y="132630"/>
            <a:ext cx="2300079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" sz="1600" b="1" dirty="0">
                <a:solidFill>
                  <a:sysClr val="windowText" lastClr="000000"/>
                </a:solidFill>
              </a:rPr>
              <a:t>Aprendizaje/evaluación y responsabilidad social universitaria</a:t>
            </a:r>
            <a:endParaRPr lang="es-PE" sz="1600" dirty="0">
              <a:solidFill>
                <a:sysClr val="windowText" lastClr="000000"/>
              </a:solidFill>
              <a:latin typeface="Swis721 BlkCn BT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914400" y="1277451"/>
            <a:ext cx="7924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 evaluación institucional, con responsabilidad social, acompaña la necesidad de mejorar y garantizar la calidad universitaria ampliando las políticas destinadas a la mejora; reflexionando sobre la evaluación del impacto personal y social; incluyendo la autoevaluación de los logros; y exteriorizando la necesidad de reflexionar sobre la calidad educativa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914400" y="2754779"/>
            <a:ext cx="80494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responsabilidad social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institucionalizó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mediante:</a:t>
            </a:r>
            <a:endParaRPr lang="es-E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363" indent="-360363" algn="just">
              <a:buFont typeface="+mj-lt"/>
              <a:buAutoNum type="alphaLcParenR"/>
            </a:pP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fundación de la organización internacional del trabajo (OIT, 1919);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60363" indent="-360363" algn="just">
              <a:buFont typeface="+mj-lt"/>
              <a:buAutoNum type="alphaLcParenR"/>
            </a:pP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creación de la ONU y declaración de los derechos humanos (1948); </a:t>
            </a:r>
          </a:p>
          <a:p>
            <a:pPr marL="360363" indent="-360363" algn="just">
              <a:buFont typeface="+mj-lt"/>
              <a:buAutoNum type="alphaLcParenR"/>
            </a:pP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declaración de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Río de Janeiro sobre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medio ambiente (1992); </a:t>
            </a:r>
          </a:p>
          <a:p>
            <a:pPr marL="360363" indent="-360363" algn="just">
              <a:buFont typeface="+mj-lt"/>
              <a:buAutoNum type="alphaLcParenR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Pacto Global, con los 10 principios para el crecimiento sustentable y la responsabilidad civil de las empresas y la lucha contra la corrupción (2000); </a:t>
            </a:r>
          </a:p>
          <a:p>
            <a:pPr marL="360363" indent="-360363" algn="just">
              <a:buFont typeface="+mj-lt"/>
              <a:buAutoNum type="alphaLcParenR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compromiso de la ONU para crear “un mundo más pacífico, próspero y justo”,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liberar a los hombres, mujeres y niños de las condiciones lamentables e inhumanas de la extrema pobreza”,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defender “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derecho al desarrollo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una realidad para todos” y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liberar a toda la raza humana de carencia”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(2000)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E" smtClean="0"/>
              <a:t>Ramón R. Abarca Fernández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714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480"/>
                            </p:stCondLst>
                            <p:childTnLst>
                              <p:par>
                                <p:cTn id="1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ApreEvalRSU   RUIVE</Template>
  <TotalTime>1</TotalTime>
  <Words>1709</Words>
  <Application>Microsoft Office PowerPoint</Application>
  <PresentationFormat>Presentación en pantalla (4:3)</PresentationFormat>
  <Paragraphs>119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Algerian</vt:lpstr>
      <vt:lpstr>Arial</vt:lpstr>
      <vt:lpstr>Arial Black</vt:lpstr>
      <vt:lpstr>Calibri</vt:lpstr>
      <vt:lpstr>Calibri Light</vt:lpstr>
      <vt:lpstr>Swis721 BlkCn BT</vt:lpstr>
      <vt:lpstr>Times New Roman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Ramón R. Abarca F</dc:creator>
  <cp:lastModifiedBy>Ramón R. Abarca F</cp:lastModifiedBy>
  <cp:revision>1</cp:revision>
  <dcterms:created xsi:type="dcterms:W3CDTF">2013-09-05T12:40:36Z</dcterms:created>
  <dcterms:modified xsi:type="dcterms:W3CDTF">2013-09-05T12:42:01Z</dcterms:modified>
</cp:coreProperties>
</file>