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99" r:id="rId3"/>
    <p:sldId id="294" r:id="rId4"/>
    <p:sldId id="268" r:id="rId5"/>
    <p:sldId id="257" r:id="rId6"/>
    <p:sldId id="258" r:id="rId7"/>
    <p:sldId id="259" r:id="rId8"/>
    <p:sldId id="292" r:id="rId9"/>
    <p:sldId id="260" r:id="rId10"/>
    <p:sldId id="261" r:id="rId11"/>
    <p:sldId id="282" r:id="rId12"/>
    <p:sldId id="264" r:id="rId13"/>
    <p:sldId id="265" r:id="rId14"/>
    <p:sldId id="293" r:id="rId15"/>
    <p:sldId id="296" r:id="rId16"/>
    <p:sldId id="269" r:id="rId17"/>
    <p:sldId id="297" r:id="rId18"/>
    <p:sldId id="290" r:id="rId19"/>
    <p:sldId id="291" r:id="rId20"/>
    <p:sldId id="271" r:id="rId21"/>
    <p:sldId id="286" r:id="rId22"/>
    <p:sldId id="273" r:id="rId23"/>
    <p:sldId id="287" r:id="rId24"/>
    <p:sldId id="288" r:id="rId25"/>
    <p:sldId id="276" r:id="rId26"/>
    <p:sldId id="279" r:id="rId27"/>
    <p:sldId id="267" r:id="rId28"/>
    <p:sldId id="298"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00FF"/>
    <a:srgbClr val="FF7676"/>
    <a:srgbClr val="F2E93E"/>
    <a:srgbClr val="FFCCCC"/>
    <a:srgbClr val="66FF33"/>
    <a:srgbClr val="33CC33"/>
    <a:srgbClr val="0033CC"/>
    <a:srgbClr val="99FF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2" autoAdjust="0"/>
    <p:restoredTop sz="94660"/>
  </p:normalViewPr>
  <p:slideViewPr>
    <p:cSldViewPr snapToGrid="0">
      <p:cViewPr varScale="1">
        <p:scale>
          <a:sx n="47" d="100"/>
          <a:sy n="47" d="100"/>
        </p:scale>
        <p:origin x="66"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4AB19E-D982-48AD-B613-338244489B42}" type="datetimeFigureOut">
              <a:rPr lang="es-ES" smtClean="0"/>
              <a:t>02/07/2014</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447468-AAF0-4BFA-B627-D0ED7E81DF55}" type="slidenum">
              <a:rPr lang="es-ES" smtClean="0"/>
              <a:t>‹Nº›</a:t>
            </a:fld>
            <a:endParaRPr lang="es-ES"/>
          </a:p>
        </p:txBody>
      </p:sp>
    </p:spTree>
    <p:extLst>
      <p:ext uri="{BB962C8B-B14F-4D97-AF65-F5344CB8AC3E}">
        <p14:creationId xmlns:p14="http://schemas.microsoft.com/office/powerpoint/2010/main" val="296399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A3307-599A-4474-8A61-136DCC9393AB}" type="datetimeFigureOut">
              <a:rPr lang="es-ES" smtClean="0"/>
              <a:t>02/07/2014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17E02-B02F-43AA-B793-0B9954260B5A}" type="slidenum">
              <a:rPr lang="es-ES" smtClean="0"/>
              <a:t>‹Nº›</a:t>
            </a:fld>
            <a:endParaRPr lang="es-ES"/>
          </a:p>
        </p:txBody>
      </p:sp>
    </p:spTree>
    <p:extLst>
      <p:ext uri="{BB962C8B-B14F-4D97-AF65-F5344CB8AC3E}">
        <p14:creationId xmlns:p14="http://schemas.microsoft.com/office/powerpoint/2010/main" val="339760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5D9F2EB-A71D-4F83-91A1-DD65A7C7BE5F}" type="slidenum">
              <a:rPr lang="es-ES" altLang="es-ES"/>
              <a:pPr/>
              <a:t>3</a:t>
            </a:fld>
            <a:endParaRPr lang="es-ES" altLang="es-ES"/>
          </a:p>
        </p:txBody>
      </p:sp>
    </p:spTree>
    <p:extLst>
      <p:ext uri="{BB962C8B-B14F-4D97-AF65-F5344CB8AC3E}">
        <p14:creationId xmlns:p14="http://schemas.microsoft.com/office/powerpoint/2010/main" val="144083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71C31E-D112-4714-B590-042115ADD4EF}" type="slidenum">
              <a:rPr lang="es-ES" altLang="es-ES">
                <a:latin typeface="Calibri" panose="020F0502020204030204" pitchFamily="34" charset="0"/>
              </a:rPr>
              <a:pPr eaLnBrk="1" hangingPunct="1"/>
              <a:t>6</a:t>
            </a:fld>
            <a:endParaRPr lang="es-ES" altLang="es-ES">
              <a:latin typeface="Calibri" panose="020F0502020204030204" pitchFamily="34" charset="0"/>
            </a:endParaRPr>
          </a:p>
        </p:txBody>
      </p:sp>
      <p:sp>
        <p:nvSpPr>
          <p:cNvPr id="27651" name="Rectangle 2"/>
          <p:cNvSpPr>
            <a:spLocks noGrp="1" noRot="1" noChangeAspect="1" noChangeArrowheads="1" noTextEdit="1"/>
          </p:cNvSpPr>
          <p:nvPr>
            <p:ph type="sldImg"/>
          </p:nvPr>
        </p:nvSpPr>
        <p:spPr bwMode="auto">
          <a:xfrm>
            <a:off x="222250" y="711200"/>
            <a:ext cx="6445250" cy="362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896938" y="4576763"/>
            <a:ext cx="5094287" cy="433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z="1000" smtClean="0"/>
              <a:t>Para hablar de la Cruzada Nacional por la Calidad de los Servicios de Salud es necesario tener claro, primero, el concepto mismo de calidad. De hecho, cuando se formula abiertamente la pregunta ¿Qué es la calidad? (no la calidad de la atención médica ni la calidad de los servicios de salud, sino calidad a secas), lo más común es obtener respuestas como las siguientes </a:t>
            </a:r>
            <a:r>
              <a:rPr lang="es-ES" altLang="es-ES" sz="1000" b="1" smtClean="0"/>
              <a:t>(CLIC)[1]</a:t>
            </a:r>
            <a:r>
              <a:rPr lang="es-ES" altLang="es-ES" sz="1000" smtClean="0"/>
              <a:t>:</a:t>
            </a:r>
          </a:p>
          <a:p>
            <a:pPr eaLnBrk="1" hangingPunct="1">
              <a:spcBef>
                <a:spcPct val="0"/>
              </a:spcBef>
            </a:pPr>
            <a:r>
              <a:rPr lang="es-ES" altLang="es-ES" sz="1000" smtClean="0"/>
              <a:t>	Excelencia</a:t>
            </a:r>
          </a:p>
          <a:p>
            <a:pPr eaLnBrk="1" hangingPunct="1">
              <a:spcBef>
                <a:spcPct val="0"/>
              </a:spcBef>
            </a:pPr>
            <a:r>
              <a:rPr lang="es-ES" altLang="es-ES" sz="1000" smtClean="0"/>
              <a:t>	Cero defectos</a:t>
            </a:r>
          </a:p>
          <a:p>
            <a:pPr eaLnBrk="1" hangingPunct="1">
              <a:spcBef>
                <a:spcPct val="0"/>
              </a:spcBef>
            </a:pPr>
            <a:r>
              <a:rPr lang="es-ES" altLang="es-ES" sz="1000" smtClean="0"/>
              <a:t>	Una cultura</a:t>
            </a:r>
          </a:p>
          <a:p>
            <a:pPr eaLnBrk="1" hangingPunct="1">
              <a:spcBef>
                <a:spcPct val="0"/>
              </a:spcBef>
            </a:pPr>
            <a:r>
              <a:rPr lang="es-ES" altLang="es-ES" sz="1000" smtClean="0"/>
              <a:t>	Una forma de vida</a:t>
            </a:r>
          </a:p>
          <a:p>
            <a:pPr eaLnBrk="1" hangingPunct="1">
              <a:spcBef>
                <a:spcPct val="0"/>
              </a:spcBef>
            </a:pPr>
            <a:r>
              <a:rPr lang="es-ES" altLang="es-ES" sz="1000" smtClean="0"/>
              <a:t>	Hacerlo bien a la primera vez</a:t>
            </a:r>
          </a:p>
          <a:p>
            <a:pPr eaLnBrk="1" hangingPunct="1">
              <a:spcBef>
                <a:spcPct val="0"/>
              </a:spcBef>
            </a:pPr>
            <a:r>
              <a:rPr lang="es-ES" altLang="es-ES" sz="1000" smtClean="0"/>
              <a:t>	Satisfacción del cliente</a:t>
            </a:r>
          </a:p>
          <a:p>
            <a:pPr eaLnBrk="1" hangingPunct="1">
              <a:spcBef>
                <a:spcPct val="0"/>
              </a:spcBef>
            </a:pPr>
            <a:r>
              <a:rPr lang="es-ES" altLang="es-ES" sz="1000" smtClean="0"/>
              <a:t>	Cumplimiento de requisitos</a:t>
            </a:r>
          </a:p>
          <a:p>
            <a:pPr eaLnBrk="1" hangingPunct="1">
              <a:spcBef>
                <a:spcPct val="0"/>
              </a:spcBef>
            </a:pPr>
            <a:r>
              <a:rPr lang="es-ES" altLang="es-ES" sz="1000" smtClean="0"/>
              <a:t>Si bien todas estas tentativas de definición hacen referencia a la buena calidad, en realidad no han hecho sino confundir sobre el verdadero significado del término pues, como veremos más adelante, equiparar la calidad con excelencia o perfección (es decir, como algo absoluto) está por completo alejado de su auténtico sentido. Para que esto quede más claro revisémoslo a la luz de un sencillo ejercicio: por un instante piensen en las respuestas que darían a las siguientes preguntas:</a:t>
            </a:r>
            <a:endParaRPr lang="es-MX" altLang="es-ES" sz="1000" smtClean="0"/>
          </a:p>
          <a:p>
            <a:pPr eaLnBrk="1" hangingPunct="1">
              <a:spcBef>
                <a:spcPct val="0"/>
              </a:spcBef>
            </a:pPr>
            <a:r>
              <a:rPr lang="es-MX" altLang="es-ES" sz="1000" smtClean="0"/>
              <a:t/>
            </a:r>
            <a:br>
              <a:rPr lang="es-MX" altLang="es-ES" sz="1000" smtClean="0"/>
            </a:br>
            <a:r>
              <a:rPr lang="es-ES" altLang="es-ES" sz="1000" smtClean="0"/>
              <a:t>[1] </a:t>
            </a:r>
            <a:r>
              <a:rPr lang="es-MX" altLang="es-ES" sz="1000" smtClean="0"/>
              <a:t>La palabra CLIC indica que la diapositiva tiene efectos de animación. Cada CLIC representa un efecto diferente.</a:t>
            </a:r>
          </a:p>
        </p:txBody>
      </p:sp>
    </p:spTree>
    <p:extLst>
      <p:ext uri="{BB962C8B-B14F-4D97-AF65-F5344CB8AC3E}">
        <p14:creationId xmlns:p14="http://schemas.microsoft.com/office/powerpoint/2010/main" val="245223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C17E02-B02F-43AA-B793-0B9954260B5A}" type="slidenum">
              <a:rPr lang="es-ES" smtClean="0"/>
              <a:t>18</a:t>
            </a:fld>
            <a:endParaRPr lang="es-ES"/>
          </a:p>
        </p:txBody>
      </p:sp>
    </p:spTree>
    <p:extLst>
      <p:ext uri="{BB962C8B-B14F-4D97-AF65-F5344CB8AC3E}">
        <p14:creationId xmlns:p14="http://schemas.microsoft.com/office/powerpoint/2010/main" val="392593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C17E02-B02F-43AA-B793-0B9954260B5A}" type="slidenum">
              <a:rPr lang="es-ES" smtClean="0"/>
              <a:t>24</a:t>
            </a:fld>
            <a:endParaRPr lang="es-ES"/>
          </a:p>
        </p:txBody>
      </p:sp>
    </p:spTree>
    <p:extLst>
      <p:ext uri="{BB962C8B-B14F-4D97-AF65-F5344CB8AC3E}">
        <p14:creationId xmlns:p14="http://schemas.microsoft.com/office/powerpoint/2010/main" val="134333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57348"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E2A9A1-0A1F-444F-9AB4-12F5550EFC41}" type="slidenum">
              <a:rPr lang="es-ES" altLang="es-ES">
                <a:latin typeface="Calibri" panose="020F0502020204030204" pitchFamily="34" charset="0"/>
              </a:rPr>
              <a:pPr eaLnBrk="1" hangingPunct="1"/>
              <a:t>27</a:t>
            </a:fld>
            <a:endParaRPr lang="es-ES" altLang="es-ES">
              <a:latin typeface="Calibri" panose="020F0502020204030204" pitchFamily="34" charset="0"/>
            </a:endParaRPr>
          </a:p>
        </p:txBody>
      </p:sp>
    </p:spTree>
    <p:extLst>
      <p:ext uri="{BB962C8B-B14F-4D97-AF65-F5344CB8AC3E}">
        <p14:creationId xmlns:p14="http://schemas.microsoft.com/office/powerpoint/2010/main" val="394196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594A13F-50D2-4A9F-899E-F4D2BAC0A88C}"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a:t>
            </a:r>
            <a:endParaRPr lang="es-ES"/>
          </a:p>
        </p:txBody>
      </p:sp>
      <p:sp>
        <p:nvSpPr>
          <p:cNvPr id="6" name="Marcador de número de diapositiva 5"/>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49531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2E32F26-81C6-41E7-8953-857314B6AD95}"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a:t>
            </a:r>
            <a:endParaRPr lang="es-ES"/>
          </a:p>
        </p:txBody>
      </p:sp>
      <p:sp>
        <p:nvSpPr>
          <p:cNvPr id="6" name="Marcador de número de diapositiva 5"/>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142127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9133912-F6E6-4EB9-8E80-474D96B2C09E}"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a:t>
            </a:r>
            <a:endParaRPr lang="es-ES"/>
          </a:p>
        </p:txBody>
      </p:sp>
      <p:sp>
        <p:nvSpPr>
          <p:cNvPr id="6" name="Marcador de número de diapositiva 5"/>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265061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6197600" y="1600201"/>
            <a:ext cx="5384800" cy="4525963"/>
          </a:xfrm>
          <a:prstGeom prst="rect">
            <a:avLst/>
          </a:prstGeom>
        </p:spPr>
        <p:txBody>
          <a:bodyPr rtlCol="0">
            <a:normAutofit/>
          </a:bodyPr>
          <a:lstStyle/>
          <a:p>
            <a:pPr lvl="0"/>
            <a:endParaRPr lang="es-ES" noProof="0"/>
          </a:p>
        </p:txBody>
      </p:sp>
    </p:spTree>
    <p:extLst>
      <p:ext uri="{BB962C8B-B14F-4D97-AF65-F5344CB8AC3E}">
        <p14:creationId xmlns:p14="http://schemas.microsoft.com/office/powerpoint/2010/main" val="204123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72907BA-BA0C-4D9E-9C28-4939C01BDF35}"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a:t>
            </a:r>
            <a:endParaRPr lang="es-ES"/>
          </a:p>
        </p:txBody>
      </p:sp>
      <p:sp>
        <p:nvSpPr>
          <p:cNvPr id="6" name="Marcador de número de diapositiva 5"/>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421457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415C55F-27F4-4336-B30A-97618340C547}"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a:t>
            </a:r>
            <a:endParaRPr lang="es-ES"/>
          </a:p>
        </p:txBody>
      </p:sp>
      <p:sp>
        <p:nvSpPr>
          <p:cNvPr id="6" name="Marcador de número de diapositiva 5"/>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43811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9F88C8B-7EF3-4E99-9ED0-243B053E18A7}" type="datetime1">
              <a:rPr lang="es-ES" smtClean="0"/>
              <a:t>02/07/2014</a:t>
            </a:fld>
            <a:endParaRPr lang="es-ES"/>
          </a:p>
        </p:txBody>
      </p:sp>
      <p:sp>
        <p:nvSpPr>
          <p:cNvPr id="6" name="Marcador de pie de página 5"/>
          <p:cNvSpPr>
            <a:spLocks noGrp="1"/>
          </p:cNvSpPr>
          <p:nvPr>
            <p:ph type="ftr" sz="quarter" idx="11"/>
          </p:nvPr>
        </p:nvSpPr>
        <p:spPr/>
        <p:txBody>
          <a:bodyPr/>
          <a:lstStyle/>
          <a:p>
            <a:r>
              <a:rPr lang="es-ES" smtClean="0"/>
              <a:t>Ramón R. Abarca Fernández</a:t>
            </a:r>
            <a:endParaRPr lang="es-ES"/>
          </a:p>
        </p:txBody>
      </p:sp>
      <p:sp>
        <p:nvSpPr>
          <p:cNvPr id="7" name="Marcador de número de diapositiva 6"/>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347816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E0C1B09-FA59-482E-9136-40F5278AE874}" type="datetime1">
              <a:rPr lang="es-ES" smtClean="0"/>
              <a:t>02/07/2014</a:t>
            </a:fld>
            <a:endParaRPr lang="es-ES"/>
          </a:p>
        </p:txBody>
      </p:sp>
      <p:sp>
        <p:nvSpPr>
          <p:cNvPr id="8" name="Marcador de pie de página 7"/>
          <p:cNvSpPr>
            <a:spLocks noGrp="1"/>
          </p:cNvSpPr>
          <p:nvPr>
            <p:ph type="ftr" sz="quarter" idx="11"/>
          </p:nvPr>
        </p:nvSpPr>
        <p:spPr/>
        <p:txBody>
          <a:bodyPr/>
          <a:lstStyle/>
          <a:p>
            <a:r>
              <a:rPr lang="es-ES" smtClean="0"/>
              <a:t>Ramón R. Abarca Fernández</a:t>
            </a:r>
            <a:endParaRPr lang="es-ES"/>
          </a:p>
        </p:txBody>
      </p:sp>
      <p:sp>
        <p:nvSpPr>
          <p:cNvPr id="9" name="Marcador de número de diapositiva 8"/>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192335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5205454-8318-47C6-BADC-3F81262F2C52}" type="datetime1">
              <a:rPr lang="es-ES" smtClean="0"/>
              <a:t>02/07/2014</a:t>
            </a:fld>
            <a:endParaRPr lang="es-ES"/>
          </a:p>
        </p:txBody>
      </p:sp>
      <p:sp>
        <p:nvSpPr>
          <p:cNvPr id="4" name="Marcador de pie de página 3"/>
          <p:cNvSpPr>
            <a:spLocks noGrp="1"/>
          </p:cNvSpPr>
          <p:nvPr>
            <p:ph type="ftr" sz="quarter" idx="11"/>
          </p:nvPr>
        </p:nvSpPr>
        <p:spPr/>
        <p:txBody>
          <a:bodyPr/>
          <a:lstStyle/>
          <a:p>
            <a:r>
              <a:rPr lang="es-ES" smtClean="0"/>
              <a:t>Ramón R. Abarca Fernández</a:t>
            </a:r>
            <a:endParaRPr lang="es-ES"/>
          </a:p>
        </p:txBody>
      </p:sp>
      <p:sp>
        <p:nvSpPr>
          <p:cNvPr id="5" name="Marcador de número de diapositiva 4"/>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346115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2FF533-0893-4FC1-8AB6-14DC184C6618}" type="datetime1">
              <a:rPr lang="es-ES" smtClean="0"/>
              <a:t>02/07/2014</a:t>
            </a:fld>
            <a:endParaRPr lang="es-ES"/>
          </a:p>
        </p:txBody>
      </p:sp>
      <p:sp>
        <p:nvSpPr>
          <p:cNvPr id="3" name="Marcador de pie de página 2"/>
          <p:cNvSpPr>
            <a:spLocks noGrp="1"/>
          </p:cNvSpPr>
          <p:nvPr>
            <p:ph type="ftr" sz="quarter" idx="11"/>
          </p:nvPr>
        </p:nvSpPr>
        <p:spPr/>
        <p:txBody>
          <a:bodyPr/>
          <a:lstStyle/>
          <a:p>
            <a:r>
              <a:rPr lang="es-ES" smtClean="0"/>
              <a:t>Ramón R. Abarca Fernández</a:t>
            </a:r>
            <a:endParaRPr lang="es-ES"/>
          </a:p>
        </p:txBody>
      </p:sp>
      <p:sp>
        <p:nvSpPr>
          <p:cNvPr id="4" name="Marcador de número de diapositiva 3"/>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38695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018B336-DACA-4D0B-A9BD-7108B3490489}" type="datetime1">
              <a:rPr lang="es-ES" smtClean="0"/>
              <a:t>02/07/2014</a:t>
            </a:fld>
            <a:endParaRPr lang="es-ES"/>
          </a:p>
        </p:txBody>
      </p:sp>
      <p:sp>
        <p:nvSpPr>
          <p:cNvPr id="6" name="Marcador de pie de página 5"/>
          <p:cNvSpPr>
            <a:spLocks noGrp="1"/>
          </p:cNvSpPr>
          <p:nvPr>
            <p:ph type="ftr" sz="quarter" idx="11"/>
          </p:nvPr>
        </p:nvSpPr>
        <p:spPr/>
        <p:txBody>
          <a:bodyPr/>
          <a:lstStyle/>
          <a:p>
            <a:r>
              <a:rPr lang="es-ES" smtClean="0"/>
              <a:t>Ramón R. Abarca Fernández</a:t>
            </a:r>
            <a:endParaRPr lang="es-ES"/>
          </a:p>
        </p:txBody>
      </p:sp>
      <p:sp>
        <p:nvSpPr>
          <p:cNvPr id="7" name="Marcador de número de diapositiva 6"/>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340307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CFA4152-4A76-47F4-90C9-E68E22AF5F9A}" type="datetime1">
              <a:rPr lang="es-ES" smtClean="0"/>
              <a:t>02/07/2014</a:t>
            </a:fld>
            <a:endParaRPr lang="es-ES"/>
          </a:p>
        </p:txBody>
      </p:sp>
      <p:sp>
        <p:nvSpPr>
          <p:cNvPr id="6" name="Marcador de pie de página 5"/>
          <p:cNvSpPr>
            <a:spLocks noGrp="1"/>
          </p:cNvSpPr>
          <p:nvPr>
            <p:ph type="ftr" sz="quarter" idx="11"/>
          </p:nvPr>
        </p:nvSpPr>
        <p:spPr/>
        <p:txBody>
          <a:bodyPr/>
          <a:lstStyle/>
          <a:p>
            <a:r>
              <a:rPr lang="es-ES" smtClean="0"/>
              <a:t>Ramón R. Abarca Fernández</a:t>
            </a:r>
            <a:endParaRPr lang="es-ES"/>
          </a:p>
        </p:txBody>
      </p:sp>
      <p:sp>
        <p:nvSpPr>
          <p:cNvPr id="7" name="Marcador de número de diapositiva 6"/>
          <p:cNvSpPr>
            <a:spLocks noGrp="1"/>
          </p:cNvSpPr>
          <p:nvPr>
            <p:ph type="sldNum" sz="quarter" idx="12"/>
          </p:nvPr>
        </p:nvSpPr>
        <p:spPr/>
        <p:txBody>
          <a:bodyPr/>
          <a:lstStyle/>
          <a:p>
            <a:fld id="{841112F2-AF19-4EDA-B4E2-2A4192444B01}" type="slidenum">
              <a:rPr lang="es-ES" smtClean="0"/>
              <a:t>‹Nº›</a:t>
            </a:fld>
            <a:endParaRPr lang="es-ES"/>
          </a:p>
        </p:txBody>
      </p:sp>
    </p:spTree>
    <p:extLst>
      <p:ext uri="{BB962C8B-B14F-4D97-AF65-F5344CB8AC3E}">
        <p14:creationId xmlns:p14="http://schemas.microsoft.com/office/powerpoint/2010/main" val="24148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C00000"/>
            </a:gs>
            <a:gs pos="52000">
              <a:schemeClr val="accent6">
                <a:lumMod val="0"/>
                <a:lumOff val="100000"/>
              </a:schemeClr>
            </a:gs>
            <a:gs pos="9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46958-D15C-4151-AE38-5756C3BAE7ED}" type="datetime1">
              <a:rPr lang="es-ES" smtClean="0"/>
              <a:t>02/07/2014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Ramón R. Abarca Fernández</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112F2-AF19-4EDA-B4E2-2A4192444B01}" type="slidenum">
              <a:rPr lang="es-ES" smtClean="0"/>
              <a:t>‹Nº›</a:t>
            </a:fld>
            <a:endParaRPr lang="es-ES"/>
          </a:p>
        </p:txBody>
      </p:sp>
    </p:spTree>
    <p:extLst>
      <p:ext uri="{BB962C8B-B14F-4D97-AF65-F5344CB8AC3E}">
        <p14:creationId xmlns:p14="http://schemas.microsoft.com/office/powerpoint/2010/main" val="1384813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coloniasarmiento.gov.ar/institucional/binacional/acta.php" TargetMode="Externa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rieoei.org/deloslectores/616Luca.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letrado21.wordpress.com/2013/02/03/el-arbol-de-porfirio-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azul.edu.pe/capacitacion/RUTAS_DEL_APRENDIZAJE.pdf"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icaforumdrs.org.br/iica2011/adm/arquivosup/5ebc84886a3dc399d0e8158f600e3325procasur.pdf" TargetMode="External"/><Relationship Id="rId1" Type="http://schemas.openxmlformats.org/officeDocument/2006/relationships/slideLayout" Target="../slideLayouts/slideLayout7.xml"/><Relationship Id="rId4" Type="http://schemas.openxmlformats.org/officeDocument/2006/relationships/hyperlink" Target="../Rutas.pptx#-1,2,Presentaci&#243;n de PowerPoi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nc-sa/3.0/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ulactiva.com/curso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algalucomunicacion.com/rutasdelaprendizaje/materiales/modulo1/LECTURA-SISTEMA-CURRICULAR.pdf"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blog.carpetapedagogica.com/2013/03/las-rutas-del-aprendizaje.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image" Target="../media/image20.gif"/><Relationship Id="rId7" Type="http://schemas.openxmlformats.org/officeDocument/2006/relationships/image" Target="../media/image24.gif"/><Relationship Id="rId12"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gif"/><Relationship Id="rId11" Type="http://schemas.openxmlformats.org/officeDocument/2006/relationships/image" Target="../media/image28.gif"/><Relationship Id="rId5" Type="http://schemas.openxmlformats.org/officeDocument/2006/relationships/image" Target="../media/image22.gif"/><Relationship Id="rId10" Type="http://schemas.openxmlformats.org/officeDocument/2006/relationships/image" Target="../media/image27.gif"/><Relationship Id="rId4" Type="http://schemas.openxmlformats.org/officeDocument/2006/relationships/image" Target="../media/image21.gif"/><Relationship Id="rId9" Type="http://schemas.openxmlformats.org/officeDocument/2006/relationships/image" Target="../media/image26.gif"/><Relationship Id="rId14" Type="http://schemas.openxmlformats.org/officeDocument/2006/relationships/image" Target="../media/image3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41778" y="4969572"/>
            <a:ext cx="3704897" cy="954107"/>
          </a:xfrm>
          <a:prstGeom prst="rect">
            <a:avLst/>
          </a:prstGeom>
          <a:solidFill>
            <a:srgbClr val="CCFF33"/>
          </a:solidFill>
        </p:spPr>
        <p:txBody>
          <a:bodyPr wrap="square">
            <a:spAutoFit/>
          </a:bodyPr>
          <a:lstStyle/>
          <a:p>
            <a:pPr algn="ctr"/>
            <a:r>
              <a:rPr lang="es-ES" sz="2800" dirty="0" err="1" smtClean="0"/>
              <a:t>Viraco</a:t>
            </a:r>
            <a:r>
              <a:rPr lang="es-ES" sz="2800" dirty="0" smtClean="0"/>
              <a:t> 25 de junio de 2014</a:t>
            </a:r>
            <a:endParaRPr lang="es-ES" sz="2800" dirty="0"/>
          </a:p>
        </p:txBody>
      </p:sp>
      <p:sp>
        <p:nvSpPr>
          <p:cNvPr id="8" name="Rectángulo 7"/>
          <p:cNvSpPr/>
          <p:nvPr/>
        </p:nvSpPr>
        <p:spPr>
          <a:xfrm>
            <a:off x="0" y="400754"/>
            <a:ext cx="6095999" cy="1389355"/>
          </a:xfrm>
          <a:prstGeom prst="rect">
            <a:avLst/>
          </a:prstGeom>
          <a:solidFill>
            <a:srgbClr val="FFFF00"/>
          </a:solidFill>
        </p:spPr>
        <p:txBody>
          <a:bodyPr wrap="square">
            <a:spAutoFit/>
          </a:bodyPr>
          <a:lstStyle/>
          <a:p>
            <a:pPr>
              <a:lnSpc>
                <a:spcPts val="2500"/>
              </a:lnSpc>
            </a:pPr>
            <a:r>
              <a:rPr lang="es-ES" sz="2800" dirty="0" smtClean="0"/>
              <a:t>Conferencia presentada a los distinguidos docentes (Damas y Varones) del colegio Nacional Sagrado Corazón de Jesús del Distrito de </a:t>
            </a:r>
            <a:r>
              <a:rPr lang="es-ES" sz="2800" dirty="0" err="1" smtClean="0"/>
              <a:t>Viraco</a:t>
            </a:r>
            <a:r>
              <a:rPr lang="es-ES" sz="2800" dirty="0" smtClean="0"/>
              <a:t> - Castilla</a:t>
            </a:r>
            <a:endParaRPr lang="es-ES" sz="2800" dirty="0"/>
          </a:p>
        </p:txBody>
      </p:sp>
      <p:sp>
        <p:nvSpPr>
          <p:cNvPr id="9" name="Título 1"/>
          <p:cNvSpPr txBox="1">
            <a:spLocks/>
          </p:cNvSpPr>
          <p:nvPr/>
        </p:nvSpPr>
        <p:spPr>
          <a:xfrm rot="19624913">
            <a:off x="2049672" y="1965870"/>
            <a:ext cx="8092657" cy="2903326"/>
          </a:xfrm>
          <a:prstGeom prst="rect">
            <a:avLst/>
          </a:prstGeom>
          <a:solidFill>
            <a:srgbClr val="CCFF33"/>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smtClean="0">
                <a:solidFill>
                  <a:srgbClr val="0033CC"/>
                </a:solidFill>
                <a:effectLst>
                  <a:glow rad="228600">
                    <a:schemeClr val="accent2">
                      <a:satMod val="175000"/>
                      <a:alpha val="40000"/>
                    </a:schemeClr>
                  </a:glow>
                </a:effectLst>
                <a:latin typeface="Algerian" panose="04020705040A02060702" pitchFamily="82" charset="0"/>
              </a:rPr>
              <a:t>Estrategias para mejorar las Relaciones humanas. inteligencias múltiples</a:t>
            </a:r>
            <a:endParaRPr lang="es-ES" sz="4800" dirty="0">
              <a:solidFill>
                <a:srgbClr val="0033CC"/>
              </a:solidFill>
              <a:effectLst>
                <a:glow rad="228600">
                  <a:schemeClr val="accent2">
                    <a:satMod val="175000"/>
                    <a:alpha val="40000"/>
                  </a:schemeClr>
                </a:glow>
              </a:effectLst>
              <a:latin typeface="Algerian" panose="04020705040A02060702" pitchFamily="82" charset="0"/>
            </a:endParaRPr>
          </a:p>
        </p:txBody>
      </p:sp>
    </p:spTree>
    <p:extLst>
      <p:ext uri="{BB962C8B-B14F-4D97-AF65-F5344CB8AC3E}">
        <p14:creationId xmlns:p14="http://schemas.microsoft.com/office/powerpoint/2010/main" val="3551826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ES" smtClean="0">
                <a:solidFill>
                  <a:schemeClr val="tx2"/>
                </a:solidFill>
              </a:rPr>
              <a:t>Ramón R. Abarca Fernández</a:t>
            </a:r>
          </a:p>
        </p:txBody>
      </p:sp>
      <p:sp>
        <p:nvSpPr>
          <p:cNvPr id="11267" name="Rectangle 2"/>
          <p:cNvSpPr>
            <a:spLocks noGrp="1" noChangeArrowheads="1"/>
          </p:cNvSpPr>
          <p:nvPr>
            <p:ph type="title" idx="4294967295"/>
          </p:nvPr>
        </p:nvSpPr>
        <p:spPr>
          <a:xfrm>
            <a:off x="0" y="0"/>
            <a:ext cx="12192000" cy="955675"/>
          </a:xfrm>
          <a:solidFill>
            <a:srgbClr val="CCFF33"/>
          </a:solidFill>
        </p:spPr>
        <p:txBody>
          <a:bodyPr/>
          <a:lstStyle/>
          <a:p>
            <a:pPr algn="ctr">
              <a:defRPr/>
            </a:pPr>
            <a:r>
              <a:rPr lang="es-ES" sz="3800" dirty="0">
                <a:solidFill>
                  <a:srgbClr val="0033CC"/>
                </a:solidFill>
                <a:latin typeface="Arial Rounded MT Bold" pitchFamily="34" charset="0"/>
              </a:rPr>
              <a:t>Calidez en la atención </a:t>
            </a:r>
            <a:r>
              <a:rPr lang="es-ES" sz="3800" dirty="0" smtClean="0">
                <a:solidFill>
                  <a:srgbClr val="0033CC"/>
                </a:solidFill>
                <a:latin typeface="Arial Rounded MT Bold" pitchFamily="34" charset="0"/>
              </a:rPr>
              <a:t>educativa</a:t>
            </a:r>
            <a:endParaRPr lang="es-ES" sz="3800" dirty="0">
              <a:solidFill>
                <a:srgbClr val="0033CC"/>
              </a:solidFill>
              <a:latin typeface="Arial Rounded MT Bold" pitchFamily="34" charset="0"/>
            </a:endParaRPr>
          </a:p>
        </p:txBody>
      </p:sp>
      <p:sp>
        <p:nvSpPr>
          <p:cNvPr id="11268" name="Rectangle 3"/>
          <p:cNvSpPr>
            <a:spLocks noGrp="1" noChangeArrowheads="1"/>
          </p:cNvSpPr>
          <p:nvPr>
            <p:ph type="body" idx="4294967295"/>
          </p:nvPr>
        </p:nvSpPr>
        <p:spPr>
          <a:xfrm>
            <a:off x="2024064" y="1071562"/>
            <a:ext cx="8643937" cy="5284787"/>
          </a:xfrm>
          <a:gradFill flip="none" rotWithShape="1">
            <a:gsLst>
              <a:gs pos="47000">
                <a:srgbClr val="FBEAC7"/>
              </a:gs>
              <a:gs pos="14000">
                <a:srgbClr val="FF0000"/>
              </a:gs>
              <a:gs pos="36000">
                <a:srgbClr val="FAC77D"/>
              </a:gs>
              <a:gs pos="75000">
                <a:srgbClr val="FBA97D"/>
              </a:gs>
              <a:gs pos="86000">
                <a:srgbClr val="FBD49C"/>
              </a:gs>
              <a:gs pos="100000">
                <a:srgbClr val="FFFF00"/>
              </a:gs>
            </a:gsLst>
            <a:path path="rect">
              <a:fillToRect l="50000" t="50000" r="50000" b="50000"/>
            </a:path>
            <a:tileRect/>
          </a:gradFill>
          <a:ln>
            <a:miter lim="800000"/>
            <a:headEnd/>
            <a:tailEnd/>
          </a:ln>
        </p:spPr>
        <p:txBody>
          <a:bodyPr>
            <a:normAutofit/>
          </a:bodyPr>
          <a:lstStyle/>
          <a:p>
            <a:pPr marL="514350" indent="-514350">
              <a:buClr>
                <a:srgbClr val="FF0000"/>
              </a:buClr>
              <a:buSzPct val="101000"/>
              <a:buFont typeface="+mj-lt"/>
              <a:buAutoNum type="alphaLcPeriod"/>
              <a:defRPr/>
            </a:pPr>
            <a:r>
              <a:rPr lang="es-ES" sz="3400" dirty="0">
                <a:solidFill>
                  <a:srgbClr val="0000CC"/>
                </a:solidFill>
                <a:latin typeface="Times New Roman" pitchFamily="18" charset="0"/>
                <a:cs typeface="Times New Roman" pitchFamily="18" charset="0"/>
              </a:rPr>
              <a:t>Familiaridad y confianza en la relación </a:t>
            </a:r>
            <a:r>
              <a:rPr lang="es-ES" sz="3400" dirty="0" smtClean="0">
                <a:solidFill>
                  <a:srgbClr val="0000CC"/>
                </a:solidFill>
                <a:latin typeface="Times New Roman" pitchFamily="18" charset="0"/>
                <a:cs typeface="Times New Roman" pitchFamily="18" charset="0"/>
              </a:rPr>
              <a:t>entre docentes, administrativos y estudiantes con otros</a:t>
            </a:r>
            <a:endParaRPr lang="es-ES" sz="3400" dirty="0">
              <a:solidFill>
                <a:srgbClr val="0000CC"/>
              </a:solidFill>
              <a:latin typeface="Times New Roman" pitchFamily="18" charset="0"/>
              <a:cs typeface="Times New Roman" pitchFamily="18" charset="0"/>
            </a:endParaRPr>
          </a:p>
          <a:p>
            <a:pPr marL="514350" indent="-514350">
              <a:buClr>
                <a:srgbClr val="FF0000"/>
              </a:buClr>
              <a:buSzPct val="101000"/>
              <a:buFont typeface="+mj-lt"/>
              <a:buAutoNum type="alphaLcPeriod"/>
              <a:defRPr/>
            </a:pPr>
            <a:r>
              <a:rPr lang="es-ES" sz="3400" dirty="0">
                <a:solidFill>
                  <a:srgbClr val="0000CC"/>
                </a:solidFill>
                <a:latin typeface="Times New Roman" pitchFamily="18" charset="0"/>
                <a:cs typeface="Times New Roman" pitchFamily="18" charset="0"/>
              </a:rPr>
              <a:t>Claridad en la información al usuario</a:t>
            </a:r>
          </a:p>
          <a:p>
            <a:pPr marL="514350" indent="-514350">
              <a:buClr>
                <a:srgbClr val="FF0000"/>
              </a:buClr>
              <a:buSzPct val="101000"/>
              <a:buFont typeface="+mj-lt"/>
              <a:buAutoNum type="alphaLcPeriod"/>
              <a:defRPr/>
            </a:pPr>
            <a:r>
              <a:rPr lang="es-ES" sz="3400" dirty="0">
                <a:solidFill>
                  <a:srgbClr val="0000CC"/>
                </a:solidFill>
                <a:latin typeface="Times New Roman" pitchFamily="18" charset="0"/>
                <a:cs typeface="Times New Roman" pitchFamily="18" charset="0"/>
              </a:rPr>
              <a:t>Inclusión de los </a:t>
            </a:r>
            <a:r>
              <a:rPr lang="es-ES" sz="3400" dirty="0" smtClean="0">
                <a:solidFill>
                  <a:srgbClr val="0000CC"/>
                </a:solidFill>
                <a:latin typeface="Times New Roman" pitchFamily="18" charset="0"/>
                <a:cs typeface="Times New Roman" pitchFamily="18" charset="0"/>
              </a:rPr>
              <a:t>estudiantes en </a:t>
            </a:r>
            <a:r>
              <a:rPr lang="es-ES" sz="3400" dirty="0">
                <a:solidFill>
                  <a:srgbClr val="0000CC"/>
                </a:solidFill>
                <a:latin typeface="Times New Roman" pitchFamily="18" charset="0"/>
                <a:cs typeface="Times New Roman" pitchFamily="18" charset="0"/>
              </a:rPr>
              <a:t>su </a:t>
            </a:r>
            <a:r>
              <a:rPr lang="es-ES" sz="3400" dirty="0" smtClean="0">
                <a:solidFill>
                  <a:srgbClr val="0000CC"/>
                </a:solidFill>
                <a:latin typeface="Times New Roman" pitchFamily="18" charset="0"/>
                <a:cs typeface="Times New Roman" pitchFamily="18" charset="0"/>
              </a:rPr>
              <a:t>aprendizaje</a:t>
            </a:r>
            <a:endParaRPr lang="es-ES" sz="3400" dirty="0">
              <a:solidFill>
                <a:srgbClr val="0000CC"/>
              </a:solidFill>
              <a:latin typeface="Times New Roman" pitchFamily="18" charset="0"/>
              <a:cs typeface="Times New Roman" pitchFamily="18" charset="0"/>
            </a:endParaRPr>
          </a:p>
          <a:p>
            <a:pPr marL="514350" indent="-514350">
              <a:buClr>
                <a:srgbClr val="FF0000"/>
              </a:buClr>
              <a:buSzPct val="101000"/>
              <a:buFont typeface="+mj-lt"/>
              <a:buAutoNum type="alphaLcPeriod"/>
              <a:defRPr/>
            </a:pPr>
            <a:r>
              <a:rPr lang="es-ES" sz="3400" dirty="0">
                <a:solidFill>
                  <a:srgbClr val="0000CC"/>
                </a:solidFill>
                <a:latin typeface="Times New Roman" pitchFamily="18" charset="0"/>
                <a:cs typeface="Times New Roman" pitchFamily="18" charset="0"/>
              </a:rPr>
              <a:t>Horarios y turnos de atención </a:t>
            </a:r>
            <a:r>
              <a:rPr lang="es-ES" sz="3400" dirty="0" smtClean="0">
                <a:solidFill>
                  <a:srgbClr val="0000CC"/>
                </a:solidFill>
                <a:latin typeface="Times New Roman" pitchFamily="18" charset="0"/>
                <a:cs typeface="Times New Roman" pitchFamily="18" charset="0"/>
              </a:rPr>
              <a:t>adecuados</a:t>
            </a:r>
            <a:endParaRPr lang="es-ES" sz="3400" dirty="0">
              <a:solidFill>
                <a:srgbClr val="0000CC"/>
              </a:solidFill>
              <a:latin typeface="Times New Roman" pitchFamily="18" charset="0"/>
              <a:cs typeface="Times New Roman" pitchFamily="18" charset="0"/>
            </a:endParaRPr>
          </a:p>
          <a:p>
            <a:pPr marL="514350" indent="-514350">
              <a:buClr>
                <a:srgbClr val="FF0000"/>
              </a:buClr>
              <a:buSzPct val="101000"/>
              <a:buFont typeface="+mj-lt"/>
              <a:buAutoNum type="alphaLcPeriod"/>
              <a:defRPr/>
            </a:pPr>
            <a:r>
              <a:rPr lang="es-ES" sz="3400" dirty="0">
                <a:solidFill>
                  <a:srgbClr val="0000CC"/>
                </a:solidFill>
                <a:latin typeface="Times New Roman" pitchFamily="18" charset="0"/>
                <a:cs typeface="Times New Roman" pitchFamily="18" charset="0"/>
              </a:rPr>
              <a:t>Instalaciones bien mantenidas</a:t>
            </a:r>
          </a:p>
          <a:p>
            <a:pPr marL="514350" indent="-514350">
              <a:buClr>
                <a:srgbClr val="FF0000"/>
              </a:buClr>
              <a:buSzPct val="101000"/>
              <a:buFont typeface="+mj-lt"/>
              <a:buAutoNum type="alphaLcPeriod"/>
              <a:defRPr/>
            </a:pPr>
            <a:r>
              <a:rPr lang="es-ES" sz="3400" dirty="0">
                <a:solidFill>
                  <a:srgbClr val="0000CC"/>
                </a:solidFill>
                <a:latin typeface="Times New Roman" pitchFamily="18" charset="0"/>
                <a:cs typeface="Times New Roman" pitchFamily="18" charset="0"/>
              </a:rPr>
              <a:t>Ambiente amigable</a:t>
            </a:r>
          </a:p>
          <a:p>
            <a:pPr marL="514350" indent="-514350">
              <a:buClr>
                <a:srgbClr val="FF0000"/>
              </a:buClr>
              <a:buSzPct val="101000"/>
              <a:buFont typeface="+mj-lt"/>
              <a:buAutoNum type="alphaLcPeriod"/>
              <a:defRPr/>
            </a:pPr>
            <a:r>
              <a:rPr lang="es-ES" sz="3400" dirty="0">
                <a:solidFill>
                  <a:srgbClr val="0000CC"/>
                </a:solidFill>
                <a:latin typeface="Times New Roman" pitchFamily="18" charset="0"/>
                <a:cs typeface="Times New Roman" pitchFamily="18" charset="0"/>
              </a:rPr>
              <a:t>Apoyo brindado permanentemente </a:t>
            </a:r>
          </a:p>
        </p:txBody>
      </p:sp>
    </p:spTree>
    <p:extLst>
      <p:ext uri="{BB962C8B-B14F-4D97-AF65-F5344CB8AC3E}">
        <p14:creationId xmlns:p14="http://schemas.microsoft.com/office/powerpoint/2010/main" val="17210839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7"/>
                                        </p:tgtEl>
                                        <p:attrNameLst>
                                          <p:attrName>ppt_y</p:attrName>
                                        </p:attrNameLst>
                                      </p:cBhvr>
                                      <p:tavLst>
                                        <p:tav tm="0">
                                          <p:val>
                                            <p:strVal val="#ppt_y"/>
                                          </p:val>
                                        </p:tav>
                                        <p:tav tm="100000">
                                          <p:val>
                                            <p:strVal val="#ppt_y"/>
                                          </p:val>
                                        </p:tav>
                                      </p:tavLst>
                                    </p:anim>
                                    <p:anim calcmode="lin" valueType="num">
                                      <p:cBhvr>
                                        <p:cTn id="9" dur="500" fill="hold"/>
                                        <p:tgtEl>
                                          <p:spTgt spid="1126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7"/>
                                        </p:tgtEl>
                                      </p:cBhvr>
                                    </p:animEffect>
                                  </p:childTnLst>
                                </p:cTn>
                              </p:par>
                            </p:childTnLst>
                          </p:cTn>
                        </p:par>
                        <p:par>
                          <p:cTn id="12" fill="hold">
                            <p:stCondLst>
                              <p:cond delay="1850"/>
                            </p:stCondLst>
                            <p:childTnLst>
                              <p:par>
                                <p:cTn id="13" presetID="52" presetClass="entr" presetSubtype="0" fill="hold" grpId="0" nodeType="afterEffect">
                                  <p:stCondLst>
                                    <p:cond delay="0"/>
                                  </p:stCondLst>
                                  <p:childTnLst>
                                    <p:set>
                                      <p:cBhvr>
                                        <p:cTn id="14" dur="1" fill="hold">
                                          <p:stCondLst>
                                            <p:cond delay="0"/>
                                          </p:stCondLst>
                                        </p:cTn>
                                        <p:tgtEl>
                                          <p:spTgt spid="11268">
                                            <p:bg/>
                                          </p:spTgt>
                                        </p:tgtEl>
                                        <p:attrNameLst>
                                          <p:attrName>style.visibility</p:attrName>
                                        </p:attrNameLst>
                                      </p:cBhvr>
                                      <p:to>
                                        <p:strVal val="visible"/>
                                      </p:to>
                                    </p:set>
                                    <p:animScale>
                                      <p:cBhvr>
                                        <p:cTn id="15" dur="1000" decel="50000" fill="hold">
                                          <p:stCondLst>
                                            <p:cond delay="0"/>
                                          </p:stCondLst>
                                        </p:cTn>
                                        <p:tgtEl>
                                          <p:spTgt spid="11268">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268">
                                            <p:bg/>
                                          </p:spTgt>
                                        </p:tgtEl>
                                        <p:attrNameLst>
                                          <p:attrName>ppt_x</p:attrName>
                                          <p:attrName>ppt_y</p:attrName>
                                        </p:attrNameLst>
                                      </p:cBhvr>
                                    </p:animMotion>
                                    <p:animEffect transition="in" filter="fade">
                                      <p:cBhvr>
                                        <p:cTn id="17" dur="1000"/>
                                        <p:tgtEl>
                                          <p:spTgt spid="11268">
                                            <p:bg/>
                                          </p:spTgt>
                                        </p:tgtEl>
                                      </p:cBhvr>
                                    </p:animEffect>
                                  </p:childTnLst>
                                </p:cTn>
                              </p:par>
                            </p:childTnLst>
                          </p:cTn>
                        </p:par>
                        <p:par>
                          <p:cTn id="18" fill="hold">
                            <p:stCondLst>
                              <p:cond delay="2850"/>
                            </p:stCondLst>
                            <p:childTnLst>
                              <p:par>
                                <p:cTn id="19" presetID="52" presetClass="entr" presetSubtype="0" fill="hold" grpId="0" nodeType="afterEffect">
                                  <p:stCondLst>
                                    <p:cond delay="0"/>
                                  </p:stCondLst>
                                  <p:iterate type="lt">
                                    <p:tmPct val="5000"/>
                                  </p:iterate>
                                  <p:childTnLst>
                                    <p:set>
                                      <p:cBhvr>
                                        <p:cTn id="20" dur="1" fill="hold">
                                          <p:stCondLst>
                                            <p:cond delay="0"/>
                                          </p:stCondLst>
                                        </p:cTn>
                                        <p:tgtEl>
                                          <p:spTgt spid="11268">
                                            <p:txEl>
                                              <p:pRg st="0" end="0"/>
                                            </p:txEl>
                                          </p:spTgt>
                                        </p:tgtEl>
                                        <p:attrNameLst>
                                          <p:attrName>style.visibility</p:attrName>
                                        </p:attrNameLst>
                                      </p:cBhvr>
                                      <p:to>
                                        <p:strVal val="visible"/>
                                      </p:to>
                                    </p:set>
                                    <p:animScale>
                                      <p:cBhvr>
                                        <p:cTn id="21" dur="1000" decel="50000" fill="hold">
                                          <p:stCondLst>
                                            <p:cond delay="0"/>
                                          </p:stCondLst>
                                        </p:cTn>
                                        <p:tgtEl>
                                          <p:spTgt spid="1126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268">
                                            <p:txEl>
                                              <p:pRg st="0" end="0"/>
                                            </p:txEl>
                                          </p:spTgt>
                                        </p:tgtEl>
                                        <p:attrNameLst>
                                          <p:attrName>ppt_x</p:attrName>
                                          <p:attrName>ppt_y</p:attrName>
                                        </p:attrNameLst>
                                      </p:cBhvr>
                                    </p:animMotion>
                                    <p:animEffect transition="in" filter="fade">
                                      <p:cBhvr>
                                        <p:cTn id="23" dur="1000"/>
                                        <p:tgtEl>
                                          <p:spTgt spid="11268">
                                            <p:txEl>
                                              <p:pRg st="0" end="0"/>
                                            </p:txEl>
                                          </p:spTgt>
                                        </p:tgtEl>
                                      </p:cBhvr>
                                    </p:animEffect>
                                  </p:childTnLst>
                                </p:cTn>
                              </p:par>
                            </p:childTnLst>
                          </p:cTn>
                        </p:par>
                        <p:par>
                          <p:cTn id="24" fill="hold">
                            <p:stCondLst>
                              <p:cond delay="7950"/>
                            </p:stCondLst>
                            <p:childTnLst>
                              <p:par>
                                <p:cTn id="25" presetID="52" presetClass="entr" presetSubtype="0" fill="hold" grpId="0" nodeType="afterEffect">
                                  <p:stCondLst>
                                    <p:cond delay="0"/>
                                  </p:stCondLst>
                                  <p:iterate type="lt">
                                    <p:tmPct val="5000"/>
                                  </p:iterate>
                                  <p:childTnLst>
                                    <p:set>
                                      <p:cBhvr>
                                        <p:cTn id="26" dur="1" fill="hold">
                                          <p:stCondLst>
                                            <p:cond delay="0"/>
                                          </p:stCondLst>
                                        </p:cTn>
                                        <p:tgtEl>
                                          <p:spTgt spid="11268">
                                            <p:txEl>
                                              <p:pRg st="1" end="1"/>
                                            </p:txEl>
                                          </p:spTgt>
                                        </p:tgtEl>
                                        <p:attrNameLst>
                                          <p:attrName>style.visibility</p:attrName>
                                        </p:attrNameLst>
                                      </p:cBhvr>
                                      <p:to>
                                        <p:strVal val="visible"/>
                                      </p:to>
                                    </p:set>
                                    <p:animScale>
                                      <p:cBhvr>
                                        <p:cTn id="27" dur="1000" decel="50000" fill="hold">
                                          <p:stCondLst>
                                            <p:cond delay="0"/>
                                          </p:stCondLst>
                                        </p:cTn>
                                        <p:tgtEl>
                                          <p:spTgt spid="1126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268">
                                            <p:txEl>
                                              <p:pRg st="1" end="1"/>
                                            </p:txEl>
                                          </p:spTgt>
                                        </p:tgtEl>
                                        <p:attrNameLst>
                                          <p:attrName>ppt_x</p:attrName>
                                          <p:attrName>ppt_y</p:attrName>
                                        </p:attrNameLst>
                                      </p:cBhvr>
                                    </p:animMotion>
                                    <p:animEffect transition="in" filter="fade">
                                      <p:cBhvr>
                                        <p:cTn id="29" dur="1000"/>
                                        <p:tgtEl>
                                          <p:spTgt spid="11268">
                                            <p:txEl>
                                              <p:pRg st="1" end="1"/>
                                            </p:txEl>
                                          </p:spTgt>
                                        </p:tgtEl>
                                      </p:cBhvr>
                                    </p:animEffect>
                                  </p:childTnLst>
                                </p:cTn>
                              </p:par>
                            </p:childTnLst>
                          </p:cTn>
                        </p:par>
                        <p:par>
                          <p:cTn id="30" fill="hold">
                            <p:stCondLst>
                              <p:cond delay="10500"/>
                            </p:stCondLst>
                            <p:childTnLst>
                              <p:par>
                                <p:cTn id="31" presetID="52" presetClass="entr" presetSubtype="0" fill="hold" grpId="0" nodeType="afterEffect">
                                  <p:stCondLst>
                                    <p:cond delay="0"/>
                                  </p:stCondLst>
                                  <p:iterate type="lt">
                                    <p:tmPct val="5000"/>
                                  </p:iterate>
                                  <p:childTnLst>
                                    <p:set>
                                      <p:cBhvr>
                                        <p:cTn id="32" dur="1" fill="hold">
                                          <p:stCondLst>
                                            <p:cond delay="0"/>
                                          </p:stCondLst>
                                        </p:cTn>
                                        <p:tgtEl>
                                          <p:spTgt spid="11268">
                                            <p:txEl>
                                              <p:pRg st="2" end="2"/>
                                            </p:txEl>
                                          </p:spTgt>
                                        </p:tgtEl>
                                        <p:attrNameLst>
                                          <p:attrName>style.visibility</p:attrName>
                                        </p:attrNameLst>
                                      </p:cBhvr>
                                      <p:to>
                                        <p:strVal val="visible"/>
                                      </p:to>
                                    </p:set>
                                    <p:animScale>
                                      <p:cBhvr>
                                        <p:cTn id="33" dur="1000" decel="50000" fill="hold">
                                          <p:stCondLst>
                                            <p:cond delay="0"/>
                                          </p:stCondLst>
                                        </p:cTn>
                                        <p:tgtEl>
                                          <p:spTgt spid="1126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268">
                                            <p:txEl>
                                              <p:pRg st="2" end="2"/>
                                            </p:txEl>
                                          </p:spTgt>
                                        </p:tgtEl>
                                        <p:attrNameLst>
                                          <p:attrName>ppt_x</p:attrName>
                                          <p:attrName>ppt_y</p:attrName>
                                        </p:attrNameLst>
                                      </p:cBhvr>
                                    </p:animMotion>
                                    <p:animEffect transition="in" filter="fade">
                                      <p:cBhvr>
                                        <p:cTn id="35" dur="1000"/>
                                        <p:tgtEl>
                                          <p:spTgt spid="11268">
                                            <p:txEl>
                                              <p:pRg st="2" end="2"/>
                                            </p:txEl>
                                          </p:spTgt>
                                        </p:tgtEl>
                                      </p:cBhvr>
                                    </p:animEffect>
                                  </p:childTnLst>
                                </p:cTn>
                              </p:par>
                            </p:childTnLst>
                          </p:cTn>
                        </p:par>
                        <p:par>
                          <p:cTn id="36" fill="hold">
                            <p:stCondLst>
                              <p:cond delay="13450"/>
                            </p:stCondLst>
                            <p:childTnLst>
                              <p:par>
                                <p:cTn id="37" presetID="52" presetClass="entr" presetSubtype="0" fill="hold" grpId="0" nodeType="afterEffect">
                                  <p:stCondLst>
                                    <p:cond delay="0"/>
                                  </p:stCondLst>
                                  <p:iterate type="lt">
                                    <p:tmPct val="5000"/>
                                  </p:iterate>
                                  <p:childTnLst>
                                    <p:set>
                                      <p:cBhvr>
                                        <p:cTn id="38" dur="1" fill="hold">
                                          <p:stCondLst>
                                            <p:cond delay="0"/>
                                          </p:stCondLst>
                                        </p:cTn>
                                        <p:tgtEl>
                                          <p:spTgt spid="11268">
                                            <p:txEl>
                                              <p:pRg st="3" end="3"/>
                                            </p:txEl>
                                          </p:spTgt>
                                        </p:tgtEl>
                                        <p:attrNameLst>
                                          <p:attrName>style.visibility</p:attrName>
                                        </p:attrNameLst>
                                      </p:cBhvr>
                                      <p:to>
                                        <p:strVal val="visible"/>
                                      </p:to>
                                    </p:set>
                                    <p:animScale>
                                      <p:cBhvr>
                                        <p:cTn id="39" dur="1000" decel="50000" fill="hold">
                                          <p:stCondLst>
                                            <p:cond delay="0"/>
                                          </p:stCondLst>
                                        </p:cTn>
                                        <p:tgtEl>
                                          <p:spTgt spid="1126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268">
                                            <p:txEl>
                                              <p:pRg st="3" end="3"/>
                                            </p:txEl>
                                          </p:spTgt>
                                        </p:tgtEl>
                                        <p:attrNameLst>
                                          <p:attrName>ppt_x</p:attrName>
                                          <p:attrName>ppt_y</p:attrName>
                                        </p:attrNameLst>
                                      </p:cBhvr>
                                    </p:animMotion>
                                    <p:animEffect transition="in" filter="fade">
                                      <p:cBhvr>
                                        <p:cTn id="41" dur="1000"/>
                                        <p:tgtEl>
                                          <p:spTgt spid="11268">
                                            <p:txEl>
                                              <p:pRg st="3" end="3"/>
                                            </p:txEl>
                                          </p:spTgt>
                                        </p:tgtEl>
                                      </p:cBhvr>
                                    </p:animEffect>
                                  </p:childTnLst>
                                </p:cTn>
                              </p:par>
                            </p:childTnLst>
                          </p:cTn>
                        </p:par>
                        <p:par>
                          <p:cTn id="42" fill="hold">
                            <p:stCondLst>
                              <p:cond delay="16100"/>
                            </p:stCondLst>
                            <p:childTnLst>
                              <p:par>
                                <p:cTn id="43" presetID="52" presetClass="entr" presetSubtype="0" fill="hold" grpId="0" nodeType="afterEffect">
                                  <p:stCondLst>
                                    <p:cond delay="0"/>
                                  </p:stCondLst>
                                  <p:iterate type="lt">
                                    <p:tmPct val="5000"/>
                                  </p:iterate>
                                  <p:childTnLst>
                                    <p:set>
                                      <p:cBhvr>
                                        <p:cTn id="44" dur="1" fill="hold">
                                          <p:stCondLst>
                                            <p:cond delay="0"/>
                                          </p:stCondLst>
                                        </p:cTn>
                                        <p:tgtEl>
                                          <p:spTgt spid="11268">
                                            <p:txEl>
                                              <p:pRg st="4" end="4"/>
                                            </p:txEl>
                                          </p:spTgt>
                                        </p:tgtEl>
                                        <p:attrNameLst>
                                          <p:attrName>style.visibility</p:attrName>
                                        </p:attrNameLst>
                                      </p:cBhvr>
                                      <p:to>
                                        <p:strVal val="visible"/>
                                      </p:to>
                                    </p:set>
                                    <p:animScale>
                                      <p:cBhvr>
                                        <p:cTn id="45" dur="1000" decel="50000" fill="hold">
                                          <p:stCondLst>
                                            <p:cond delay="0"/>
                                          </p:stCondLst>
                                        </p:cTn>
                                        <p:tgtEl>
                                          <p:spTgt spid="1126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1268">
                                            <p:txEl>
                                              <p:pRg st="4" end="4"/>
                                            </p:txEl>
                                          </p:spTgt>
                                        </p:tgtEl>
                                        <p:attrNameLst>
                                          <p:attrName>ppt_x</p:attrName>
                                          <p:attrName>ppt_y</p:attrName>
                                        </p:attrNameLst>
                                      </p:cBhvr>
                                    </p:animMotion>
                                    <p:animEffect transition="in" filter="fade">
                                      <p:cBhvr>
                                        <p:cTn id="47" dur="1000"/>
                                        <p:tgtEl>
                                          <p:spTgt spid="11268">
                                            <p:txEl>
                                              <p:pRg st="4" end="4"/>
                                            </p:txEl>
                                          </p:spTgt>
                                        </p:tgtEl>
                                      </p:cBhvr>
                                    </p:animEffect>
                                  </p:childTnLst>
                                </p:cTn>
                              </p:par>
                            </p:childTnLst>
                          </p:cTn>
                        </p:par>
                        <p:par>
                          <p:cTn id="48" fill="hold">
                            <p:stCondLst>
                              <p:cond delay="18400"/>
                            </p:stCondLst>
                            <p:childTnLst>
                              <p:par>
                                <p:cTn id="49" presetID="52" presetClass="entr" presetSubtype="0" fill="hold" grpId="0" nodeType="afterEffect">
                                  <p:stCondLst>
                                    <p:cond delay="0"/>
                                  </p:stCondLst>
                                  <p:iterate type="lt">
                                    <p:tmPct val="5000"/>
                                  </p:iterate>
                                  <p:childTnLst>
                                    <p:set>
                                      <p:cBhvr>
                                        <p:cTn id="50" dur="1" fill="hold">
                                          <p:stCondLst>
                                            <p:cond delay="0"/>
                                          </p:stCondLst>
                                        </p:cTn>
                                        <p:tgtEl>
                                          <p:spTgt spid="11268">
                                            <p:txEl>
                                              <p:pRg st="5" end="5"/>
                                            </p:txEl>
                                          </p:spTgt>
                                        </p:tgtEl>
                                        <p:attrNameLst>
                                          <p:attrName>style.visibility</p:attrName>
                                        </p:attrNameLst>
                                      </p:cBhvr>
                                      <p:to>
                                        <p:strVal val="visible"/>
                                      </p:to>
                                    </p:set>
                                    <p:animScale>
                                      <p:cBhvr>
                                        <p:cTn id="51" dur="1000" decel="50000" fill="hold">
                                          <p:stCondLst>
                                            <p:cond delay="0"/>
                                          </p:stCondLst>
                                        </p:cTn>
                                        <p:tgtEl>
                                          <p:spTgt spid="11268">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1268">
                                            <p:txEl>
                                              <p:pRg st="5" end="5"/>
                                            </p:txEl>
                                          </p:spTgt>
                                        </p:tgtEl>
                                        <p:attrNameLst>
                                          <p:attrName>ppt_x</p:attrName>
                                          <p:attrName>ppt_y</p:attrName>
                                        </p:attrNameLst>
                                      </p:cBhvr>
                                    </p:animMotion>
                                    <p:animEffect transition="in" filter="fade">
                                      <p:cBhvr>
                                        <p:cTn id="53" dur="1000"/>
                                        <p:tgtEl>
                                          <p:spTgt spid="11268">
                                            <p:txEl>
                                              <p:pRg st="5" end="5"/>
                                            </p:txEl>
                                          </p:spTgt>
                                        </p:tgtEl>
                                      </p:cBhvr>
                                    </p:animEffect>
                                  </p:childTnLst>
                                </p:cTn>
                              </p:par>
                            </p:childTnLst>
                          </p:cTn>
                        </p:par>
                        <p:par>
                          <p:cTn id="54" fill="hold">
                            <p:stCondLst>
                              <p:cond delay="20150"/>
                            </p:stCondLst>
                            <p:childTnLst>
                              <p:par>
                                <p:cTn id="55" presetID="52" presetClass="entr" presetSubtype="0" fill="hold" grpId="0" nodeType="afterEffect">
                                  <p:stCondLst>
                                    <p:cond delay="0"/>
                                  </p:stCondLst>
                                  <p:iterate type="lt">
                                    <p:tmPct val="5000"/>
                                  </p:iterate>
                                  <p:childTnLst>
                                    <p:set>
                                      <p:cBhvr>
                                        <p:cTn id="56" dur="1" fill="hold">
                                          <p:stCondLst>
                                            <p:cond delay="0"/>
                                          </p:stCondLst>
                                        </p:cTn>
                                        <p:tgtEl>
                                          <p:spTgt spid="11268">
                                            <p:txEl>
                                              <p:pRg st="6" end="6"/>
                                            </p:txEl>
                                          </p:spTgt>
                                        </p:tgtEl>
                                        <p:attrNameLst>
                                          <p:attrName>style.visibility</p:attrName>
                                        </p:attrNameLst>
                                      </p:cBhvr>
                                      <p:to>
                                        <p:strVal val="visible"/>
                                      </p:to>
                                    </p:set>
                                    <p:animScale>
                                      <p:cBhvr>
                                        <p:cTn id="57" dur="1000" decel="50000" fill="hold">
                                          <p:stCondLst>
                                            <p:cond delay="0"/>
                                          </p:stCondLst>
                                        </p:cTn>
                                        <p:tgtEl>
                                          <p:spTgt spid="11268">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1268">
                                            <p:txEl>
                                              <p:pRg st="6" end="6"/>
                                            </p:txEl>
                                          </p:spTgt>
                                        </p:tgtEl>
                                        <p:attrNameLst>
                                          <p:attrName>ppt_x</p:attrName>
                                          <p:attrName>ppt_y</p:attrName>
                                        </p:attrNameLst>
                                      </p:cBhvr>
                                    </p:animMotion>
                                    <p:animEffect transition="in" filter="fade">
                                      <p:cBhvr>
                                        <p:cTn id="59" dur="1000"/>
                                        <p:tgtEl>
                                          <p:spTgt spid="112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C00000"/>
            </a:gs>
            <a:gs pos="75000">
              <a:srgbClr val="E59400"/>
            </a:gs>
            <a:gs pos="47000">
              <a:schemeClr val="accent6">
                <a:lumMod val="0"/>
                <a:lumOff val="100000"/>
              </a:schemeClr>
            </a:gs>
            <a:gs pos="16000">
              <a:srgbClr val="FFFF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0164" y="-48614"/>
            <a:ext cx="12086390" cy="762000"/>
          </a:xfrm>
          <a:prstGeom prst="rect">
            <a:avLst/>
          </a:prstGeom>
          <a:solidFill>
            <a:srgbClr val="CCFF33"/>
          </a:solidFill>
          <a:ln w="9525">
            <a:noFill/>
            <a:miter lim="800000"/>
            <a:headEnd/>
            <a:tailEnd/>
          </a:ln>
          <a:effectLst/>
        </p:spPr>
        <p:txBody>
          <a:bodyPr wrap="square">
            <a:spAutoFit/>
          </a:bodyPr>
          <a:lstStyle/>
          <a:p>
            <a:pPr algn="ctr"/>
            <a:r>
              <a:rPr lang="es-MX" sz="4400" b="1" dirty="0">
                <a:effectLst>
                  <a:outerShdw blurRad="38100" dist="38100" dir="2700000" algn="tl">
                    <a:srgbClr val="C0C0C0"/>
                  </a:outerShdw>
                </a:effectLst>
                <a:latin typeface="Arial" pitchFamily="34" charset="0"/>
              </a:rPr>
              <a:t>Demandas de los </a:t>
            </a:r>
            <a:r>
              <a:rPr lang="es-MX" sz="4400" b="1" dirty="0" smtClean="0">
                <a:effectLst>
                  <a:outerShdw blurRad="38100" dist="38100" dir="2700000" algn="tl">
                    <a:srgbClr val="C0C0C0"/>
                  </a:outerShdw>
                </a:effectLst>
                <a:latin typeface="Arial" pitchFamily="34" charset="0"/>
              </a:rPr>
              <a:t>Usuarios</a:t>
            </a:r>
            <a:endParaRPr lang="es-ES" sz="4400" b="1" dirty="0">
              <a:effectLst>
                <a:outerShdw blurRad="38100" dist="38100" dir="2700000" algn="tl">
                  <a:srgbClr val="C0C0C0"/>
                </a:outerShdw>
              </a:effectLst>
              <a:latin typeface="Arial" pitchFamily="34" charset="0"/>
            </a:endParaRPr>
          </a:p>
        </p:txBody>
      </p:sp>
      <p:pic>
        <p:nvPicPr>
          <p:cNvPr id="25" name="Picture 2" descr="http://www.coloniasarmiento.gov.ar/institucional/binacional/imagen/binacional.gif">
            <a:hlinkClick r:id="rId2"/>
          </p:cNvPr>
          <p:cNvPicPr>
            <a:picLocks noChangeAspect="1" noChangeArrowheads="1" noCrop="1"/>
          </p:cNvPicPr>
          <p:nvPr/>
        </p:nvPicPr>
        <p:blipFill>
          <a:blip r:embed="rId3"/>
          <a:srcRect/>
          <a:stretch>
            <a:fillRect/>
          </a:stretch>
        </p:blipFill>
        <p:spPr bwMode="auto">
          <a:xfrm>
            <a:off x="5310182" y="3071810"/>
            <a:ext cx="1747752" cy="1731572"/>
          </a:xfrm>
          <a:prstGeom prst="rect">
            <a:avLst/>
          </a:prstGeom>
          <a:noFill/>
        </p:spPr>
      </p:pic>
      <p:sp>
        <p:nvSpPr>
          <p:cNvPr id="26" name="25 CuadroTexto"/>
          <p:cNvSpPr txBox="1"/>
          <p:nvPr/>
        </p:nvSpPr>
        <p:spPr>
          <a:xfrm>
            <a:off x="8024826" y="2285992"/>
            <a:ext cx="2214578" cy="523220"/>
          </a:xfrm>
          <a:prstGeom prst="rect">
            <a:avLst/>
          </a:prstGeom>
          <a:noFill/>
        </p:spPr>
        <p:txBody>
          <a:bodyPr wrap="square" rtlCol="0">
            <a:spAutoFit/>
          </a:bodyPr>
          <a:lstStyle/>
          <a:p>
            <a:r>
              <a:rPr lang="es-ES" sz="2800" b="1" dirty="0">
                <a:latin typeface="Cambria" pitchFamily="18" charset="0"/>
              </a:rPr>
              <a:t>Cordialidad</a:t>
            </a:r>
          </a:p>
        </p:txBody>
      </p:sp>
      <p:sp>
        <p:nvSpPr>
          <p:cNvPr id="27" name="26 CuadroTexto"/>
          <p:cNvSpPr txBox="1"/>
          <p:nvPr/>
        </p:nvSpPr>
        <p:spPr>
          <a:xfrm>
            <a:off x="8382016" y="3500438"/>
            <a:ext cx="2285984" cy="523220"/>
          </a:xfrm>
          <a:prstGeom prst="rect">
            <a:avLst/>
          </a:prstGeom>
          <a:noFill/>
        </p:spPr>
        <p:txBody>
          <a:bodyPr wrap="square" rtlCol="0">
            <a:spAutoFit/>
          </a:bodyPr>
          <a:lstStyle/>
          <a:p>
            <a:r>
              <a:rPr lang="es-ES" sz="2800" b="1" dirty="0">
                <a:latin typeface="Cambria" pitchFamily="18" charset="0"/>
              </a:rPr>
              <a:t>Flexibilidad</a:t>
            </a:r>
          </a:p>
        </p:txBody>
      </p:sp>
      <p:sp>
        <p:nvSpPr>
          <p:cNvPr id="28" name="27 CuadroTexto"/>
          <p:cNvSpPr txBox="1"/>
          <p:nvPr/>
        </p:nvSpPr>
        <p:spPr>
          <a:xfrm>
            <a:off x="8024826" y="4214819"/>
            <a:ext cx="2428892" cy="954107"/>
          </a:xfrm>
          <a:prstGeom prst="rect">
            <a:avLst/>
          </a:prstGeom>
          <a:noFill/>
        </p:spPr>
        <p:txBody>
          <a:bodyPr wrap="square" rtlCol="0">
            <a:spAutoFit/>
          </a:bodyPr>
          <a:lstStyle/>
          <a:p>
            <a:r>
              <a:rPr lang="es-ES" sz="2800" b="1" dirty="0">
                <a:latin typeface="Cambria" pitchFamily="18" charset="0"/>
              </a:rPr>
              <a:t>Ser informado</a:t>
            </a:r>
          </a:p>
        </p:txBody>
      </p:sp>
      <p:sp>
        <p:nvSpPr>
          <p:cNvPr id="29" name="28 CuadroTexto"/>
          <p:cNvSpPr txBox="1"/>
          <p:nvPr/>
        </p:nvSpPr>
        <p:spPr>
          <a:xfrm>
            <a:off x="7953388" y="5500702"/>
            <a:ext cx="2071702" cy="523220"/>
          </a:xfrm>
          <a:prstGeom prst="rect">
            <a:avLst/>
          </a:prstGeom>
          <a:noFill/>
        </p:spPr>
        <p:txBody>
          <a:bodyPr wrap="square" rtlCol="0">
            <a:spAutoFit/>
          </a:bodyPr>
          <a:lstStyle/>
          <a:p>
            <a:r>
              <a:rPr lang="es-ES" sz="2800" b="1" dirty="0">
                <a:latin typeface="Cambria" pitchFamily="18" charset="0"/>
              </a:rPr>
              <a:t>Prontitud</a:t>
            </a:r>
          </a:p>
        </p:txBody>
      </p:sp>
      <p:sp>
        <p:nvSpPr>
          <p:cNvPr id="30" name="29 CuadroTexto"/>
          <p:cNvSpPr txBox="1"/>
          <p:nvPr/>
        </p:nvSpPr>
        <p:spPr>
          <a:xfrm>
            <a:off x="5453058" y="5857892"/>
            <a:ext cx="1571636" cy="523220"/>
          </a:xfrm>
          <a:prstGeom prst="rect">
            <a:avLst/>
          </a:prstGeom>
          <a:noFill/>
        </p:spPr>
        <p:txBody>
          <a:bodyPr wrap="square" rtlCol="0">
            <a:spAutoFit/>
          </a:bodyPr>
          <a:lstStyle/>
          <a:p>
            <a:r>
              <a:rPr lang="es-ES" sz="2800" b="1" dirty="0">
                <a:latin typeface="Cambria" pitchFamily="18" charset="0"/>
              </a:rPr>
              <a:t>Equidad</a:t>
            </a:r>
          </a:p>
        </p:txBody>
      </p:sp>
      <p:sp>
        <p:nvSpPr>
          <p:cNvPr id="31" name="30 CuadroTexto"/>
          <p:cNvSpPr txBox="1"/>
          <p:nvPr/>
        </p:nvSpPr>
        <p:spPr>
          <a:xfrm>
            <a:off x="2595538" y="5572140"/>
            <a:ext cx="2643206" cy="523220"/>
          </a:xfrm>
          <a:prstGeom prst="rect">
            <a:avLst/>
          </a:prstGeom>
          <a:noFill/>
        </p:spPr>
        <p:txBody>
          <a:bodyPr wrap="square" rtlCol="0">
            <a:spAutoFit/>
          </a:bodyPr>
          <a:lstStyle/>
          <a:p>
            <a:r>
              <a:rPr lang="es-ES" sz="2800" b="1" dirty="0">
                <a:latin typeface="Cambria" pitchFamily="18" charset="0"/>
              </a:rPr>
              <a:t>Confiabilidad</a:t>
            </a:r>
          </a:p>
        </p:txBody>
      </p:sp>
      <p:sp>
        <p:nvSpPr>
          <p:cNvPr id="32" name="31 CuadroTexto"/>
          <p:cNvSpPr txBox="1"/>
          <p:nvPr/>
        </p:nvSpPr>
        <p:spPr>
          <a:xfrm>
            <a:off x="1738282" y="4357694"/>
            <a:ext cx="2071702" cy="523220"/>
          </a:xfrm>
          <a:prstGeom prst="rect">
            <a:avLst/>
          </a:prstGeom>
          <a:noFill/>
        </p:spPr>
        <p:txBody>
          <a:bodyPr wrap="square" rtlCol="0">
            <a:spAutoFit/>
          </a:bodyPr>
          <a:lstStyle/>
          <a:p>
            <a:r>
              <a:rPr lang="es-ES" sz="2800" b="1" dirty="0">
                <a:latin typeface="Cambria" pitchFamily="18" charset="0"/>
              </a:rPr>
              <a:t>Efectividad</a:t>
            </a:r>
          </a:p>
        </p:txBody>
      </p:sp>
      <p:sp>
        <p:nvSpPr>
          <p:cNvPr id="33" name="32 CuadroTexto"/>
          <p:cNvSpPr txBox="1"/>
          <p:nvPr/>
        </p:nvSpPr>
        <p:spPr>
          <a:xfrm>
            <a:off x="2166910" y="3357562"/>
            <a:ext cx="1857388" cy="523220"/>
          </a:xfrm>
          <a:prstGeom prst="rect">
            <a:avLst/>
          </a:prstGeom>
          <a:noFill/>
        </p:spPr>
        <p:txBody>
          <a:bodyPr wrap="square" rtlCol="0">
            <a:spAutoFit/>
          </a:bodyPr>
          <a:lstStyle/>
          <a:p>
            <a:r>
              <a:rPr lang="es-ES" sz="2800" b="1" dirty="0">
                <a:latin typeface="Cambria" pitchFamily="18" charset="0"/>
              </a:rPr>
              <a:t>Atención</a:t>
            </a:r>
          </a:p>
        </p:txBody>
      </p:sp>
      <p:sp>
        <p:nvSpPr>
          <p:cNvPr id="34" name="33 CuadroTexto"/>
          <p:cNvSpPr txBox="1"/>
          <p:nvPr/>
        </p:nvSpPr>
        <p:spPr>
          <a:xfrm>
            <a:off x="2595538" y="2000240"/>
            <a:ext cx="2357454" cy="523220"/>
          </a:xfrm>
          <a:prstGeom prst="rect">
            <a:avLst/>
          </a:prstGeom>
          <a:noFill/>
        </p:spPr>
        <p:txBody>
          <a:bodyPr wrap="square" rtlCol="0">
            <a:spAutoFit/>
          </a:bodyPr>
          <a:lstStyle/>
          <a:p>
            <a:r>
              <a:rPr lang="es-ES" sz="2800" b="1" dirty="0">
                <a:latin typeface="Cambria" pitchFamily="18" charset="0"/>
              </a:rPr>
              <a:t>Oportunidad</a:t>
            </a:r>
          </a:p>
        </p:txBody>
      </p:sp>
      <p:sp>
        <p:nvSpPr>
          <p:cNvPr id="35" name="34 CuadroTexto"/>
          <p:cNvSpPr txBox="1"/>
          <p:nvPr/>
        </p:nvSpPr>
        <p:spPr>
          <a:xfrm>
            <a:off x="5310182" y="1428736"/>
            <a:ext cx="1785950" cy="523220"/>
          </a:xfrm>
          <a:prstGeom prst="rect">
            <a:avLst/>
          </a:prstGeom>
          <a:noFill/>
        </p:spPr>
        <p:txBody>
          <a:bodyPr wrap="square" rtlCol="0">
            <a:spAutoFit/>
          </a:bodyPr>
          <a:lstStyle/>
          <a:p>
            <a:r>
              <a:rPr lang="es-ES" sz="2800" b="1" dirty="0">
                <a:latin typeface="Cambria" pitchFamily="18" charset="0"/>
              </a:rPr>
              <a:t>Exactitud</a:t>
            </a:r>
          </a:p>
        </p:txBody>
      </p:sp>
      <p:sp>
        <p:nvSpPr>
          <p:cNvPr id="37" name="36 Marcador de pie de página"/>
          <p:cNvSpPr>
            <a:spLocks noGrp="1"/>
          </p:cNvSpPr>
          <p:nvPr>
            <p:ph type="ftr" sz="quarter" idx="11"/>
          </p:nvPr>
        </p:nvSpPr>
        <p:spPr/>
        <p:txBody>
          <a:bodyPr/>
          <a:lstStyle/>
          <a:p>
            <a:r>
              <a:rPr lang="es-ES" smtClean="0"/>
              <a:t>Ramón R. Abarca Fernández</a:t>
            </a:r>
            <a:endParaRPr lang="es-ES"/>
          </a:p>
        </p:txBody>
      </p:sp>
      <p:pic>
        <p:nvPicPr>
          <p:cNvPr id="38" name="Picture 93" descr="941_flechebleud"/>
          <p:cNvPicPr>
            <a:picLocks noChangeAspect="1" noChangeArrowheads="1" noCrop="1"/>
          </p:cNvPicPr>
          <p:nvPr/>
        </p:nvPicPr>
        <p:blipFill>
          <a:blip r:embed="rId4"/>
          <a:srcRect/>
          <a:stretch>
            <a:fillRect/>
          </a:stretch>
        </p:blipFill>
        <p:spPr bwMode="auto">
          <a:xfrm>
            <a:off x="7037020" y="3700399"/>
            <a:ext cx="1078586" cy="287623"/>
          </a:xfrm>
          <a:prstGeom prst="rect">
            <a:avLst/>
          </a:prstGeom>
          <a:noFill/>
          <a:ln w="9525">
            <a:noFill/>
            <a:miter lim="800000"/>
            <a:headEnd/>
            <a:tailEnd/>
          </a:ln>
        </p:spPr>
      </p:pic>
      <p:pic>
        <p:nvPicPr>
          <p:cNvPr id="39" name="Picture 93" descr="941_flechebleud"/>
          <p:cNvPicPr>
            <a:picLocks noChangeAspect="1" noChangeArrowheads="1" noCrop="1"/>
          </p:cNvPicPr>
          <p:nvPr/>
        </p:nvPicPr>
        <p:blipFill>
          <a:blip r:embed="rId4"/>
          <a:srcRect/>
          <a:stretch>
            <a:fillRect/>
          </a:stretch>
        </p:blipFill>
        <p:spPr bwMode="auto">
          <a:xfrm rot="1214645">
            <a:off x="7037766" y="4427507"/>
            <a:ext cx="857250" cy="228600"/>
          </a:xfrm>
          <a:prstGeom prst="rect">
            <a:avLst/>
          </a:prstGeom>
          <a:noFill/>
          <a:ln w="9525">
            <a:noFill/>
            <a:miter lim="800000"/>
            <a:headEnd/>
            <a:tailEnd/>
          </a:ln>
        </p:spPr>
      </p:pic>
      <p:pic>
        <p:nvPicPr>
          <p:cNvPr id="40" name="Picture 93" descr="941_flechebleud"/>
          <p:cNvPicPr>
            <a:picLocks noChangeAspect="1" noChangeArrowheads="1" noCrop="1"/>
          </p:cNvPicPr>
          <p:nvPr/>
        </p:nvPicPr>
        <p:blipFill>
          <a:blip r:embed="rId4"/>
          <a:srcRect/>
          <a:stretch>
            <a:fillRect/>
          </a:stretch>
        </p:blipFill>
        <p:spPr bwMode="auto">
          <a:xfrm rot="10146040">
            <a:off x="3968601" y="4200329"/>
            <a:ext cx="1386490" cy="298778"/>
          </a:xfrm>
          <a:prstGeom prst="rect">
            <a:avLst/>
          </a:prstGeom>
          <a:noFill/>
          <a:ln w="9525">
            <a:noFill/>
            <a:miter lim="800000"/>
            <a:headEnd/>
            <a:tailEnd/>
          </a:ln>
        </p:spPr>
      </p:pic>
      <p:pic>
        <p:nvPicPr>
          <p:cNvPr id="41" name="Picture 93" descr="941_flechebleud"/>
          <p:cNvPicPr>
            <a:picLocks noChangeAspect="1" noChangeArrowheads="1" noCrop="1"/>
          </p:cNvPicPr>
          <p:nvPr/>
        </p:nvPicPr>
        <p:blipFill>
          <a:blip r:embed="rId4"/>
          <a:srcRect/>
          <a:stretch>
            <a:fillRect/>
          </a:stretch>
        </p:blipFill>
        <p:spPr bwMode="auto">
          <a:xfrm rot="11164166">
            <a:off x="3810330" y="3499211"/>
            <a:ext cx="1581045" cy="365521"/>
          </a:xfrm>
          <a:prstGeom prst="rect">
            <a:avLst/>
          </a:prstGeom>
          <a:noFill/>
          <a:ln w="9525">
            <a:noFill/>
            <a:miter lim="800000"/>
            <a:headEnd/>
            <a:tailEnd/>
          </a:ln>
        </p:spPr>
      </p:pic>
      <p:pic>
        <p:nvPicPr>
          <p:cNvPr id="42" name="Picture 93" descr="941_flechebleud"/>
          <p:cNvPicPr>
            <a:picLocks noChangeAspect="1" noChangeArrowheads="1" noCrop="1"/>
          </p:cNvPicPr>
          <p:nvPr/>
        </p:nvPicPr>
        <p:blipFill>
          <a:blip r:embed="rId4"/>
          <a:srcRect/>
          <a:stretch>
            <a:fillRect/>
          </a:stretch>
        </p:blipFill>
        <p:spPr bwMode="auto">
          <a:xfrm rot="13258193">
            <a:off x="4565754" y="2753341"/>
            <a:ext cx="857250" cy="228600"/>
          </a:xfrm>
          <a:prstGeom prst="rect">
            <a:avLst/>
          </a:prstGeom>
          <a:noFill/>
          <a:ln w="9525">
            <a:noFill/>
            <a:miter lim="800000"/>
            <a:headEnd/>
            <a:tailEnd/>
          </a:ln>
        </p:spPr>
      </p:pic>
      <p:pic>
        <p:nvPicPr>
          <p:cNvPr id="43" name="Picture 93" descr="941_flechebleud"/>
          <p:cNvPicPr>
            <a:picLocks noChangeAspect="1" noChangeArrowheads="1" noCrop="1"/>
          </p:cNvPicPr>
          <p:nvPr/>
        </p:nvPicPr>
        <p:blipFill>
          <a:blip r:embed="rId4"/>
          <a:srcRect/>
          <a:stretch>
            <a:fillRect/>
          </a:stretch>
        </p:blipFill>
        <p:spPr bwMode="auto">
          <a:xfrm rot="15995321">
            <a:off x="5645123" y="2440103"/>
            <a:ext cx="1126151" cy="296353"/>
          </a:xfrm>
          <a:prstGeom prst="rect">
            <a:avLst/>
          </a:prstGeom>
          <a:noFill/>
          <a:ln w="9525">
            <a:noFill/>
            <a:miter lim="800000"/>
            <a:headEnd/>
            <a:tailEnd/>
          </a:ln>
        </p:spPr>
      </p:pic>
      <p:pic>
        <p:nvPicPr>
          <p:cNvPr id="44" name="Picture 93" descr="941_flechebleud"/>
          <p:cNvPicPr>
            <a:picLocks noChangeAspect="1" noChangeArrowheads="1" noCrop="1"/>
          </p:cNvPicPr>
          <p:nvPr/>
        </p:nvPicPr>
        <p:blipFill>
          <a:blip r:embed="rId4"/>
          <a:srcRect/>
          <a:stretch>
            <a:fillRect/>
          </a:stretch>
        </p:blipFill>
        <p:spPr bwMode="auto">
          <a:xfrm rot="20350271">
            <a:off x="6970594" y="2942859"/>
            <a:ext cx="1176695" cy="313785"/>
          </a:xfrm>
          <a:prstGeom prst="rect">
            <a:avLst/>
          </a:prstGeom>
          <a:noFill/>
          <a:ln w="9525">
            <a:noFill/>
            <a:miter lim="800000"/>
            <a:headEnd/>
            <a:tailEnd/>
          </a:ln>
        </p:spPr>
      </p:pic>
      <p:pic>
        <p:nvPicPr>
          <p:cNvPr id="45" name="Picture 93" descr="941_flechebleud"/>
          <p:cNvPicPr>
            <a:picLocks noChangeAspect="1" noChangeArrowheads="1" noCrop="1"/>
          </p:cNvPicPr>
          <p:nvPr/>
        </p:nvPicPr>
        <p:blipFill>
          <a:blip r:embed="rId4"/>
          <a:srcRect/>
          <a:stretch>
            <a:fillRect/>
          </a:stretch>
        </p:blipFill>
        <p:spPr bwMode="auto">
          <a:xfrm rot="2259656">
            <a:off x="6680838" y="4998026"/>
            <a:ext cx="1400749" cy="303093"/>
          </a:xfrm>
          <a:prstGeom prst="rect">
            <a:avLst/>
          </a:prstGeom>
          <a:noFill/>
          <a:ln w="9525">
            <a:noFill/>
            <a:miter lim="800000"/>
            <a:headEnd/>
            <a:tailEnd/>
          </a:ln>
        </p:spPr>
      </p:pic>
      <p:pic>
        <p:nvPicPr>
          <p:cNvPr id="46" name="Picture 93" descr="941_flechebleud"/>
          <p:cNvPicPr>
            <a:picLocks noChangeAspect="1" noChangeArrowheads="1" noCrop="1"/>
          </p:cNvPicPr>
          <p:nvPr/>
        </p:nvPicPr>
        <p:blipFill>
          <a:blip r:embed="rId4"/>
          <a:srcRect/>
          <a:stretch>
            <a:fillRect/>
          </a:stretch>
        </p:blipFill>
        <p:spPr bwMode="auto">
          <a:xfrm rot="5400000">
            <a:off x="5738810" y="5000636"/>
            <a:ext cx="857250" cy="228600"/>
          </a:xfrm>
          <a:prstGeom prst="rect">
            <a:avLst/>
          </a:prstGeom>
          <a:noFill/>
          <a:ln w="9525">
            <a:noFill/>
            <a:miter lim="800000"/>
            <a:headEnd/>
            <a:tailEnd/>
          </a:ln>
        </p:spPr>
      </p:pic>
      <p:pic>
        <p:nvPicPr>
          <p:cNvPr id="47" name="Picture 93" descr="941_flechebleud"/>
          <p:cNvPicPr>
            <a:picLocks noChangeAspect="1" noChangeArrowheads="1" noCrop="1"/>
          </p:cNvPicPr>
          <p:nvPr/>
        </p:nvPicPr>
        <p:blipFill>
          <a:blip r:embed="rId4"/>
          <a:srcRect/>
          <a:stretch>
            <a:fillRect/>
          </a:stretch>
        </p:blipFill>
        <p:spPr bwMode="auto">
          <a:xfrm rot="7629594">
            <a:off x="4495858" y="5035968"/>
            <a:ext cx="1064233" cy="283795"/>
          </a:xfrm>
          <a:prstGeom prst="rect">
            <a:avLst/>
          </a:prstGeom>
          <a:noFill/>
          <a:ln w="9525">
            <a:noFill/>
            <a:miter lim="800000"/>
            <a:headEnd/>
            <a:tailEnd/>
          </a:ln>
        </p:spPr>
      </p:pic>
    </p:spTree>
    <p:extLst>
      <p:ext uri="{BB962C8B-B14F-4D97-AF65-F5344CB8AC3E}">
        <p14:creationId xmlns:p14="http://schemas.microsoft.com/office/powerpoint/2010/main" val="289324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4"/>
                                        </p:tgtEl>
                                        <p:attrNameLst>
                                          <p:attrName>ppt_y</p:attrName>
                                        </p:attrNameLst>
                                      </p:cBhvr>
                                      <p:tavLst>
                                        <p:tav tm="0">
                                          <p:val>
                                            <p:strVal val="#ppt_y"/>
                                          </p:val>
                                        </p:tav>
                                        <p:tav tm="100000">
                                          <p:val>
                                            <p:strVal val="#ppt_y"/>
                                          </p:val>
                                        </p:tav>
                                      </p:tavLst>
                                    </p:anim>
                                    <p:anim calcmode="lin" valueType="num">
                                      <p:cBhvr>
                                        <p:cTn id="9" dur="5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4"/>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edge">
                                      <p:cBhvr>
                                        <p:cTn id="15" dur="500"/>
                                        <p:tgtEl>
                                          <p:spTgt spid="25"/>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circle(in)">
                                      <p:cBhvr>
                                        <p:cTn id="19" dur="2000"/>
                                        <p:tgtEl>
                                          <p:spTgt spid="43"/>
                                        </p:tgtEl>
                                      </p:cBhvr>
                                    </p:animEffect>
                                  </p:childTnLst>
                                </p:cTn>
                              </p:par>
                            </p:childTnLst>
                          </p:cTn>
                        </p:par>
                        <p:par>
                          <p:cTn id="20" fill="hold">
                            <p:stCondLst>
                              <p:cond delay="4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5"/>
                                        </p:tgtEl>
                                        <p:attrNameLst>
                                          <p:attrName>ppt_y</p:attrName>
                                        </p:attrNameLst>
                                      </p:cBhvr>
                                      <p:tavLst>
                                        <p:tav tm="0">
                                          <p:val>
                                            <p:strVal val="#ppt_y"/>
                                          </p:val>
                                        </p:tav>
                                        <p:tav tm="100000">
                                          <p:val>
                                            <p:strVal val="#ppt_y"/>
                                          </p:val>
                                        </p:tav>
                                      </p:tavLst>
                                    </p:anim>
                                    <p:anim calcmode="lin" valueType="num">
                                      <p:cBhvr>
                                        <p:cTn id="2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5"/>
                                        </p:tgtEl>
                                      </p:cBhvr>
                                    </p:animEffect>
                                  </p:childTnLst>
                                </p:cTn>
                              </p:par>
                            </p:childTnLst>
                          </p:cTn>
                        </p:par>
                        <p:par>
                          <p:cTn id="28" fill="hold">
                            <p:stCondLst>
                              <p:cond delay="4900"/>
                            </p:stCondLst>
                            <p:childTnLst>
                              <p:par>
                                <p:cTn id="29" presetID="6"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circle(in)">
                                      <p:cBhvr>
                                        <p:cTn id="31" dur="2000"/>
                                        <p:tgtEl>
                                          <p:spTgt spid="44"/>
                                        </p:tgtEl>
                                      </p:cBhvr>
                                    </p:animEffect>
                                  </p:childTnLst>
                                </p:cTn>
                              </p:par>
                            </p:childTnLst>
                          </p:cTn>
                        </p:par>
                        <p:par>
                          <p:cTn id="32" fill="hold">
                            <p:stCondLst>
                              <p:cond delay="69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6"/>
                                        </p:tgtEl>
                                        <p:attrNameLst>
                                          <p:attrName>ppt_y</p:attrName>
                                        </p:attrNameLst>
                                      </p:cBhvr>
                                      <p:tavLst>
                                        <p:tav tm="0">
                                          <p:val>
                                            <p:strVal val="#ppt_y"/>
                                          </p:val>
                                        </p:tav>
                                        <p:tav tm="100000">
                                          <p:val>
                                            <p:strVal val="#ppt_y"/>
                                          </p:val>
                                        </p:tav>
                                      </p:tavLst>
                                    </p:anim>
                                    <p:anim calcmode="lin" valueType="num">
                                      <p:cBhvr>
                                        <p:cTn id="3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6"/>
                                        </p:tgtEl>
                                      </p:cBhvr>
                                    </p:animEffect>
                                  </p:childTnLst>
                                </p:cTn>
                              </p:par>
                            </p:childTnLst>
                          </p:cTn>
                        </p:par>
                        <p:par>
                          <p:cTn id="40" fill="hold">
                            <p:stCondLst>
                              <p:cond delay="7900"/>
                            </p:stCondLst>
                            <p:childTnLst>
                              <p:par>
                                <p:cTn id="41" presetID="6" presetClass="entr" presetSubtype="16"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childTnLst>
                          </p:cTn>
                        </p:par>
                        <p:par>
                          <p:cTn id="44" fill="hold">
                            <p:stCondLst>
                              <p:cond delay="99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7"/>
                                        </p:tgtEl>
                                        <p:attrNameLst>
                                          <p:attrName>ppt_y</p:attrName>
                                        </p:attrNameLst>
                                      </p:cBhvr>
                                      <p:tavLst>
                                        <p:tav tm="0">
                                          <p:val>
                                            <p:strVal val="#ppt_y"/>
                                          </p:val>
                                        </p:tav>
                                        <p:tav tm="100000">
                                          <p:val>
                                            <p:strVal val="#ppt_y"/>
                                          </p:val>
                                        </p:tav>
                                      </p:tavLst>
                                    </p:anim>
                                    <p:anim calcmode="lin" valueType="num">
                                      <p:cBhvr>
                                        <p:cTn id="4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7"/>
                                        </p:tgtEl>
                                      </p:cBhvr>
                                    </p:animEffect>
                                  </p:childTnLst>
                                </p:cTn>
                              </p:par>
                            </p:childTnLst>
                          </p:cTn>
                        </p:par>
                        <p:par>
                          <p:cTn id="52" fill="hold">
                            <p:stCondLst>
                              <p:cond delay="10950"/>
                            </p:stCondLst>
                            <p:childTnLst>
                              <p:par>
                                <p:cTn id="53" presetID="6" presetClass="entr" presetSubtype="16"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circle(in)">
                                      <p:cBhvr>
                                        <p:cTn id="55" dur="2000"/>
                                        <p:tgtEl>
                                          <p:spTgt spid="39"/>
                                        </p:tgtEl>
                                      </p:cBhvr>
                                    </p:animEffect>
                                  </p:childTnLst>
                                </p:cTn>
                              </p:par>
                            </p:childTnLst>
                          </p:cTn>
                        </p:par>
                        <p:par>
                          <p:cTn id="56" fill="hold">
                            <p:stCondLst>
                              <p:cond delay="1295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8"/>
                                        </p:tgtEl>
                                        <p:attrNameLst>
                                          <p:attrName>ppt_y</p:attrName>
                                        </p:attrNameLst>
                                      </p:cBhvr>
                                      <p:tavLst>
                                        <p:tav tm="0">
                                          <p:val>
                                            <p:strVal val="#ppt_y"/>
                                          </p:val>
                                        </p:tav>
                                        <p:tav tm="100000">
                                          <p:val>
                                            <p:strVal val="#ppt_y"/>
                                          </p:val>
                                        </p:tav>
                                      </p:tavLst>
                                    </p:anim>
                                    <p:anim calcmode="lin" valueType="num">
                                      <p:cBhvr>
                                        <p:cTn id="6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8"/>
                                        </p:tgtEl>
                                      </p:cBhvr>
                                    </p:animEffect>
                                  </p:childTnLst>
                                </p:cTn>
                              </p:par>
                            </p:childTnLst>
                          </p:cTn>
                        </p:par>
                        <p:par>
                          <p:cTn id="64" fill="hold">
                            <p:stCondLst>
                              <p:cond delay="14000"/>
                            </p:stCondLst>
                            <p:childTnLst>
                              <p:par>
                                <p:cTn id="65" presetID="4" presetClass="entr" presetSubtype="16"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ox(in)">
                                      <p:cBhvr>
                                        <p:cTn id="67" dur="500"/>
                                        <p:tgtEl>
                                          <p:spTgt spid="45"/>
                                        </p:tgtEl>
                                      </p:cBhvr>
                                    </p:animEffect>
                                  </p:childTnLst>
                                </p:cTn>
                              </p:par>
                            </p:childTnLst>
                          </p:cTn>
                        </p:par>
                        <p:par>
                          <p:cTn id="68" fill="hold">
                            <p:stCondLst>
                              <p:cond delay="145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9"/>
                                        </p:tgtEl>
                                        <p:attrNameLst>
                                          <p:attrName>ppt_y</p:attrName>
                                        </p:attrNameLst>
                                      </p:cBhvr>
                                      <p:tavLst>
                                        <p:tav tm="0">
                                          <p:val>
                                            <p:strVal val="#ppt_y"/>
                                          </p:val>
                                        </p:tav>
                                        <p:tav tm="100000">
                                          <p:val>
                                            <p:strVal val="#ppt_y"/>
                                          </p:val>
                                        </p:tav>
                                      </p:tavLst>
                                    </p:anim>
                                    <p:anim calcmode="lin" valueType="num">
                                      <p:cBhvr>
                                        <p:cTn id="7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9"/>
                                        </p:tgtEl>
                                      </p:cBhvr>
                                    </p:animEffect>
                                  </p:childTnLst>
                                </p:cTn>
                              </p:par>
                            </p:childTnLst>
                          </p:cTn>
                        </p:par>
                        <p:par>
                          <p:cTn id="76" fill="hold">
                            <p:stCondLst>
                              <p:cond delay="15400"/>
                            </p:stCondLst>
                            <p:childTnLst>
                              <p:par>
                                <p:cTn id="77" presetID="4" presetClass="entr" presetSubtype="16"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box(in)">
                                      <p:cBhvr>
                                        <p:cTn id="79" dur="500"/>
                                        <p:tgtEl>
                                          <p:spTgt spid="46"/>
                                        </p:tgtEl>
                                      </p:cBhvr>
                                    </p:animEffect>
                                  </p:childTnLst>
                                </p:cTn>
                              </p:par>
                            </p:childTnLst>
                          </p:cTn>
                        </p:par>
                        <p:par>
                          <p:cTn id="80" fill="hold">
                            <p:stCondLst>
                              <p:cond delay="159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0"/>
                                        </p:tgtEl>
                                        <p:attrNameLst>
                                          <p:attrName>ppt_y</p:attrName>
                                        </p:attrNameLst>
                                      </p:cBhvr>
                                      <p:tavLst>
                                        <p:tav tm="0">
                                          <p:val>
                                            <p:strVal val="#ppt_y"/>
                                          </p:val>
                                        </p:tav>
                                        <p:tav tm="100000">
                                          <p:val>
                                            <p:strVal val="#ppt_y"/>
                                          </p:val>
                                        </p:tav>
                                      </p:tavLst>
                                    </p:anim>
                                    <p:anim calcmode="lin" valueType="num">
                                      <p:cBhvr>
                                        <p:cTn id="8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0"/>
                                        </p:tgtEl>
                                      </p:cBhvr>
                                    </p:animEffect>
                                  </p:childTnLst>
                                </p:cTn>
                              </p:par>
                            </p:childTnLst>
                          </p:cTn>
                        </p:par>
                        <p:par>
                          <p:cTn id="88" fill="hold">
                            <p:stCondLst>
                              <p:cond delay="16700"/>
                            </p:stCondLst>
                            <p:childTnLst>
                              <p:par>
                                <p:cTn id="89" presetID="4" presetClass="entr" presetSubtype="16" fill="hold"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box(in)">
                                      <p:cBhvr>
                                        <p:cTn id="91" dur="500"/>
                                        <p:tgtEl>
                                          <p:spTgt spid="47"/>
                                        </p:tgtEl>
                                      </p:cBhvr>
                                    </p:animEffect>
                                  </p:childTnLst>
                                </p:cTn>
                              </p:par>
                            </p:childTnLst>
                          </p:cTn>
                        </p:par>
                        <p:par>
                          <p:cTn id="92" fill="hold">
                            <p:stCondLst>
                              <p:cond delay="172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31"/>
                                        </p:tgtEl>
                                        <p:attrNameLst>
                                          <p:attrName>ppt_y</p:attrName>
                                        </p:attrNameLst>
                                      </p:cBhvr>
                                      <p:tavLst>
                                        <p:tav tm="0">
                                          <p:val>
                                            <p:strVal val="#ppt_y"/>
                                          </p:val>
                                        </p:tav>
                                        <p:tav tm="100000">
                                          <p:val>
                                            <p:strVal val="#ppt_y"/>
                                          </p:val>
                                        </p:tav>
                                      </p:tavLst>
                                    </p:anim>
                                    <p:anim calcmode="lin" valueType="num">
                                      <p:cBhvr>
                                        <p:cTn id="9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31"/>
                                        </p:tgtEl>
                                      </p:cBhvr>
                                    </p:animEffect>
                                  </p:childTnLst>
                                </p:cTn>
                              </p:par>
                            </p:childTnLst>
                          </p:cTn>
                        </p:par>
                        <p:par>
                          <p:cTn id="100" fill="hold">
                            <p:stCondLst>
                              <p:cond delay="18300"/>
                            </p:stCondLst>
                            <p:childTnLst>
                              <p:par>
                                <p:cTn id="101" presetID="4" presetClass="entr" presetSubtype="16"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ox(in)">
                                      <p:cBhvr>
                                        <p:cTn id="103" dur="500"/>
                                        <p:tgtEl>
                                          <p:spTgt spid="40"/>
                                        </p:tgtEl>
                                      </p:cBhvr>
                                    </p:animEffect>
                                  </p:childTnLst>
                                </p:cTn>
                              </p:par>
                            </p:childTnLst>
                          </p:cTn>
                        </p:par>
                        <p:par>
                          <p:cTn id="104" fill="hold">
                            <p:stCondLst>
                              <p:cond delay="1880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32"/>
                                        </p:tgtEl>
                                        <p:attrNameLst>
                                          <p:attrName>ppt_y</p:attrName>
                                        </p:attrNameLst>
                                      </p:cBhvr>
                                      <p:tavLst>
                                        <p:tav tm="0">
                                          <p:val>
                                            <p:strVal val="#ppt_y"/>
                                          </p:val>
                                        </p:tav>
                                        <p:tav tm="100000">
                                          <p:val>
                                            <p:strVal val="#ppt_y"/>
                                          </p:val>
                                        </p:tav>
                                      </p:tavLst>
                                    </p:anim>
                                    <p:anim calcmode="lin" valueType="num">
                                      <p:cBhvr>
                                        <p:cTn id="1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32"/>
                                        </p:tgtEl>
                                      </p:cBhvr>
                                    </p:animEffect>
                                  </p:childTnLst>
                                </p:cTn>
                              </p:par>
                            </p:childTnLst>
                          </p:cTn>
                        </p:par>
                        <p:par>
                          <p:cTn id="112" fill="hold">
                            <p:stCondLst>
                              <p:cond delay="19800"/>
                            </p:stCondLst>
                            <p:childTnLst>
                              <p:par>
                                <p:cTn id="113" presetID="4" presetClass="entr" presetSubtype="16" fill="hold"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box(in)">
                                      <p:cBhvr>
                                        <p:cTn id="115" dur="500"/>
                                        <p:tgtEl>
                                          <p:spTgt spid="41"/>
                                        </p:tgtEl>
                                      </p:cBhvr>
                                    </p:animEffect>
                                  </p:childTnLst>
                                </p:cTn>
                              </p:par>
                            </p:childTnLst>
                          </p:cTn>
                        </p:par>
                        <p:par>
                          <p:cTn id="116" fill="hold">
                            <p:stCondLst>
                              <p:cond delay="2030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33"/>
                                        </p:tgtEl>
                                        <p:attrNameLst>
                                          <p:attrName>style.visibility</p:attrName>
                                        </p:attrNameLst>
                                      </p:cBhvr>
                                      <p:to>
                                        <p:strVal val="visible"/>
                                      </p:to>
                                    </p:set>
                                    <p:anim calcmode="lin" valueType="num">
                                      <p:cBhvr>
                                        <p:cTn id="11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33"/>
                                        </p:tgtEl>
                                        <p:attrNameLst>
                                          <p:attrName>ppt_y</p:attrName>
                                        </p:attrNameLst>
                                      </p:cBhvr>
                                      <p:tavLst>
                                        <p:tav tm="0">
                                          <p:val>
                                            <p:strVal val="#ppt_y"/>
                                          </p:val>
                                        </p:tav>
                                        <p:tav tm="100000">
                                          <p:val>
                                            <p:strVal val="#ppt_y"/>
                                          </p:val>
                                        </p:tav>
                                      </p:tavLst>
                                    </p:anim>
                                    <p:anim calcmode="lin" valueType="num">
                                      <p:cBhvr>
                                        <p:cTn id="12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33"/>
                                        </p:tgtEl>
                                      </p:cBhvr>
                                    </p:animEffect>
                                  </p:childTnLst>
                                </p:cTn>
                              </p:par>
                            </p:childTnLst>
                          </p:cTn>
                        </p:par>
                        <p:par>
                          <p:cTn id="124" fill="hold">
                            <p:stCondLst>
                              <p:cond delay="21150"/>
                            </p:stCondLst>
                            <p:childTnLst>
                              <p:par>
                                <p:cTn id="125" presetID="4" presetClass="entr" presetSubtype="16" fill="hold"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box(in)">
                                      <p:cBhvr>
                                        <p:cTn id="127" dur="500"/>
                                        <p:tgtEl>
                                          <p:spTgt spid="42"/>
                                        </p:tgtEl>
                                      </p:cBhvr>
                                    </p:animEffect>
                                  </p:childTnLst>
                                </p:cTn>
                              </p:par>
                            </p:childTnLst>
                          </p:cTn>
                        </p:par>
                        <p:par>
                          <p:cTn id="128" fill="hold">
                            <p:stCondLst>
                              <p:cond delay="2165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34"/>
                                        </p:tgtEl>
                                        <p:attrNameLst>
                                          <p:attrName>style.visibility</p:attrName>
                                        </p:attrNameLst>
                                      </p:cBhvr>
                                      <p:to>
                                        <p:strVal val="visible"/>
                                      </p:to>
                                    </p:set>
                                    <p:anim calcmode="lin" valueType="num">
                                      <p:cBhvr>
                                        <p:cTn id="13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34"/>
                                        </p:tgtEl>
                                        <p:attrNameLst>
                                          <p:attrName>ppt_y</p:attrName>
                                        </p:attrNameLst>
                                      </p:cBhvr>
                                      <p:tavLst>
                                        <p:tav tm="0">
                                          <p:val>
                                            <p:strVal val="#ppt_y"/>
                                          </p:val>
                                        </p:tav>
                                        <p:tav tm="100000">
                                          <p:val>
                                            <p:strVal val="#ppt_y"/>
                                          </p:val>
                                        </p:tav>
                                      </p:tavLst>
                                    </p:anim>
                                    <p:anim calcmode="lin" valueType="num">
                                      <p:cBhvr>
                                        <p:cTn id="13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0"/>
            <a:ext cx="12152244" cy="576263"/>
          </a:xfrm>
          <a:prstGeom prst="rect">
            <a:avLst/>
          </a:prstGeom>
          <a:solidFill>
            <a:srgbClr val="CCFF33"/>
          </a:solidFill>
        </p:spPr>
        <p:txBody>
          <a:bodyPr/>
          <a:lstStyle/>
          <a:p>
            <a:pPr algn="ctr">
              <a:defRPr/>
            </a:pPr>
            <a:r>
              <a:rPr lang="es-ES" sz="3600" b="1" dirty="0">
                <a:solidFill>
                  <a:srgbClr val="0000CC"/>
                </a:solidFill>
                <a:effectLst>
                  <a:outerShdw blurRad="38100" dist="38100" dir="2700000" algn="tl">
                    <a:srgbClr val="000000">
                      <a:alpha val="43137"/>
                    </a:srgbClr>
                  </a:outerShdw>
                </a:effectLst>
                <a:latin typeface="+mj-lt"/>
                <a:ea typeface="+mj-ea"/>
                <a:cs typeface="+mj-cs"/>
              </a:rPr>
              <a:t> Diferencias entre </a:t>
            </a:r>
            <a:r>
              <a:rPr lang="es-ES" sz="3600" b="1" dirty="0" smtClean="0">
                <a:solidFill>
                  <a:srgbClr val="0000CC"/>
                </a:solidFill>
                <a:effectLst>
                  <a:outerShdw blurRad="38100" dist="38100" dir="2700000" algn="tl">
                    <a:srgbClr val="000000">
                      <a:alpha val="43137"/>
                    </a:srgbClr>
                  </a:outerShdw>
                </a:effectLst>
                <a:latin typeface="+mj-lt"/>
                <a:ea typeface="+mj-ea"/>
                <a:cs typeface="+mj-cs"/>
              </a:rPr>
              <a:t>el Grupo </a:t>
            </a:r>
            <a:r>
              <a:rPr lang="es-ES" sz="3600" b="1" dirty="0">
                <a:solidFill>
                  <a:srgbClr val="0000CC"/>
                </a:solidFill>
                <a:effectLst>
                  <a:outerShdw blurRad="38100" dist="38100" dir="2700000" algn="tl">
                    <a:srgbClr val="000000">
                      <a:alpha val="43137"/>
                    </a:srgbClr>
                  </a:outerShdw>
                </a:effectLst>
                <a:latin typeface="+mj-lt"/>
                <a:ea typeface="+mj-ea"/>
                <a:cs typeface="+mj-cs"/>
              </a:rPr>
              <a:t>y </a:t>
            </a:r>
            <a:r>
              <a:rPr lang="es-ES" sz="3600" b="1" dirty="0" smtClean="0">
                <a:solidFill>
                  <a:srgbClr val="0000CC"/>
                </a:solidFill>
                <a:effectLst>
                  <a:outerShdw blurRad="38100" dist="38100" dir="2700000" algn="tl">
                    <a:srgbClr val="000000">
                      <a:alpha val="43137"/>
                    </a:srgbClr>
                  </a:outerShdw>
                </a:effectLst>
                <a:latin typeface="+mj-lt"/>
                <a:ea typeface="+mj-ea"/>
                <a:cs typeface="+mj-cs"/>
              </a:rPr>
              <a:t>el Equipo </a:t>
            </a:r>
            <a:r>
              <a:rPr lang="es-ES" sz="3600" b="1" dirty="0">
                <a:solidFill>
                  <a:srgbClr val="0000CC"/>
                </a:solidFill>
                <a:effectLst>
                  <a:outerShdw blurRad="38100" dist="38100" dir="2700000" algn="tl">
                    <a:srgbClr val="000000">
                      <a:alpha val="43137"/>
                    </a:srgbClr>
                  </a:outerShdw>
                </a:effectLst>
                <a:latin typeface="+mj-lt"/>
                <a:ea typeface="+mj-ea"/>
                <a:cs typeface="+mj-cs"/>
              </a:rPr>
              <a:t>de trabajo</a:t>
            </a:r>
          </a:p>
        </p:txBody>
      </p:sp>
      <p:graphicFrame>
        <p:nvGraphicFramePr>
          <p:cNvPr id="7" name="6 Tabla"/>
          <p:cNvGraphicFramePr>
            <a:graphicFrameLocks noGrp="1"/>
          </p:cNvGraphicFramePr>
          <p:nvPr>
            <p:extLst>
              <p:ext uri="{D42A27DB-BD31-4B8C-83A1-F6EECF244321}">
                <p14:modId xmlns:p14="http://schemas.microsoft.com/office/powerpoint/2010/main" val="1426802431"/>
              </p:ext>
            </p:extLst>
          </p:nvPr>
        </p:nvGraphicFramePr>
        <p:xfrm>
          <a:off x="755374" y="714374"/>
          <a:ext cx="10654748" cy="5641975"/>
        </p:xfrm>
        <a:graphic>
          <a:graphicData uri="http://schemas.openxmlformats.org/drawingml/2006/table">
            <a:tbl>
              <a:tblPr firstRow="1" bandRow="1">
                <a:tableStyleId>{5C22544A-7EE6-4342-B048-85BDC9FD1C3A}</a:tableStyleId>
              </a:tblPr>
              <a:tblGrid>
                <a:gridCol w="5068956"/>
                <a:gridCol w="5585792"/>
              </a:tblGrid>
              <a:tr h="599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800" dirty="0" smtClean="0">
                          <a:latin typeface="Times New Roman" pitchFamily="18" charset="0"/>
                          <a:cs typeface="Times New Roman" pitchFamily="18" charset="0"/>
                        </a:rPr>
                        <a:t>GRUPO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s-PE" sz="2800" dirty="0" smtClean="0">
                          <a:solidFill>
                            <a:srgbClr val="0000CC"/>
                          </a:solidFill>
                          <a:latin typeface="Times New Roman" pitchFamily="18" charset="0"/>
                          <a:cs typeface="Times New Roman" pitchFamily="18" charset="0"/>
                        </a:rPr>
                        <a:t>EQUIPO DE TRABAJO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5042515">
                <a:tc>
                  <a:txBody>
                    <a:bodyPr/>
                    <a:lstStyle/>
                    <a:p>
                      <a:pPr marL="457200" indent="-457200">
                        <a:buFont typeface="+mj-lt"/>
                        <a:buAutoNum type="alphaLcPeriod"/>
                      </a:pPr>
                      <a:r>
                        <a:rPr lang="es-PE" sz="2800" dirty="0" smtClean="0">
                          <a:latin typeface="Times New Roman" pitchFamily="18" charset="0"/>
                          <a:cs typeface="Times New Roman" pitchFamily="18" charset="0"/>
                        </a:rPr>
                        <a:t>Líder centrado en la tarea</a:t>
                      </a:r>
                    </a:p>
                    <a:p>
                      <a:pPr marL="457200" indent="-457200">
                        <a:buFont typeface="+mj-lt"/>
                        <a:buAutoNum type="alphaLcPeriod"/>
                      </a:pPr>
                      <a:r>
                        <a:rPr lang="es-PE" sz="2800" dirty="0" smtClean="0">
                          <a:latin typeface="Times New Roman" pitchFamily="18" charset="0"/>
                          <a:cs typeface="Times New Roman" pitchFamily="18" charset="0"/>
                        </a:rPr>
                        <a:t>Responsabilidades individuales.</a:t>
                      </a:r>
                    </a:p>
                    <a:p>
                      <a:pPr marL="457200" indent="-457200">
                        <a:buFont typeface="+mj-lt"/>
                        <a:buAutoNum type="alphaLcPeriod"/>
                      </a:pPr>
                      <a:r>
                        <a:rPr lang="es-PE" sz="2800" dirty="0" smtClean="0">
                          <a:latin typeface="Times New Roman" pitchFamily="18" charset="0"/>
                          <a:cs typeface="Times New Roman" pitchFamily="18" charset="0"/>
                        </a:rPr>
                        <a:t>El producto es individual</a:t>
                      </a:r>
                    </a:p>
                    <a:p>
                      <a:pPr marL="457200" indent="-457200">
                        <a:buFont typeface="+mj-lt"/>
                        <a:buAutoNum type="alphaLcPeriod"/>
                      </a:pPr>
                      <a:r>
                        <a:rPr lang="es-PE" sz="2800" dirty="0" smtClean="0">
                          <a:latin typeface="Times New Roman" pitchFamily="18" charset="0"/>
                          <a:cs typeface="Times New Roman" pitchFamily="18" charset="0"/>
                        </a:rPr>
                        <a:t>Cada uno desempeña determinados roles</a:t>
                      </a:r>
                    </a:p>
                    <a:p>
                      <a:pPr marL="457200" indent="-457200">
                        <a:buFont typeface="+mj-lt"/>
                        <a:buAutoNum type="alphaLcPeriod"/>
                      </a:pPr>
                      <a:r>
                        <a:rPr lang="es-PE" sz="2800" dirty="0" smtClean="0">
                          <a:latin typeface="Times New Roman" pitchFamily="18" charset="0"/>
                          <a:cs typeface="Times New Roman" pitchFamily="18" charset="0"/>
                        </a:rPr>
                        <a:t>Tienen un fin u objetivo común</a:t>
                      </a:r>
                    </a:p>
                    <a:p>
                      <a:pPr marL="457200" indent="-457200">
                        <a:buFont typeface="+mj-lt"/>
                        <a:buAutoNum type="alphaLcPeriod"/>
                      </a:pPr>
                      <a:r>
                        <a:rPr lang="es-PE" sz="2800" dirty="0" smtClean="0">
                          <a:latin typeface="Times New Roman" pitchFamily="18" charset="0"/>
                          <a:cs typeface="Times New Roman" pitchFamily="18" charset="0"/>
                        </a:rPr>
                        <a:t>Se discute, se decide y se delega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457200" indent="-457200">
                        <a:buFont typeface="+mj-lt"/>
                        <a:buAutoNum type="alphaLcPeriod"/>
                      </a:pPr>
                      <a:r>
                        <a:rPr lang="es-PE" sz="2800" dirty="0" smtClean="0">
                          <a:latin typeface="Times New Roman" pitchFamily="18" charset="0"/>
                          <a:cs typeface="Times New Roman" pitchFamily="18" charset="0"/>
                        </a:rPr>
                        <a:t>Liderazgo compartido.</a:t>
                      </a:r>
                    </a:p>
                    <a:p>
                      <a:pPr marL="457200" indent="-457200">
                        <a:buFont typeface="+mj-lt"/>
                        <a:buAutoNum type="alphaLcPeriod"/>
                      </a:pPr>
                      <a:r>
                        <a:rPr lang="es-PE" sz="2800" dirty="0" smtClean="0">
                          <a:latin typeface="Times New Roman" pitchFamily="18" charset="0"/>
                          <a:cs typeface="Times New Roman" pitchFamily="18" charset="0"/>
                        </a:rPr>
                        <a:t>Responsabilidades personales y compartidas.</a:t>
                      </a:r>
                    </a:p>
                    <a:p>
                      <a:pPr marL="457200" indent="-457200">
                        <a:buFont typeface="+mj-lt"/>
                        <a:buAutoNum type="alphaLcPeriod"/>
                      </a:pPr>
                      <a:r>
                        <a:rPr lang="es-PE" sz="2800" dirty="0" smtClean="0">
                          <a:latin typeface="Times New Roman" pitchFamily="18" charset="0"/>
                          <a:cs typeface="Times New Roman" pitchFamily="18" charset="0"/>
                        </a:rPr>
                        <a:t>El producto es colectivo.</a:t>
                      </a:r>
                    </a:p>
                    <a:p>
                      <a:pPr marL="457200" indent="-457200">
                        <a:buFont typeface="+mj-lt"/>
                        <a:buAutoNum type="alphaLcPeriod"/>
                      </a:pPr>
                      <a:r>
                        <a:rPr lang="es-PE" sz="2800" dirty="0" smtClean="0">
                          <a:latin typeface="Times New Roman" pitchFamily="18" charset="0"/>
                          <a:cs typeface="Times New Roman" pitchFamily="18" charset="0"/>
                        </a:rPr>
                        <a:t>Destrezas complementarias</a:t>
                      </a:r>
                    </a:p>
                    <a:p>
                      <a:pPr marL="457200" indent="-457200">
                        <a:buFont typeface="+mj-lt"/>
                        <a:buAutoNum type="alphaLcPeriod"/>
                      </a:pPr>
                      <a:endParaRPr lang="es-PE" sz="2800" dirty="0" smtClean="0">
                        <a:latin typeface="Times New Roman" pitchFamily="18" charset="0"/>
                        <a:cs typeface="Times New Roman" pitchFamily="18" charset="0"/>
                      </a:endParaRPr>
                    </a:p>
                    <a:p>
                      <a:pPr marL="457200" indent="-457200">
                        <a:buFont typeface="+mj-lt"/>
                        <a:buAutoNum type="alphaLcPeriod"/>
                      </a:pPr>
                      <a:r>
                        <a:rPr lang="es-PE" sz="2800" dirty="0" smtClean="0">
                          <a:latin typeface="Times New Roman" pitchFamily="18" charset="0"/>
                          <a:cs typeface="Times New Roman" pitchFamily="18" charset="0"/>
                        </a:rPr>
                        <a:t>Compromiso con una misma meta</a:t>
                      </a:r>
                    </a:p>
                    <a:p>
                      <a:pPr marL="457200" indent="-457200">
                        <a:buFont typeface="+mj-lt"/>
                        <a:buAutoNum type="alphaLcPeriod"/>
                      </a:pPr>
                      <a:endParaRPr lang="es-PE" sz="2800" dirty="0" smtClean="0">
                        <a:latin typeface="Times New Roman" pitchFamily="18" charset="0"/>
                        <a:cs typeface="Times New Roman" pitchFamily="18" charset="0"/>
                      </a:endParaRPr>
                    </a:p>
                    <a:p>
                      <a:pPr marL="457200" indent="-457200">
                        <a:buFont typeface="+mj-lt"/>
                        <a:buAutoNum type="alphaLcPeriod"/>
                      </a:pPr>
                      <a:r>
                        <a:rPr lang="es-PE" sz="2800" dirty="0" smtClean="0">
                          <a:latin typeface="Times New Roman" pitchFamily="18" charset="0"/>
                          <a:cs typeface="Times New Roman" pitchFamily="18" charset="0"/>
                        </a:rPr>
                        <a:t>Se discute, se decide y se trabaja conjuntamente.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bl>
          </a:graphicData>
        </a:graphic>
      </p:graphicFrame>
      <p:sp>
        <p:nvSpPr>
          <p:cNvPr id="19470" name="3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ES" smtClean="0">
                <a:solidFill>
                  <a:schemeClr val="tx2"/>
                </a:solidFill>
              </a:rPr>
              <a:t>Ramón R. Abarca Fernández</a:t>
            </a:r>
          </a:p>
        </p:txBody>
      </p:sp>
    </p:spTree>
    <p:extLst>
      <p:ext uri="{BB962C8B-B14F-4D97-AF65-F5344CB8AC3E}">
        <p14:creationId xmlns:p14="http://schemas.microsoft.com/office/powerpoint/2010/main" val="782748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5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ES" smtClean="0">
                <a:solidFill>
                  <a:schemeClr val="tx2"/>
                </a:solidFill>
              </a:rPr>
              <a:t>Ramón R. Abarca Fernández</a:t>
            </a:r>
          </a:p>
        </p:txBody>
      </p:sp>
      <p:sp>
        <p:nvSpPr>
          <p:cNvPr id="628738" name="Rectangle 2"/>
          <p:cNvSpPr>
            <a:spLocks noGrp="1" noChangeArrowheads="1"/>
          </p:cNvSpPr>
          <p:nvPr>
            <p:ph type="title"/>
          </p:nvPr>
        </p:nvSpPr>
        <p:spPr>
          <a:xfrm>
            <a:off x="0" y="0"/>
            <a:ext cx="12192000" cy="576262"/>
          </a:xfrm>
          <a:solidFill>
            <a:srgbClr val="CCFF33"/>
          </a:solidFill>
        </p:spPr>
        <p:txBody>
          <a:bodyPr>
            <a:noAutofit/>
          </a:bodyPr>
          <a:lstStyle/>
          <a:p>
            <a:pPr algn="ctr">
              <a:defRPr/>
            </a:pPr>
            <a:r>
              <a:rPr lang="es-ES" sz="3600" b="1" dirty="0">
                <a:effectLst>
                  <a:outerShdw blurRad="38100" dist="38100" dir="2700000" algn="tl">
                    <a:srgbClr val="FFFFFF"/>
                  </a:outerShdw>
                </a:effectLst>
              </a:rPr>
              <a:t> Diferencias entre Grupo y Equipo de trabajo</a:t>
            </a:r>
          </a:p>
        </p:txBody>
      </p:sp>
      <p:graphicFrame>
        <p:nvGraphicFramePr>
          <p:cNvPr id="11" name="10 Tabla"/>
          <p:cNvGraphicFramePr>
            <a:graphicFrameLocks noGrp="1"/>
          </p:cNvGraphicFramePr>
          <p:nvPr>
            <p:extLst>
              <p:ext uri="{D42A27DB-BD31-4B8C-83A1-F6EECF244321}">
                <p14:modId xmlns:p14="http://schemas.microsoft.com/office/powerpoint/2010/main" val="2492511349"/>
              </p:ext>
            </p:extLst>
          </p:nvPr>
        </p:nvGraphicFramePr>
        <p:xfrm>
          <a:off x="1872342" y="699862"/>
          <a:ext cx="9144000" cy="5280647"/>
        </p:xfrm>
        <a:graphic>
          <a:graphicData uri="http://schemas.openxmlformats.org/drawingml/2006/table">
            <a:tbl>
              <a:tblPr firstRow="1" bandRow="1">
                <a:tableStyleId>{5C22544A-7EE6-4342-B048-85BDC9FD1C3A}</a:tableStyleId>
              </a:tblPr>
              <a:tblGrid>
                <a:gridCol w="4429124"/>
                <a:gridCol w="4714876"/>
              </a:tblGrid>
              <a:tr h="439413">
                <a:tc>
                  <a:txBody>
                    <a:bodyPr/>
                    <a:lstStyle/>
                    <a:p>
                      <a:pPr algn="ctr">
                        <a:lnSpc>
                          <a:spcPts val="2600"/>
                        </a:lnSpc>
                        <a:spcBef>
                          <a:spcPts val="600"/>
                        </a:spcBef>
                        <a:spcAft>
                          <a:spcPts val="600"/>
                        </a:spcAft>
                      </a:pPr>
                      <a:r>
                        <a:rPr lang="es-ES" sz="2800" dirty="0" smtClean="0">
                          <a:solidFill>
                            <a:schemeClr val="tx1"/>
                          </a:solidFill>
                          <a:effectLst/>
                        </a:rPr>
                        <a:t>GRUPO</a:t>
                      </a:r>
                      <a:endParaRPr lang="es-PE" sz="2800" dirty="0">
                        <a:solidFill>
                          <a:schemeClr val="tx1"/>
                        </a:solidFill>
                        <a:effectLst/>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lnSpc>
                          <a:spcPts val="2600"/>
                        </a:lnSpc>
                        <a:spcBef>
                          <a:spcPts val="600"/>
                        </a:spcBef>
                        <a:spcAft>
                          <a:spcPts val="600"/>
                        </a:spcAft>
                      </a:pPr>
                      <a:r>
                        <a:rPr lang="es-ES" sz="2800" dirty="0" smtClean="0">
                          <a:solidFill>
                            <a:schemeClr val="tx1"/>
                          </a:solidFill>
                          <a:effectLst/>
                        </a:rPr>
                        <a:t>EQUIPO</a:t>
                      </a:r>
                      <a:endParaRPr lang="es-PE" sz="2800" dirty="0">
                        <a:solidFill>
                          <a:schemeClr val="tx1"/>
                        </a:solidFill>
                        <a:effectLst/>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4840947">
                <a:tc>
                  <a:txBody>
                    <a:bodyPr/>
                    <a:lstStyle/>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Objetivos individuales que sirven al objetivo global de la entidad</a:t>
                      </a:r>
                      <a:r>
                        <a:rPr lang="es-ES" sz="2800" b="0" dirty="0" smtClean="0">
                          <a:solidFill>
                            <a:schemeClr val="tx1"/>
                          </a:solidFill>
                          <a:cs typeface="Times New Roman" pitchFamily="18" charset="0"/>
                        </a:rPr>
                        <a:t>.</a:t>
                      </a:r>
                    </a:p>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Menor estructuración interna. </a:t>
                      </a:r>
                    </a:p>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La responsabilidad y el producto son frutos del trabajo individual.</a:t>
                      </a:r>
                    </a:p>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Las normas y las formas de comunicación son marcadas casi exclusivamente  por la organización</a:t>
                      </a:r>
                      <a:endParaRPr lang="es-PE" sz="2800" dirty="0">
                        <a:solidFill>
                          <a:schemeClr val="tx1"/>
                        </a:solidFill>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Objetivo “del equipo”, específico y compartido por todos sus integrantes. </a:t>
                      </a:r>
                    </a:p>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Estructura “orgánica” en base a tareas e interacciones.</a:t>
                      </a:r>
                    </a:p>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La responsabilidad y el producto son fruto del trabajo colectivo.</a:t>
                      </a:r>
                    </a:p>
                    <a:p>
                      <a:pPr marL="514350" indent="-514350" eaLnBrk="1" hangingPunct="1">
                        <a:lnSpc>
                          <a:spcPts val="2600"/>
                        </a:lnSpc>
                        <a:spcBef>
                          <a:spcPts val="600"/>
                        </a:spcBef>
                        <a:spcAft>
                          <a:spcPts val="600"/>
                        </a:spcAft>
                        <a:buFont typeface="+mj-lt"/>
                        <a:buAutoNum type="alphaLcPeriod" startAt="7"/>
                        <a:defRPr/>
                      </a:pPr>
                      <a:r>
                        <a:rPr lang="es-ES" sz="2800" dirty="0" smtClean="0">
                          <a:solidFill>
                            <a:schemeClr val="tx1"/>
                          </a:solidFill>
                          <a:cs typeface="Times New Roman" pitchFamily="18" charset="0"/>
                        </a:rPr>
                        <a:t>El marco normativo y comunicativo es propio y “media” entre la persona y la organización.</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3107092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8738"/>
                                        </p:tgtEl>
                                        <p:attrNameLst>
                                          <p:attrName>style.visibility</p:attrName>
                                        </p:attrNameLst>
                                      </p:cBhvr>
                                      <p:to>
                                        <p:strVal val="visible"/>
                                      </p:to>
                                    </p:set>
                                    <p:animEffect transition="in" filter="fade">
                                      <p:cBhvr>
                                        <p:cTn id="7" dur="2000"/>
                                        <p:tgtEl>
                                          <p:spTgt spid="628738"/>
                                        </p:tgtEl>
                                      </p:cBhvr>
                                    </p:animEffect>
                                  </p:childTnLst>
                                </p:cTn>
                              </p:par>
                            </p:childTnLst>
                          </p:cTn>
                        </p:par>
                        <p:par>
                          <p:cTn id="8" fill="hold" nodeType="afterGroup">
                            <p:stCondLst>
                              <p:cond delay="2000"/>
                            </p:stCondLst>
                            <p:childTnLst>
                              <p:par>
                                <p:cTn id="9" presetID="8" presetClass="entr" presetSubtype="3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out)">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C00000"/>
            </a:gs>
            <a:gs pos="52000">
              <a:schemeClr val="accent6">
                <a:lumMod val="0"/>
                <a:lumOff val="100000"/>
              </a:schemeClr>
            </a:gs>
            <a:gs pos="90000">
              <a:schemeClr val="accent6">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4347" name="Rectangle 11"/>
          <p:cNvSpPr>
            <a:spLocks noChangeArrowheads="1"/>
          </p:cNvSpPr>
          <p:nvPr/>
        </p:nvSpPr>
        <p:spPr bwMode="auto">
          <a:xfrm>
            <a:off x="0" y="0"/>
            <a:ext cx="12192000" cy="818686"/>
          </a:xfrm>
          <a:prstGeom prst="rect">
            <a:avLst/>
          </a:prstGeom>
          <a:solidFill>
            <a:srgbClr val="CCFF33"/>
          </a:solidFill>
          <a:ln w="9525">
            <a:noFill/>
            <a:miter lim="800000"/>
            <a:headEnd/>
            <a:tailEnd/>
          </a:ln>
          <a:effectLst/>
        </p:spPr>
        <p:txBody>
          <a:bodyPr wrap="square">
            <a:spAutoFit/>
          </a:bodyPr>
          <a:lstStyle/>
          <a:p>
            <a:pPr algn="ctr">
              <a:lnSpc>
                <a:spcPct val="90000"/>
              </a:lnSpc>
              <a:spcBef>
                <a:spcPct val="20000"/>
              </a:spcBef>
              <a:buSzPct val="135000"/>
            </a:pPr>
            <a:r>
              <a:rPr lang="es-ES_tradnl" sz="2800" dirty="0">
                <a:latin typeface="Arial" panose="020B0604020202020204" pitchFamily="34" charset="0"/>
                <a:cs typeface="Arial" panose="020B0604020202020204" pitchFamily="34" charset="0"/>
              </a:rPr>
              <a:t>Propuesta de Funcionamiento</a:t>
            </a:r>
          </a:p>
          <a:p>
            <a:pPr lvl="1" algn="ctr">
              <a:lnSpc>
                <a:spcPct val="90000"/>
              </a:lnSpc>
              <a:spcBef>
                <a:spcPct val="20000"/>
              </a:spcBef>
              <a:buSzPct val="135000"/>
            </a:pPr>
            <a:r>
              <a:rPr lang="es-ES_tradnl" sz="2000" b="1" i="1" dirty="0" smtClean="0">
                <a:latin typeface="Arial" panose="020B0604020202020204" pitchFamily="34" charset="0"/>
                <a:cs typeface="Arial" panose="020B0604020202020204" pitchFamily="34" charset="0"/>
              </a:rPr>
              <a:t>Modalidad </a:t>
            </a:r>
            <a:r>
              <a:rPr lang="es-ES_tradnl" sz="2000" b="1" i="1" dirty="0">
                <a:latin typeface="Arial" panose="020B0604020202020204" pitchFamily="34" charset="0"/>
                <a:cs typeface="Arial" panose="020B0604020202020204" pitchFamily="34" charset="0"/>
              </a:rPr>
              <a:t>de Trabajo</a:t>
            </a:r>
          </a:p>
        </p:txBody>
      </p:sp>
      <p:sp>
        <p:nvSpPr>
          <p:cNvPr id="14384" name="Rectangle 48"/>
          <p:cNvSpPr>
            <a:spLocks noChangeArrowheads="1"/>
          </p:cNvSpPr>
          <p:nvPr/>
        </p:nvSpPr>
        <p:spPr bwMode="auto">
          <a:xfrm>
            <a:off x="1623527" y="1295400"/>
            <a:ext cx="1957873" cy="914400"/>
          </a:xfrm>
          <a:prstGeom prst="rect">
            <a:avLst/>
          </a:prstGeom>
          <a:gradFill rotWithShape="0">
            <a:gsLst>
              <a:gs pos="0">
                <a:srgbClr val="FFCC00"/>
              </a:gs>
              <a:gs pos="100000">
                <a:srgbClr val="FFFFFF"/>
              </a:gs>
            </a:gsLst>
            <a:lin ang="5400000" scaled="1"/>
          </a:gradFill>
          <a:ln w="9525">
            <a:solidFill>
              <a:srgbClr val="000000"/>
            </a:solidFill>
            <a:miter lim="800000"/>
            <a:headEnd/>
            <a:tailEnd/>
          </a:ln>
          <a:effectLst>
            <a:outerShdw dist="107763" dir="13500000" algn="ctr" rotWithShape="0">
              <a:srgbClr val="808080"/>
            </a:outerShdw>
          </a:effectLst>
        </p:spPr>
        <p:txBody>
          <a:bodyPr/>
          <a:lstStyle/>
          <a:p>
            <a:pPr algn="ctr"/>
            <a:r>
              <a:rPr lang="es-ES_tradnl"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algn="ctr" eaLnBrk="0" hangingPunct="0"/>
            <a:r>
              <a:rPr lang="es-ES_tradnl" b="1" dirty="0">
                <a:latin typeface="Arial" panose="020B0604020202020204" pitchFamily="34" charset="0"/>
                <a:cs typeface="Arial" panose="020B0604020202020204" pitchFamily="34" charset="0"/>
              </a:rPr>
              <a:t>a. Definición </a:t>
            </a:r>
            <a:r>
              <a:rPr lang="es-ES_tradnl" b="1" dirty="0" smtClean="0">
                <a:latin typeface="Arial" panose="020B0604020202020204" pitchFamily="34" charset="0"/>
                <a:cs typeface="Arial" panose="020B0604020202020204" pitchFamily="34" charset="0"/>
              </a:rPr>
              <a:t>del</a:t>
            </a:r>
            <a:endParaRPr lang="en-US" b="1" dirty="0">
              <a:latin typeface="Arial" panose="020B0604020202020204" pitchFamily="34" charset="0"/>
              <a:cs typeface="Arial" panose="020B0604020202020204" pitchFamily="34" charset="0"/>
            </a:endParaRPr>
          </a:p>
          <a:p>
            <a:pPr algn="ctr" eaLnBrk="0" hangingPunct="0"/>
            <a:r>
              <a:rPr lang="es-ES_tradnl" sz="2800" b="1" dirty="0">
                <a:latin typeface="Arial" panose="020B0604020202020204" pitchFamily="34" charset="0"/>
                <a:cs typeface="Arial" panose="020B0604020202020204" pitchFamily="34" charset="0"/>
              </a:rPr>
              <a:t>Problema</a:t>
            </a:r>
            <a:endParaRPr lang="en-US" sz="2800" b="1" dirty="0">
              <a:latin typeface="Arial" panose="020B0604020202020204" pitchFamily="34" charset="0"/>
              <a:cs typeface="Arial" panose="020B0604020202020204" pitchFamily="34" charset="0"/>
            </a:endParaRPr>
          </a:p>
        </p:txBody>
      </p:sp>
      <p:sp>
        <p:nvSpPr>
          <p:cNvPr id="14383" name="Rectangle 47"/>
          <p:cNvSpPr>
            <a:spLocks noChangeArrowheads="1"/>
          </p:cNvSpPr>
          <p:nvPr/>
        </p:nvSpPr>
        <p:spPr bwMode="auto">
          <a:xfrm>
            <a:off x="4800600" y="1371600"/>
            <a:ext cx="1714500" cy="838200"/>
          </a:xfrm>
          <a:prstGeom prst="rect">
            <a:avLst/>
          </a:prstGeom>
          <a:gradFill rotWithShape="0">
            <a:gsLst>
              <a:gs pos="0">
                <a:srgbClr val="FFCC00"/>
              </a:gs>
              <a:gs pos="100000">
                <a:srgbClr val="FFFFFF"/>
              </a:gs>
            </a:gsLst>
            <a:lin ang="5400000" scaled="1"/>
          </a:gradFill>
          <a:ln w="9525">
            <a:solidFill>
              <a:srgbClr val="000000"/>
            </a:solidFill>
            <a:miter lim="800000"/>
            <a:headEnd/>
            <a:tailEnd/>
          </a:ln>
          <a:effectLst>
            <a:outerShdw dist="107763" dir="13500000" algn="ctr" rotWithShape="0">
              <a:srgbClr val="808080"/>
            </a:outerShdw>
          </a:effectLst>
        </p:spPr>
        <p:txBody>
          <a:bodyPr/>
          <a:lstStyle/>
          <a:p>
            <a:pPr algn="ctr" eaLnBrk="0" hangingPunct="0"/>
            <a:r>
              <a:rPr lang="es-ES_tradnl" b="1" dirty="0" smtClean="0">
                <a:latin typeface="Arial" panose="020B0604020202020204" pitchFamily="34" charset="0"/>
                <a:cs typeface="Arial" panose="020B0604020202020204" pitchFamily="34" charset="0"/>
              </a:rPr>
              <a:t>b</a:t>
            </a:r>
            <a:r>
              <a:rPr lang="es-ES_tradnl" b="1" dirty="0">
                <a:latin typeface="Arial" panose="020B0604020202020204" pitchFamily="34" charset="0"/>
                <a:cs typeface="Arial" panose="020B0604020202020204" pitchFamily="34" charset="0"/>
              </a:rPr>
              <a:t>. Análisis del </a:t>
            </a:r>
            <a:endParaRPr lang="en-US" b="1" dirty="0">
              <a:latin typeface="Arial" panose="020B0604020202020204" pitchFamily="34" charset="0"/>
              <a:cs typeface="Arial" panose="020B0604020202020204" pitchFamily="34" charset="0"/>
            </a:endParaRPr>
          </a:p>
          <a:p>
            <a:pPr algn="ctr" eaLnBrk="0" hangingPunct="0"/>
            <a:r>
              <a:rPr lang="es-ES_tradnl" b="1" dirty="0">
                <a:latin typeface="Arial" panose="020B0604020202020204" pitchFamily="34" charset="0"/>
                <a:cs typeface="Arial" panose="020B0604020202020204" pitchFamily="34" charset="0"/>
              </a:rPr>
              <a:t>Problema</a:t>
            </a:r>
            <a:endParaRPr lang="en-US" b="1" dirty="0">
              <a:latin typeface="Arial" panose="020B0604020202020204" pitchFamily="34" charset="0"/>
              <a:cs typeface="Arial" panose="020B0604020202020204" pitchFamily="34" charset="0"/>
            </a:endParaRPr>
          </a:p>
          <a:p>
            <a:pPr eaLnBrk="0" hangingPunct="0"/>
            <a:endParaRPr lang="en-US" b="1" dirty="0">
              <a:latin typeface="Arial" panose="020B0604020202020204" pitchFamily="34" charset="0"/>
              <a:cs typeface="Arial" panose="020B0604020202020204" pitchFamily="34" charset="0"/>
            </a:endParaRPr>
          </a:p>
        </p:txBody>
      </p:sp>
      <p:sp>
        <p:nvSpPr>
          <p:cNvPr id="14382" name="AutoShape 46"/>
          <p:cNvSpPr>
            <a:spLocks noChangeArrowheads="1"/>
          </p:cNvSpPr>
          <p:nvPr/>
        </p:nvSpPr>
        <p:spPr bwMode="auto">
          <a:xfrm>
            <a:off x="3886200" y="1447801"/>
            <a:ext cx="609600" cy="608013"/>
          </a:xfrm>
          <a:custGeom>
            <a:avLst/>
            <a:gdLst>
              <a:gd name="G0" fmla="+- 12200 0 0"/>
              <a:gd name="G1" fmla="+- 7210 0 0"/>
              <a:gd name="G2" fmla="+- 21600 0 7210"/>
              <a:gd name="G3" fmla="+- 10800 0 7210"/>
              <a:gd name="G4" fmla="+- 21600 0 12200"/>
              <a:gd name="G5" fmla="*/ G4 G3 10800"/>
              <a:gd name="G6" fmla="+- 21600 0 G5"/>
              <a:gd name="T0" fmla="*/ 12200 w 21600"/>
              <a:gd name="T1" fmla="*/ 0 h 21600"/>
              <a:gd name="T2" fmla="*/ 0 w 21600"/>
              <a:gd name="T3" fmla="*/ 10800 h 21600"/>
              <a:gd name="T4" fmla="*/ 12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200" y="0"/>
                </a:moveTo>
                <a:lnTo>
                  <a:pt x="12200" y="7210"/>
                </a:lnTo>
                <a:lnTo>
                  <a:pt x="3375" y="7210"/>
                </a:lnTo>
                <a:lnTo>
                  <a:pt x="3375" y="14390"/>
                </a:lnTo>
                <a:lnTo>
                  <a:pt x="12200" y="14390"/>
                </a:lnTo>
                <a:lnTo>
                  <a:pt x="12200" y="21600"/>
                </a:lnTo>
                <a:lnTo>
                  <a:pt x="21600" y="10800"/>
                </a:lnTo>
                <a:close/>
              </a:path>
              <a:path w="21600" h="21600">
                <a:moveTo>
                  <a:pt x="1350" y="7210"/>
                </a:moveTo>
                <a:lnTo>
                  <a:pt x="1350" y="14390"/>
                </a:lnTo>
                <a:lnTo>
                  <a:pt x="2700" y="14390"/>
                </a:lnTo>
                <a:lnTo>
                  <a:pt x="2700" y="7210"/>
                </a:lnTo>
                <a:close/>
              </a:path>
              <a:path w="21600" h="21600">
                <a:moveTo>
                  <a:pt x="0" y="7210"/>
                </a:moveTo>
                <a:lnTo>
                  <a:pt x="0" y="14390"/>
                </a:lnTo>
                <a:lnTo>
                  <a:pt x="675" y="14390"/>
                </a:lnTo>
                <a:lnTo>
                  <a:pt x="675" y="7210"/>
                </a:lnTo>
                <a:close/>
              </a:path>
            </a:pathLst>
          </a:custGeom>
          <a:solidFill>
            <a:srgbClr val="CCFFCC">
              <a:alpha val="46001"/>
            </a:srgbClr>
          </a:solidFill>
          <a:ln w="9525">
            <a:solidFill>
              <a:srgbClr val="000000"/>
            </a:solidFill>
            <a:miter lim="800000"/>
            <a:headEnd/>
            <a:tailEnd/>
          </a:ln>
          <a:effectLst>
            <a:outerShdw dist="53882" dir="8100000" algn="ctr" rotWithShape="0">
              <a:srgbClr val="808080"/>
            </a:outerShdw>
          </a:effectLst>
        </p:spPr>
        <p:txBody>
          <a:bodyPr/>
          <a:lstStyle/>
          <a:p>
            <a:endParaRPr lang="es-ES">
              <a:latin typeface="Arial" panose="020B0604020202020204" pitchFamily="34" charset="0"/>
              <a:cs typeface="Arial" panose="020B0604020202020204" pitchFamily="34" charset="0"/>
            </a:endParaRPr>
          </a:p>
        </p:txBody>
      </p:sp>
      <p:sp>
        <p:nvSpPr>
          <p:cNvPr id="14381" name="AutoShape 45"/>
          <p:cNvSpPr>
            <a:spLocks noChangeArrowheads="1"/>
          </p:cNvSpPr>
          <p:nvPr/>
        </p:nvSpPr>
        <p:spPr bwMode="auto">
          <a:xfrm>
            <a:off x="7467600" y="1447800"/>
            <a:ext cx="3200400" cy="1104900"/>
          </a:xfrm>
          <a:prstGeom prst="parallelogram">
            <a:avLst>
              <a:gd name="adj" fmla="val 60345"/>
            </a:avLst>
          </a:prstGeom>
          <a:gradFill rotWithShape="0">
            <a:gsLst>
              <a:gs pos="0">
                <a:srgbClr val="FFFFFF"/>
              </a:gs>
              <a:gs pos="100000">
                <a:srgbClr val="FFCC00"/>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ctr"/>
            <a:r>
              <a:rPr lang="es-ES_tradnl" b="1">
                <a:latin typeface="Arial" panose="020B0604020202020204" pitchFamily="34" charset="0"/>
                <a:cs typeface="Arial" panose="020B0604020202020204" pitchFamily="34" charset="0"/>
              </a:rPr>
              <a:t>c. Búsqueda de  Alternativas</a:t>
            </a:r>
          </a:p>
          <a:p>
            <a:pPr algn="ctr"/>
            <a:r>
              <a:rPr lang="es-ES_tradnl" b="1" i="1">
                <a:latin typeface="Arial" panose="020B0604020202020204" pitchFamily="34" charset="0"/>
                <a:cs typeface="Arial" panose="020B0604020202020204" pitchFamily="34" charset="0"/>
              </a:rPr>
              <a:t>Estado del Arte</a:t>
            </a:r>
          </a:p>
          <a:p>
            <a:pPr eaLnBrk="0" hangingPunct="0"/>
            <a:endParaRPr lang="es-ES_tradnl" b="1" i="1">
              <a:latin typeface="Arial" panose="020B0604020202020204" pitchFamily="34" charset="0"/>
              <a:cs typeface="Arial" panose="020B0604020202020204" pitchFamily="34" charset="0"/>
            </a:endParaRPr>
          </a:p>
        </p:txBody>
      </p:sp>
      <p:sp>
        <p:nvSpPr>
          <p:cNvPr id="14380" name="AutoShape 44"/>
          <p:cNvSpPr>
            <a:spLocks noChangeArrowheads="1"/>
          </p:cNvSpPr>
          <p:nvPr/>
        </p:nvSpPr>
        <p:spPr bwMode="auto">
          <a:xfrm rot="10800000" flipV="1">
            <a:off x="8642302" y="3790850"/>
            <a:ext cx="2785517" cy="1125538"/>
          </a:xfrm>
          <a:prstGeom prst="parallelogram">
            <a:avLst>
              <a:gd name="adj" fmla="val 54161"/>
            </a:avLst>
          </a:prstGeom>
          <a:gradFill rotWithShape="0">
            <a:gsLst>
              <a:gs pos="0">
                <a:srgbClr val="FFCC00"/>
              </a:gs>
              <a:gs pos="100000">
                <a:srgbClr val="FFFFFF"/>
              </a:gs>
            </a:gsLst>
            <a:path path="rect">
              <a:fillToRect l="100000" b="100000"/>
            </a:path>
          </a:gradFill>
          <a:ln w="9525">
            <a:solidFill>
              <a:srgbClr val="000000"/>
            </a:solidFill>
            <a:miter lim="800000"/>
            <a:headEnd/>
            <a:tailEnd/>
          </a:ln>
          <a:effectLst>
            <a:outerShdw dist="107763" dir="18900000" algn="ctr" rotWithShape="0">
              <a:srgbClr val="808080"/>
            </a:outerShdw>
          </a:effectLst>
        </p:spPr>
        <p:txBody>
          <a:bodyPr/>
          <a:lstStyle/>
          <a:p>
            <a:pPr algn="ctr"/>
            <a:r>
              <a:rPr lang="es-ES_tradnl" b="1" dirty="0">
                <a:latin typeface="Arial" panose="020B0604020202020204" pitchFamily="34" charset="0"/>
                <a:cs typeface="Arial" panose="020B0604020202020204" pitchFamily="34" charset="0"/>
              </a:rPr>
              <a:t>d. Discusión y selección de   Alternativas</a:t>
            </a:r>
            <a:endParaRPr lang="en-US" b="1" dirty="0">
              <a:latin typeface="Arial" panose="020B0604020202020204" pitchFamily="34" charset="0"/>
              <a:cs typeface="Arial" panose="020B0604020202020204" pitchFamily="34" charset="0"/>
            </a:endParaRPr>
          </a:p>
          <a:p>
            <a:pPr eaLnBrk="0" hangingPunct="0"/>
            <a:r>
              <a:rPr lang="en-US" b="1" dirty="0">
                <a:latin typeface="Arial" panose="020B0604020202020204" pitchFamily="34" charset="0"/>
                <a:cs typeface="Arial" panose="020B0604020202020204" pitchFamily="34" charset="0"/>
              </a:rPr>
              <a:t> </a:t>
            </a:r>
          </a:p>
          <a:p>
            <a:pPr eaLnBrk="0" hangingPunct="0"/>
            <a:endParaRPr lang="en-US" b="1" dirty="0">
              <a:latin typeface="Arial" panose="020B0604020202020204" pitchFamily="34" charset="0"/>
              <a:cs typeface="Arial" panose="020B0604020202020204" pitchFamily="34" charset="0"/>
            </a:endParaRPr>
          </a:p>
        </p:txBody>
      </p:sp>
      <p:sp>
        <p:nvSpPr>
          <p:cNvPr id="14379" name="Oval 43"/>
          <p:cNvSpPr>
            <a:spLocks noChangeArrowheads="1"/>
          </p:cNvSpPr>
          <p:nvPr/>
        </p:nvSpPr>
        <p:spPr bwMode="auto">
          <a:xfrm>
            <a:off x="4800599" y="3886200"/>
            <a:ext cx="3183035" cy="1143000"/>
          </a:xfrm>
          <a:prstGeom prst="ellipse">
            <a:avLst/>
          </a:prstGeom>
          <a:gradFill rotWithShape="0">
            <a:gsLst>
              <a:gs pos="0">
                <a:srgbClr val="FFFFFF"/>
              </a:gs>
              <a:gs pos="100000">
                <a:srgbClr val="FFCC00"/>
              </a:gs>
            </a:gsLst>
            <a:path path="shape">
              <a:fillToRect l="50000" t="50000" r="50000" b="50000"/>
            </a:path>
          </a:gradFill>
          <a:ln w="9525">
            <a:solidFill>
              <a:srgbClr val="000000"/>
            </a:solidFill>
            <a:round/>
            <a:headEnd/>
            <a:tailEnd/>
          </a:ln>
          <a:effectLst>
            <a:outerShdw dist="107763" dir="2700000" algn="ctr" rotWithShape="0">
              <a:srgbClr val="808080"/>
            </a:outerShdw>
          </a:effectLst>
        </p:spPr>
        <p:txBody>
          <a:bodyPr/>
          <a:lstStyle/>
          <a:p>
            <a:pPr algn="ctr"/>
            <a:r>
              <a:rPr lang="es-ES_tradnl" b="1" dirty="0">
                <a:latin typeface="Arial" panose="020B0604020202020204" pitchFamily="34" charset="0"/>
                <a:cs typeface="Arial" panose="020B0604020202020204" pitchFamily="34" charset="0"/>
              </a:rPr>
              <a:t>e. Presentación de   </a:t>
            </a:r>
            <a:r>
              <a:rPr lang="es-ES_tradnl" b="1" dirty="0" smtClean="0">
                <a:latin typeface="Arial" panose="020B0604020202020204" pitchFamily="34" charset="0"/>
                <a:cs typeface="Arial" panose="020B0604020202020204" pitchFamily="34" charset="0"/>
              </a:rPr>
              <a:t>Alternativas </a:t>
            </a:r>
            <a:r>
              <a:rPr lang="es-ES_tradnl" b="1" dirty="0" err="1" smtClean="0">
                <a:latin typeface="Arial" panose="020B0604020202020204" pitchFamily="34" charset="0"/>
                <a:cs typeface="Arial" panose="020B0604020202020204" pitchFamily="34" charset="0"/>
              </a:rPr>
              <a:t>pertinenttes</a:t>
            </a:r>
            <a:endParaRPr lang="en-US" b="1" dirty="0">
              <a:latin typeface="Arial" panose="020B0604020202020204" pitchFamily="34" charset="0"/>
              <a:cs typeface="Arial" panose="020B0604020202020204" pitchFamily="34" charset="0"/>
            </a:endParaRPr>
          </a:p>
          <a:p>
            <a:pPr eaLnBrk="0" hangingPunct="0"/>
            <a:r>
              <a:rPr lang="en-US" b="1" dirty="0">
                <a:latin typeface="Arial" panose="020B0604020202020204" pitchFamily="34" charset="0"/>
                <a:cs typeface="Arial" panose="020B0604020202020204" pitchFamily="34" charset="0"/>
              </a:rPr>
              <a:t> </a:t>
            </a:r>
          </a:p>
          <a:p>
            <a:pPr eaLnBrk="0" hangingPunct="0"/>
            <a:endParaRPr lang="en-US" b="1" dirty="0">
              <a:latin typeface="Arial" panose="020B0604020202020204" pitchFamily="34" charset="0"/>
              <a:cs typeface="Arial" panose="020B0604020202020204" pitchFamily="34" charset="0"/>
            </a:endParaRPr>
          </a:p>
        </p:txBody>
      </p:sp>
      <p:sp>
        <p:nvSpPr>
          <p:cNvPr id="14378" name="Oval 42"/>
          <p:cNvSpPr>
            <a:spLocks noChangeArrowheads="1"/>
          </p:cNvSpPr>
          <p:nvPr/>
        </p:nvSpPr>
        <p:spPr bwMode="auto">
          <a:xfrm>
            <a:off x="1335681" y="3886200"/>
            <a:ext cx="2855319" cy="1028700"/>
          </a:xfrm>
          <a:prstGeom prst="ellipse">
            <a:avLst/>
          </a:prstGeom>
          <a:gradFill rotWithShape="0">
            <a:gsLst>
              <a:gs pos="0">
                <a:srgbClr val="FFFFFF"/>
              </a:gs>
              <a:gs pos="100000">
                <a:srgbClr val="FFCC00"/>
              </a:gs>
            </a:gsLst>
            <a:path path="shape">
              <a:fillToRect l="50000" t="50000" r="50000" b="50000"/>
            </a:path>
          </a:gradFill>
          <a:ln w="9525">
            <a:solidFill>
              <a:srgbClr val="000000"/>
            </a:solidFill>
            <a:round/>
            <a:headEnd/>
            <a:tailEnd/>
          </a:ln>
          <a:effectLst>
            <a:outerShdw dist="107763" dir="8100000" algn="ctr" rotWithShape="0">
              <a:srgbClr val="808080"/>
            </a:outerShdw>
          </a:effectLst>
        </p:spPr>
        <p:txBody>
          <a:bodyPr/>
          <a:lstStyle/>
          <a:p>
            <a:pPr algn="ctr"/>
            <a:r>
              <a:rPr lang="es-ES_tradnl" b="1" dirty="0">
                <a:latin typeface="Arial" panose="020B0604020202020204" pitchFamily="34" charset="0"/>
                <a:cs typeface="Arial" panose="020B0604020202020204" pitchFamily="34" charset="0"/>
              </a:rPr>
              <a:t>f. Aplicación  de   Alternativas</a:t>
            </a:r>
            <a:endParaRPr lang="en-US" b="1" dirty="0">
              <a:latin typeface="Arial" panose="020B0604020202020204" pitchFamily="34" charset="0"/>
              <a:cs typeface="Arial" panose="020B0604020202020204" pitchFamily="34" charset="0"/>
            </a:endParaRPr>
          </a:p>
          <a:p>
            <a:pPr eaLnBrk="0" hangingPunct="0"/>
            <a:r>
              <a:rPr lang="en-US" dirty="0">
                <a:latin typeface="Arial" panose="020B0604020202020204" pitchFamily="34" charset="0"/>
                <a:cs typeface="Arial" panose="020B0604020202020204" pitchFamily="34" charset="0"/>
              </a:rPr>
              <a:t> </a:t>
            </a:r>
          </a:p>
          <a:p>
            <a:pPr eaLnBrk="0" hangingPunct="0"/>
            <a:endParaRPr lang="en-US" dirty="0">
              <a:latin typeface="Arial" panose="020B0604020202020204" pitchFamily="34" charset="0"/>
              <a:cs typeface="Arial" panose="020B0604020202020204" pitchFamily="34" charset="0"/>
            </a:endParaRPr>
          </a:p>
        </p:txBody>
      </p:sp>
      <p:sp>
        <p:nvSpPr>
          <p:cNvPr id="14377" name="AutoShape 41"/>
          <p:cNvSpPr>
            <a:spLocks noChangeArrowheads="1"/>
          </p:cNvSpPr>
          <p:nvPr/>
        </p:nvSpPr>
        <p:spPr bwMode="auto">
          <a:xfrm>
            <a:off x="4648200" y="5638800"/>
            <a:ext cx="2971800" cy="800100"/>
          </a:xfrm>
          <a:prstGeom prst="roundRect">
            <a:avLst>
              <a:gd name="adj" fmla="val 16667"/>
            </a:avLst>
          </a:prstGeom>
          <a:gradFill rotWithShape="0">
            <a:gsLst>
              <a:gs pos="0">
                <a:srgbClr val="C0C0C0"/>
              </a:gs>
              <a:gs pos="100000">
                <a:srgbClr val="FFFFFF"/>
              </a:gs>
            </a:gsLst>
            <a:lin ang="2700000" scaled="1"/>
          </a:gradFill>
          <a:ln w="9525">
            <a:solidFill>
              <a:srgbClr val="000000"/>
            </a:solidFill>
            <a:round/>
            <a:headEnd/>
            <a:tailEnd/>
          </a:ln>
          <a:effectLst>
            <a:outerShdw dist="107763" dir="2700000" algn="ctr" rotWithShape="0">
              <a:srgbClr val="808080"/>
            </a:outerShdw>
          </a:effectLst>
        </p:spPr>
        <p:txBody>
          <a:bodyPr/>
          <a:lstStyle/>
          <a:p>
            <a:pPr algn="ctr"/>
            <a:r>
              <a:rPr lang="es-ES_tradnl" dirty="0">
                <a:latin typeface="Arial" panose="020B0604020202020204" pitchFamily="34" charset="0"/>
                <a:cs typeface="Arial" panose="020B0604020202020204" pitchFamily="34" charset="0"/>
              </a:rPr>
              <a:t> </a:t>
            </a:r>
            <a:r>
              <a:rPr lang="es-ES_tradnl" b="1" dirty="0" smtClean="0">
                <a:latin typeface="Arial" panose="020B0604020202020204" pitchFamily="34" charset="0"/>
                <a:cs typeface="Arial" panose="020B0604020202020204" pitchFamily="34" charset="0"/>
              </a:rPr>
              <a:t>g</a:t>
            </a:r>
            <a:r>
              <a:rPr lang="es-ES_tradnl" b="1" dirty="0">
                <a:latin typeface="Arial" panose="020B0604020202020204" pitchFamily="34" charset="0"/>
                <a:cs typeface="Arial" panose="020B0604020202020204" pitchFamily="34" charset="0"/>
              </a:rPr>
              <a:t>. Evaluación, validación y publicación</a:t>
            </a:r>
            <a:endParaRPr lang="en-US" b="1" dirty="0">
              <a:latin typeface="Arial" panose="020B0604020202020204" pitchFamily="34" charset="0"/>
              <a:cs typeface="Arial" panose="020B0604020202020204" pitchFamily="34" charset="0"/>
            </a:endParaRPr>
          </a:p>
          <a:p>
            <a:pPr eaLnBrk="0" hangingPunct="0"/>
            <a:r>
              <a:rPr lang="en-US" dirty="0">
                <a:latin typeface="Arial" panose="020B0604020202020204" pitchFamily="34" charset="0"/>
                <a:cs typeface="Arial" panose="020B0604020202020204" pitchFamily="34" charset="0"/>
              </a:rPr>
              <a:t> </a:t>
            </a:r>
          </a:p>
          <a:p>
            <a:pPr eaLnBrk="0" hangingPunct="0"/>
            <a:endParaRPr lang="en-US" dirty="0">
              <a:latin typeface="Arial" panose="020B0604020202020204" pitchFamily="34" charset="0"/>
              <a:cs typeface="Arial" panose="020B0604020202020204" pitchFamily="34" charset="0"/>
            </a:endParaRPr>
          </a:p>
        </p:txBody>
      </p:sp>
      <p:sp>
        <p:nvSpPr>
          <p:cNvPr id="14376" name="AutoShape 40"/>
          <p:cNvSpPr>
            <a:spLocks noChangeArrowheads="1"/>
          </p:cNvSpPr>
          <p:nvPr/>
        </p:nvSpPr>
        <p:spPr bwMode="auto">
          <a:xfrm rot="18133672">
            <a:off x="3554413" y="4675188"/>
            <a:ext cx="209550" cy="1831975"/>
          </a:xfrm>
          <a:prstGeom prst="curvedRightArrow">
            <a:avLst>
              <a:gd name="adj1" fmla="val 69008"/>
              <a:gd name="adj2" fmla="val 263285"/>
              <a:gd name="adj3" fmla="val 33333"/>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s-ES">
              <a:latin typeface="Arial" panose="020B0604020202020204" pitchFamily="34" charset="0"/>
              <a:cs typeface="Arial" panose="020B0604020202020204" pitchFamily="34" charset="0"/>
            </a:endParaRPr>
          </a:p>
        </p:txBody>
      </p:sp>
      <p:sp>
        <p:nvSpPr>
          <p:cNvPr id="14375" name="AutoShape 39"/>
          <p:cNvSpPr>
            <a:spLocks noChangeArrowheads="1"/>
          </p:cNvSpPr>
          <p:nvPr/>
        </p:nvSpPr>
        <p:spPr bwMode="auto">
          <a:xfrm>
            <a:off x="6934200" y="1447801"/>
            <a:ext cx="685800" cy="684213"/>
          </a:xfrm>
          <a:custGeom>
            <a:avLst/>
            <a:gdLst>
              <a:gd name="G0" fmla="+- 12200 0 0"/>
              <a:gd name="G1" fmla="+- 7210 0 0"/>
              <a:gd name="G2" fmla="+- 21600 0 7210"/>
              <a:gd name="G3" fmla="+- 10800 0 7210"/>
              <a:gd name="G4" fmla="+- 21600 0 12200"/>
              <a:gd name="G5" fmla="*/ G4 G3 10800"/>
              <a:gd name="G6" fmla="+- 21600 0 G5"/>
              <a:gd name="T0" fmla="*/ 12200 w 21600"/>
              <a:gd name="T1" fmla="*/ 0 h 21600"/>
              <a:gd name="T2" fmla="*/ 0 w 21600"/>
              <a:gd name="T3" fmla="*/ 10800 h 21600"/>
              <a:gd name="T4" fmla="*/ 12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200" y="0"/>
                </a:moveTo>
                <a:lnTo>
                  <a:pt x="12200" y="7210"/>
                </a:lnTo>
                <a:lnTo>
                  <a:pt x="3375" y="7210"/>
                </a:lnTo>
                <a:lnTo>
                  <a:pt x="3375" y="14390"/>
                </a:lnTo>
                <a:lnTo>
                  <a:pt x="12200" y="14390"/>
                </a:lnTo>
                <a:lnTo>
                  <a:pt x="12200" y="21600"/>
                </a:lnTo>
                <a:lnTo>
                  <a:pt x="21600" y="10800"/>
                </a:lnTo>
                <a:close/>
              </a:path>
              <a:path w="21600" h="21600">
                <a:moveTo>
                  <a:pt x="1350" y="7210"/>
                </a:moveTo>
                <a:lnTo>
                  <a:pt x="1350" y="14390"/>
                </a:lnTo>
                <a:lnTo>
                  <a:pt x="2700" y="14390"/>
                </a:lnTo>
                <a:lnTo>
                  <a:pt x="2700" y="7210"/>
                </a:lnTo>
                <a:close/>
              </a:path>
              <a:path w="21600" h="21600">
                <a:moveTo>
                  <a:pt x="0" y="7210"/>
                </a:moveTo>
                <a:lnTo>
                  <a:pt x="0" y="14390"/>
                </a:lnTo>
                <a:lnTo>
                  <a:pt x="675" y="14390"/>
                </a:lnTo>
                <a:lnTo>
                  <a:pt x="675" y="7210"/>
                </a:lnTo>
                <a:close/>
              </a:path>
            </a:pathLst>
          </a:custGeom>
          <a:solidFill>
            <a:srgbClr val="CCFFCC">
              <a:alpha val="46001"/>
            </a:srgbClr>
          </a:solidFill>
          <a:ln w="9525">
            <a:solidFill>
              <a:srgbClr val="000000"/>
            </a:solidFill>
            <a:miter lim="800000"/>
            <a:headEnd/>
            <a:tailEnd/>
          </a:ln>
          <a:effectLst>
            <a:outerShdw dist="63500" dir="8587806" algn="ctr" rotWithShape="0">
              <a:srgbClr val="808080"/>
            </a:outerShdw>
          </a:effectLst>
        </p:spPr>
        <p:txBody>
          <a:bodyPr/>
          <a:lstStyle/>
          <a:p>
            <a:endParaRPr lang="es-ES">
              <a:latin typeface="Arial" panose="020B0604020202020204" pitchFamily="34" charset="0"/>
              <a:cs typeface="Arial" panose="020B0604020202020204" pitchFamily="34" charset="0"/>
            </a:endParaRPr>
          </a:p>
        </p:txBody>
      </p:sp>
      <p:sp>
        <p:nvSpPr>
          <p:cNvPr id="14373" name="AutoShape 37"/>
          <p:cNvSpPr>
            <a:spLocks noChangeArrowheads="1"/>
          </p:cNvSpPr>
          <p:nvPr/>
        </p:nvSpPr>
        <p:spPr bwMode="auto">
          <a:xfrm rot="11780276">
            <a:off x="8035973" y="4428845"/>
            <a:ext cx="1046163" cy="522288"/>
          </a:xfrm>
          <a:custGeom>
            <a:avLst/>
            <a:gdLst>
              <a:gd name="G0" fmla="+- 14688 0 0"/>
              <a:gd name="G1" fmla="+- 5781 0 0"/>
              <a:gd name="G2" fmla="+- 12158 0 5781"/>
              <a:gd name="G3" fmla="+- G2 0 5781"/>
              <a:gd name="G4" fmla="*/ G3 32768 32059"/>
              <a:gd name="G5" fmla="*/ G4 1 2"/>
              <a:gd name="G6" fmla="+- 21600 0 14688"/>
              <a:gd name="G7" fmla="*/ G6 5781 6079"/>
              <a:gd name="G8" fmla="+- G7 14688 0"/>
              <a:gd name="T0" fmla="*/ 14688 w 21600"/>
              <a:gd name="T1" fmla="*/ 0 h 21600"/>
              <a:gd name="T2" fmla="*/ 14688 w 21600"/>
              <a:gd name="T3" fmla="*/ 12158 h 21600"/>
              <a:gd name="T4" fmla="*/ 305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688" y="0"/>
                </a:lnTo>
                <a:lnTo>
                  <a:pt x="14688" y="5781"/>
                </a:lnTo>
                <a:lnTo>
                  <a:pt x="12427" y="5781"/>
                </a:lnTo>
                <a:cubicBezTo>
                  <a:pt x="5564" y="5781"/>
                  <a:pt x="0" y="8636"/>
                  <a:pt x="0" y="12158"/>
                </a:cubicBezTo>
                <a:lnTo>
                  <a:pt x="0" y="21600"/>
                </a:lnTo>
                <a:lnTo>
                  <a:pt x="609" y="21600"/>
                </a:lnTo>
                <a:lnTo>
                  <a:pt x="609" y="12158"/>
                </a:lnTo>
                <a:cubicBezTo>
                  <a:pt x="609" y="8965"/>
                  <a:pt x="5900" y="6377"/>
                  <a:pt x="12427" y="6377"/>
                </a:cubicBezTo>
                <a:lnTo>
                  <a:pt x="14688" y="6377"/>
                </a:lnTo>
                <a:lnTo>
                  <a:pt x="14688" y="12158"/>
                </a:lnTo>
                <a:close/>
              </a:path>
            </a:pathLst>
          </a:custGeom>
          <a:solidFill>
            <a:srgbClr val="CCFFCC"/>
          </a:solidFill>
          <a:ln w="9525">
            <a:solidFill>
              <a:srgbClr val="000000"/>
            </a:solidFill>
            <a:miter lim="800000"/>
            <a:headEnd/>
            <a:tailEnd/>
          </a:ln>
          <a:effectLst>
            <a:outerShdw dist="63500" dir="7612194" algn="ctr" rotWithShape="0">
              <a:srgbClr val="808080"/>
            </a:outerShdw>
          </a:effectLst>
        </p:spPr>
        <p:txBody>
          <a:bodyPr/>
          <a:lstStyle/>
          <a:p>
            <a:endParaRPr lang="es-ES">
              <a:latin typeface="Arial" panose="020B0604020202020204" pitchFamily="34" charset="0"/>
              <a:cs typeface="Arial" panose="020B0604020202020204" pitchFamily="34" charset="0"/>
            </a:endParaRPr>
          </a:p>
        </p:txBody>
      </p:sp>
      <p:sp>
        <p:nvSpPr>
          <p:cNvPr id="14372" name="AutoShape 36"/>
          <p:cNvSpPr>
            <a:spLocks noChangeArrowheads="1"/>
          </p:cNvSpPr>
          <p:nvPr/>
        </p:nvSpPr>
        <p:spPr bwMode="auto">
          <a:xfrm>
            <a:off x="4191000" y="4191000"/>
            <a:ext cx="533400" cy="609600"/>
          </a:xfrm>
          <a:prstGeom prst="leftArrow">
            <a:avLst>
              <a:gd name="adj1" fmla="val 44444"/>
              <a:gd name="adj2" fmla="val 41667"/>
            </a:avLst>
          </a:prstGeom>
          <a:solidFill>
            <a:srgbClr val="CCFFCC"/>
          </a:solidFill>
          <a:ln w="9525">
            <a:solidFill>
              <a:srgbClr val="000000"/>
            </a:solidFill>
            <a:miter lim="800000"/>
            <a:headEnd/>
            <a:tailEnd/>
          </a:ln>
          <a:effectLst>
            <a:outerShdw dist="53882" dir="8100000" algn="ctr" rotWithShape="0">
              <a:srgbClr val="C0C0C0"/>
            </a:outerShdw>
          </a:effectLst>
        </p:spPr>
        <p:txBody>
          <a:bodyPr/>
          <a:lstStyle/>
          <a:p>
            <a:endParaRPr lang="es-ES">
              <a:latin typeface="Arial" panose="020B0604020202020204" pitchFamily="34" charset="0"/>
              <a:cs typeface="Arial" panose="020B0604020202020204" pitchFamily="34" charset="0"/>
            </a:endParaRPr>
          </a:p>
        </p:txBody>
      </p:sp>
      <p:sp>
        <p:nvSpPr>
          <p:cNvPr id="14371" name="AutoShape 35"/>
          <p:cNvSpPr>
            <a:spLocks noChangeArrowheads="1"/>
          </p:cNvSpPr>
          <p:nvPr/>
        </p:nvSpPr>
        <p:spPr bwMode="auto">
          <a:xfrm rot="10784808" flipH="1">
            <a:off x="10210800" y="2326017"/>
            <a:ext cx="914400" cy="989013"/>
          </a:xfrm>
          <a:custGeom>
            <a:avLst/>
            <a:gdLst>
              <a:gd name="G0" fmla="+- 9257 0 0"/>
              <a:gd name="G1" fmla="+- 16710 0 0"/>
              <a:gd name="G2" fmla="+- 7200 0 0"/>
              <a:gd name="G3" fmla="*/ 9257 1 2"/>
              <a:gd name="G4" fmla="+- G3 10800 0"/>
              <a:gd name="G5" fmla="+- 21600 9257 16710"/>
              <a:gd name="G6" fmla="+- 16710 7200 0"/>
              <a:gd name="G7" fmla="*/ G6 1 2"/>
              <a:gd name="G8" fmla="*/ 16710 2 1"/>
              <a:gd name="G9" fmla="+- G8 0 21600"/>
              <a:gd name="G10" fmla="*/ 21600 G0 G1"/>
              <a:gd name="G11" fmla="*/ 21600 G4 G1"/>
              <a:gd name="G12" fmla="*/ 21600 G5 G1"/>
              <a:gd name="G13" fmla="*/ 21600 G7 G1"/>
              <a:gd name="G14" fmla="*/ 16710 1 2"/>
              <a:gd name="G15" fmla="+- G5 0 G4"/>
              <a:gd name="G16" fmla="+- G0 0 G4"/>
              <a:gd name="G17" fmla="*/ G2 G15 G16"/>
              <a:gd name="T0" fmla="*/ 15429 w 21600"/>
              <a:gd name="T1" fmla="*/ 0 h 21600"/>
              <a:gd name="T2" fmla="*/ 9257 w 21600"/>
              <a:gd name="T3" fmla="*/ 7200 h 21600"/>
              <a:gd name="T4" fmla="*/ 0 w 21600"/>
              <a:gd name="T5" fmla="*/ 19944 h 21600"/>
              <a:gd name="T6" fmla="*/ 8355 w 21600"/>
              <a:gd name="T7" fmla="*/ 21600 h 21600"/>
              <a:gd name="T8" fmla="*/ 16710 w 21600"/>
              <a:gd name="T9" fmla="*/ 15454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4147" y="7200"/>
                </a:lnTo>
                <a:lnTo>
                  <a:pt x="14147" y="18287"/>
                </a:lnTo>
                <a:lnTo>
                  <a:pt x="0" y="18287"/>
                </a:lnTo>
                <a:lnTo>
                  <a:pt x="0" y="21600"/>
                </a:lnTo>
                <a:lnTo>
                  <a:pt x="16710" y="21600"/>
                </a:lnTo>
                <a:lnTo>
                  <a:pt x="16710" y="7200"/>
                </a:lnTo>
                <a:lnTo>
                  <a:pt x="21600" y="7200"/>
                </a:lnTo>
                <a:close/>
              </a:path>
            </a:pathLst>
          </a:custGeom>
          <a:solidFill>
            <a:srgbClr val="CCFFCC"/>
          </a:solidFill>
          <a:ln w="9525">
            <a:solidFill>
              <a:srgbClr val="000000"/>
            </a:solidFill>
            <a:miter lim="800000"/>
            <a:headEnd/>
            <a:tailEnd/>
          </a:ln>
          <a:effectLst>
            <a:outerShdw dist="71842" dir="8100000" algn="ctr" rotWithShape="0">
              <a:srgbClr val="969696"/>
            </a:outerShdw>
          </a:effectLst>
        </p:spPr>
        <p:txBody>
          <a:bodyPr/>
          <a:lstStyle/>
          <a:p>
            <a:endParaRPr lang="es-ES">
              <a:latin typeface="Arial" panose="020B0604020202020204" pitchFamily="34" charset="0"/>
              <a:cs typeface="Arial" panose="020B0604020202020204" pitchFamily="34" charset="0"/>
            </a:endParaRPr>
          </a:p>
        </p:txBody>
      </p:sp>
      <p:sp>
        <p:nvSpPr>
          <p:cNvPr id="14385" name="Rectangle 49"/>
          <p:cNvSpPr>
            <a:spLocks noChangeArrowheads="1"/>
          </p:cNvSpPr>
          <p:nvPr/>
        </p:nvSpPr>
        <p:spPr bwMode="auto">
          <a:xfrm>
            <a:off x="1809750" y="1085851"/>
            <a:ext cx="9144000" cy="4739759"/>
          </a:xfrm>
          <a:prstGeom prst="rect">
            <a:avLst/>
          </a:prstGeom>
          <a:noFill/>
          <a:ln w="9525">
            <a:noFill/>
            <a:miter lim="800000"/>
            <a:headEnd/>
            <a:tailEnd/>
          </a:ln>
          <a:effectLst/>
        </p:spPr>
        <p:txBody>
          <a:bodyPr>
            <a:spAutoFit/>
          </a:bodyPr>
          <a:lstStyle/>
          <a:p>
            <a:r>
              <a:rPr lang="en-US" sz="1000" b="1">
                <a:solidFill>
                  <a:srgbClr val="000000"/>
                </a:solidFill>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n-US" sz="1000" b="1">
                <a:solidFill>
                  <a:srgbClr val="000000"/>
                </a:solidFill>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endParaRPr lang="en-US">
              <a:latin typeface="Arial" panose="020B0604020202020204" pitchFamily="34" charset="0"/>
              <a:cs typeface="Arial" panose="020B0604020202020204" pitchFamily="34" charset="0"/>
            </a:endParaRPr>
          </a:p>
        </p:txBody>
      </p:sp>
      <p:sp>
        <p:nvSpPr>
          <p:cNvPr id="14393" name="Rectangle 57"/>
          <p:cNvSpPr>
            <a:spLocks noChangeArrowheads="1"/>
          </p:cNvSpPr>
          <p:nvPr/>
        </p:nvSpPr>
        <p:spPr bwMode="auto">
          <a:xfrm>
            <a:off x="1809750" y="1085851"/>
            <a:ext cx="9144000" cy="549275"/>
          </a:xfrm>
          <a:prstGeom prst="rect">
            <a:avLst/>
          </a:prstGeom>
          <a:noFill/>
          <a:ln w="9525">
            <a:noFill/>
            <a:miter lim="800000"/>
            <a:headEnd/>
            <a:tailEnd/>
          </a:ln>
          <a:effectLst/>
        </p:spPr>
        <p:txBody>
          <a:bodyPr>
            <a:spAutoFit/>
          </a:bodyPr>
          <a:lstStyle/>
          <a:p>
            <a:r>
              <a:rPr lang="es-ES_tradnl"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eaLnBrk="0" hangingPunct="0"/>
            <a:endParaRPr lang="en-US">
              <a:latin typeface="Arial" panose="020B0604020202020204" pitchFamily="34" charset="0"/>
              <a:cs typeface="Arial" panose="020B0604020202020204" pitchFamily="34" charset="0"/>
            </a:endParaRPr>
          </a:p>
        </p:txBody>
      </p:sp>
      <p:sp>
        <p:nvSpPr>
          <p:cNvPr id="2" name="Marcador de pie de página 1"/>
          <p:cNvSpPr>
            <a:spLocks noGrp="1"/>
          </p:cNvSpPr>
          <p:nvPr>
            <p:ph type="ftr" sz="quarter" idx="11"/>
          </p:nvPr>
        </p:nvSpPr>
        <p:spPr/>
        <p:txBody>
          <a:bodyPr/>
          <a:lstStyle/>
          <a:p>
            <a:r>
              <a:rPr lang="es-ES" smtClean="0"/>
              <a:t>Ramón R. Abarca Fernández</a:t>
            </a:r>
            <a:endParaRPr lang="es-ES"/>
          </a:p>
        </p:txBody>
      </p:sp>
    </p:spTree>
    <p:extLst>
      <p:ext uri="{BB962C8B-B14F-4D97-AF65-F5344CB8AC3E}">
        <p14:creationId xmlns:p14="http://schemas.microsoft.com/office/powerpoint/2010/main" val="22362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14347"/>
                                        </p:tgtEl>
                                        <p:attrNameLst>
                                          <p:attrName>style.visibility</p:attrName>
                                        </p:attrNameLst>
                                      </p:cBhvr>
                                      <p:to>
                                        <p:strVal val="visible"/>
                                      </p:to>
                                    </p:set>
                                    <p:animEffect transition="in" filter="circle(out)">
                                      <p:cBhvr>
                                        <p:cTn id="7" dur="2000"/>
                                        <p:tgtEl>
                                          <p:spTgt spid="14347"/>
                                        </p:tgtEl>
                                      </p:cBhvr>
                                    </p:animEffect>
                                  </p:childTnLst>
                                </p:cTn>
                              </p:par>
                            </p:childTnLst>
                          </p:cTn>
                        </p:par>
                        <p:par>
                          <p:cTn id="8" fill="hold">
                            <p:stCondLst>
                              <p:cond delay="6200"/>
                            </p:stCondLst>
                            <p:childTnLst>
                              <p:par>
                                <p:cTn id="9" presetID="42" presetClass="entr" presetSubtype="0" fill="hold" grpId="0" nodeType="afterEffect">
                                  <p:stCondLst>
                                    <p:cond delay="0"/>
                                  </p:stCondLst>
                                  <p:childTnLst>
                                    <p:set>
                                      <p:cBhvr>
                                        <p:cTn id="10" dur="1" fill="hold">
                                          <p:stCondLst>
                                            <p:cond delay="0"/>
                                          </p:stCondLst>
                                        </p:cTn>
                                        <p:tgtEl>
                                          <p:spTgt spid="14384"/>
                                        </p:tgtEl>
                                        <p:attrNameLst>
                                          <p:attrName>style.visibility</p:attrName>
                                        </p:attrNameLst>
                                      </p:cBhvr>
                                      <p:to>
                                        <p:strVal val="visible"/>
                                      </p:to>
                                    </p:set>
                                    <p:animEffect transition="in" filter="fade">
                                      <p:cBhvr>
                                        <p:cTn id="11" dur="1000"/>
                                        <p:tgtEl>
                                          <p:spTgt spid="14384"/>
                                        </p:tgtEl>
                                      </p:cBhvr>
                                    </p:animEffect>
                                    <p:anim calcmode="lin" valueType="num">
                                      <p:cBhvr>
                                        <p:cTn id="12" dur="1000" fill="hold"/>
                                        <p:tgtEl>
                                          <p:spTgt spid="14384"/>
                                        </p:tgtEl>
                                        <p:attrNameLst>
                                          <p:attrName>ppt_x</p:attrName>
                                        </p:attrNameLst>
                                      </p:cBhvr>
                                      <p:tavLst>
                                        <p:tav tm="0">
                                          <p:val>
                                            <p:strVal val="#ppt_x"/>
                                          </p:val>
                                        </p:tav>
                                        <p:tav tm="100000">
                                          <p:val>
                                            <p:strVal val="#ppt_x"/>
                                          </p:val>
                                        </p:tav>
                                      </p:tavLst>
                                    </p:anim>
                                    <p:anim calcmode="lin" valueType="num">
                                      <p:cBhvr>
                                        <p:cTn id="13" dur="1000" fill="hold"/>
                                        <p:tgtEl>
                                          <p:spTgt spid="14384"/>
                                        </p:tgtEl>
                                        <p:attrNameLst>
                                          <p:attrName>ppt_y</p:attrName>
                                        </p:attrNameLst>
                                      </p:cBhvr>
                                      <p:tavLst>
                                        <p:tav tm="0">
                                          <p:val>
                                            <p:strVal val="#ppt_y+.1"/>
                                          </p:val>
                                        </p:tav>
                                        <p:tav tm="100000">
                                          <p:val>
                                            <p:strVal val="#ppt_y"/>
                                          </p:val>
                                        </p:tav>
                                      </p:tavLst>
                                    </p:anim>
                                  </p:childTnLst>
                                </p:cTn>
                              </p:par>
                            </p:childTnLst>
                          </p:cTn>
                        </p:par>
                        <p:par>
                          <p:cTn id="14" fill="hold">
                            <p:stCondLst>
                              <p:cond delay="7200"/>
                            </p:stCondLst>
                            <p:childTnLst>
                              <p:par>
                                <p:cTn id="15" presetID="1" presetClass="entr" presetSubtype="0" fill="hold" grpId="0" nodeType="afterEffect">
                                  <p:stCondLst>
                                    <p:cond delay="0"/>
                                  </p:stCondLst>
                                  <p:childTnLst>
                                    <p:set>
                                      <p:cBhvr>
                                        <p:cTn id="16" dur="1" fill="hold">
                                          <p:stCondLst>
                                            <p:cond delay="0"/>
                                          </p:stCondLst>
                                        </p:cTn>
                                        <p:tgtEl>
                                          <p:spTgt spid="14382"/>
                                        </p:tgtEl>
                                        <p:attrNameLst>
                                          <p:attrName>style.visibility</p:attrName>
                                        </p:attrNameLst>
                                      </p:cBhvr>
                                      <p:to>
                                        <p:strVal val="visible"/>
                                      </p:to>
                                    </p:set>
                                  </p:childTnLst>
                                </p:cTn>
                              </p:par>
                            </p:childTnLst>
                          </p:cTn>
                        </p:par>
                        <p:par>
                          <p:cTn id="17" fill="hold">
                            <p:stCondLst>
                              <p:cond delay="7200"/>
                            </p:stCondLst>
                            <p:childTnLst>
                              <p:par>
                                <p:cTn id="18" presetID="16" presetClass="entr" presetSubtype="26" fill="hold" grpId="0" nodeType="afterEffect">
                                  <p:stCondLst>
                                    <p:cond delay="0"/>
                                  </p:stCondLst>
                                  <p:iterate type="lt">
                                    <p:tmPct val="5000"/>
                                  </p:iterate>
                                  <p:childTnLst>
                                    <p:set>
                                      <p:cBhvr>
                                        <p:cTn id="19" dur="1" fill="hold">
                                          <p:stCondLst>
                                            <p:cond delay="0"/>
                                          </p:stCondLst>
                                        </p:cTn>
                                        <p:tgtEl>
                                          <p:spTgt spid="14383"/>
                                        </p:tgtEl>
                                        <p:attrNameLst>
                                          <p:attrName>style.visibility</p:attrName>
                                        </p:attrNameLst>
                                      </p:cBhvr>
                                      <p:to>
                                        <p:strVal val="visible"/>
                                      </p:to>
                                    </p:set>
                                    <p:animEffect transition="in" filter="barn(inHorizontal)">
                                      <p:cBhvr>
                                        <p:cTn id="20" dur="500"/>
                                        <p:tgtEl>
                                          <p:spTgt spid="14383"/>
                                        </p:tgtEl>
                                      </p:cBhvr>
                                    </p:animEffect>
                                  </p:childTnLst>
                                </p:cTn>
                              </p:par>
                            </p:childTnLst>
                          </p:cTn>
                        </p:par>
                        <p:par>
                          <p:cTn id="21" fill="hold">
                            <p:stCondLst>
                              <p:cond delay="8200"/>
                            </p:stCondLst>
                            <p:childTnLst>
                              <p:par>
                                <p:cTn id="22" presetID="1" presetClass="entr" presetSubtype="0" fill="hold" grpId="0" nodeType="afterEffect">
                                  <p:stCondLst>
                                    <p:cond delay="0"/>
                                  </p:stCondLst>
                                  <p:childTnLst>
                                    <p:set>
                                      <p:cBhvr>
                                        <p:cTn id="23" dur="1" fill="hold">
                                          <p:stCondLst>
                                            <p:cond delay="0"/>
                                          </p:stCondLst>
                                        </p:cTn>
                                        <p:tgtEl>
                                          <p:spTgt spid="14375"/>
                                        </p:tgtEl>
                                        <p:attrNameLst>
                                          <p:attrName>style.visibility</p:attrName>
                                        </p:attrNameLst>
                                      </p:cBhvr>
                                      <p:to>
                                        <p:strVal val="visible"/>
                                      </p:to>
                                    </p:set>
                                  </p:childTnLst>
                                </p:cTn>
                              </p:par>
                            </p:childTnLst>
                          </p:cTn>
                        </p:par>
                        <p:par>
                          <p:cTn id="24" fill="hold">
                            <p:stCondLst>
                              <p:cond delay="8200"/>
                            </p:stCondLst>
                            <p:childTnLst>
                              <p:par>
                                <p:cTn id="25" presetID="16" presetClass="entr" presetSubtype="26" fill="hold" grpId="0" nodeType="afterEffect">
                                  <p:stCondLst>
                                    <p:cond delay="0"/>
                                  </p:stCondLst>
                                  <p:iterate type="lt">
                                    <p:tmPct val="5000"/>
                                  </p:iterate>
                                  <p:childTnLst>
                                    <p:set>
                                      <p:cBhvr>
                                        <p:cTn id="26" dur="1" fill="hold">
                                          <p:stCondLst>
                                            <p:cond delay="0"/>
                                          </p:stCondLst>
                                        </p:cTn>
                                        <p:tgtEl>
                                          <p:spTgt spid="14381"/>
                                        </p:tgtEl>
                                        <p:attrNameLst>
                                          <p:attrName>style.visibility</p:attrName>
                                        </p:attrNameLst>
                                      </p:cBhvr>
                                      <p:to>
                                        <p:strVal val="visible"/>
                                      </p:to>
                                    </p:set>
                                    <p:animEffect transition="in" filter="barn(inHorizontal)">
                                      <p:cBhvr>
                                        <p:cTn id="27" dur="500"/>
                                        <p:tgtEl>
                                          <p:spTgt spid="14381"/>
                                        </p:tgtEl>
                                      </p:cBhvr>
                                    </p:animEffect>
                                  </p:childTnLst>
                                </p:cTn>
                              </p:par>
                            </p:childTnLst>
                          </p:cTn>
                        </p:par>
                        <p:par>
                          <p:cTn id="28" fill="hold">
                            <p:stCondLst>
                              <p:cond delay="9600"/>
                            </p:stCondLst>
                            <p:childTnLst>
                              <p:par>
                                <p:cTn id="29" presetID="1" presetClass="entr" presetSubtype="0" fill="hold" grpId="0" nodeType="afterEffect">
                                  <p:stCondLst>
                                    <p:cond delay="0"/>
                                  </p:stCondLst>
                                  <p:childTnLst>
                                    <p:set>
                                      <p:cBhvr>
                                        <p:cTn id="30" dur="1" fill="hold">
                                          <p:stCondLst>
                                            <p:cond delay="0"/>
                                          </p:stCondLst>
                                        </p:cTn>
                                        <p:tgtEl>
                                          <p:spTgt spid="14371"/>
                                        </p:tgtEl>
                                        <p:attrNameLst>
                                          <p:attrName>style.visibility</p:attrName>
                                        </p:attrNameLst>
                                      </p:cBhvr>
                                      <p:to>
                                        <p:strVal val="visible"/>
                                      </p:to>
                                    </p:set>
                                  </p:childTnLst>
                                </p:cTn>
                              </p:par>
                            </p:childTnLst>
                          </p:cTn>
                        </p:par>
                        <p:par>
                          <p:cTn id="31" fill="hold">
                            <p:stCondLst>
                              <p:cond delay="9600"/>
                            </p:stCondLst>
                            <p:childTnLst>
                              <p:par>
                                <p:cTn id="32" presetID="15" presetClass="entr" presetSubtype="0" fill="hold" grpId="0" nodeType="afterEffect">
                                  <p:stCondLst>
                                    <p:cond delay="0"/>
                                  </p:stCondLst>
                                  <p:iterate type="lt">
                                    <p:tmPct val="5000"/>
                                  </p:iterate>
                                  <p:childTnLst>
                                    <p:set>
                                      <p:cBhvr>
                                        <p:cTn id="33" dur="1" fill="hold">
                                          <p:stCondLst>
                                            <p:cond delay="0"/>
                                          </p:stCondLst>
                                        </p:cTn>
                                        <p:tgtEl>
                                          <p:spTgt spid="14380"/>
                                        </p:tgtEl>
                                        <p:attrNameLst>
                                          <p:attrName>style.visibility</p:attrName>
                                        </p:attrNameLst>
                                      </p:cBhvr>
                                      <p:to>
                                        <p:strVal val="visible"/>
                                      </p:to>
                                    </p:set>
                                    <p:anim calcmode="lin" valueType="num">
                                      <p:cBhvr>
                                        <p:cTn id="34" dur="1000" fill="hold"/>
                                        <p:tgtEl>
                                          <p:spTgt spid="14380"/>
                                        </p:tgtEl>
                                        <p:attrNameLst>
                                          <p:attrName>ppt_w</p:attrName>
                                        </p:attrNameLst>
                                      </p:cBhvr>
                                      <p:tavLst>
                                        <p:tav tm="0">
                                          <p:val>
                                            <p:fltVal val="0"/>
                                          </p:val>
                                        </p:tav>
                                        <p:tav tm="100000">
                                          <p:val>
                                            <p:strVal val="#ppt_w"/>
                                          </p:val>
                                        </p:tav>
                                      </p:tavLst>
                                    </p:anim>
                                    <p:anim calcmode="lin" valueType="num">
                                      <p:cBhvr>
                                        <p:cTn id="35" dur="1000" fill="hold"/>
                                        <p:tgtEl>
                                          <p:spTgt spid="14380"/>
                                        </p:tgtEl>
                                        <p:attrNameLst>
                                          <p:attrName>ppt_h</p:attrName>
                                        </p:attrNameLst>
                                      </p:cBhvr>
                                      <p:tavLst>
                                        <p:tav tm="0">
                                          <p:val>
                                            <p:fltVal val="0"/>
                                          </p:val>
                                        </p:tav>
                                        <p:tav tm="100000">
                                          <p:val>
                                            <p:strVal val="#ppt_h"/>
                                          </p:val>
                                        </p:tav>
                                      </p:tavLst>
                                    </p:anim>
                                    <p:anim calcmode="lin" valueType="num">
                                      <p:cBhvr>
                                        <p:cTn id="36" dur="1000" fill="hold"/>
                                        <p:tgtEl>
                                          <p:spTgt spid="14380"/>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4380"/>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12300"/>
                            </p:stCondLst>
                            <p:childTnLst>
                              <p:par>
                                <p:cTn id="39" presetID="1" presetClass="entr" presetSubtype="0" fill="hold" grpId="0" nodeType="afterEffect">
                                  <p:stCondLst>
                                    <p:cond delay="0"/>
                                  </p:stCondLst>
                                  <p:childTnLst>
                                    <p:set>
                                      <p:cBhvr>
                                        <p:cTn id="40" dur="1" fill="hold">
                                          <p:stCondLst>
                                            <p:cond delay="0"/>
                                          </p:stCondLst>
                                        </p:cTn>
                                        <p:tgtEl>
                                          <p:spTgt spid="14373"/>
                                        </p:tgtEl>
                                        <p:attrNameLst>
                                          <p:attrName>style.visibility</p:attrName>
                                        </p:attrNameLst>
                                      </p:cBhvr>
                                      <p:to>
                                        <p:strVal val="visible"/>
                                      </p:to>
                                    </p:set>
                                  </p:childTnLst>
                                </p:cTn>
                              </p:par>
                            </p:childTnLst>
                          </p:cTn>
                        </p:par>
                        <p:par>
                          <p:cTn id="41" fill="hold">
                            <p:stCondLst>
                              <p:cond delay="12300"/>
                            </p:stCondLst>
                            <p:childTnLst>
                              <p:par>
                                <p:cTn id="42" presetID="38" presetClass="entr" presetSubtype="0" accel="50000" fill="hold" grpId="0" nodeType="afterEffect">
                                  <p:stCondLst>
                                    <p:cond delay="0"/>
                                  </p:stCondLst>
                                  <p:iterate type="lt">
                                    <p:tmPct val="29000"/>
                                  </p:iterate>
                                  <p:childTnLst>
                                    <p:set>
                                      <p:cBhvr>
                                        <p:cTn id="43" dur="1" fill="hold">
                                          <p:stCondLst>
                                            <p:cond delay="0"/>
                                          </p:stCondLst>
                                        </p:cTn>
                                        <p:tgtEl>
                                          <p:spTgt spid="14379"/>
                                        </p:tgtEl>
                                        <p:attrNameLst>
                                          <p:attrName>style.visibility</p:attrName>
                                        </p:attrNameLst>
                                      </p:cBhvr>
                                      <p:to>
                                        <p:strVal val="visible"/>
                                      </p:to>
                                    </p:set>
                                    <p:set>
                                      <p:cBhvr>
                                        <p:cTn id="44" dur="455" fill="hold">
                                          <p:stCondLst>
                                            <p:cond delay="0"/>
                                          </p:stCondLst>
                                        </p:cTn>
                                        <p:tgtEl>
                                          <p:spTgt spid="14379"/>
                                        </p:tgtEl>
                                        <p:attrNameLst>
                                          <p:attrName>style.rotation</p:attrName>
                                        </p:attrNameLst>
                                      </p:cBhvr>
                                      <p:to>
                                        <p:strVal val="-45.0"/>
                                      </p:to>
                                    </p:set>
                                    <p:anim calcmode="lin" valueType="num">
                                      <p:cBhvr>
                                        <p:cTn id="45" dur="455" fill="hold">
                                          <p:stCondLst>
                                            <p:cond delay="455"/>
                                          </p:stCondLst>
                                        </p:cTn>
                                        <p:tgtEl>
                                          <p:spTgt spid="14379"/>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4379"/>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4379"/>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4379"/>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24610"/>
                            </p:stCondLst>
                            <p:childTnLst>
                              <p:par>
                                <p:cTn id="50" presetID="1" presetClass="entr" presetSubtype="0" fill="hold" grpId="0" nodeType="afterEffect">
                                  <p:stCondLst>
                                    <p:cond delay="0"/>
                                  </p:stCondLst>
                                  <p:childTnLst>
                                    <p:set>
                                      <p:cBhvr>
                                        <p:cTn id="51" dur="1" fill="hold">
                                          <p:stCondLst>
                                            <p:cond delay="0"/>
                                          </p:stCondLst>
                                        </p:cTn>
                                        <p:tgtEl>
                                          <p:spTgt spid="14372"/>
                                        </p:tgtEl>
                                        <p:attrNameLst>
                                          <p:attrName>style.visibility</p:attrName>
                                        </p:attrNameLst>
                                      </p:cBhvr>
                                      <p:to>
                                        <p:strVal val="visible"/>
                                      </p:to>
                                    </p:set>
                                  </p:childTnLst>
                                </p:cTn>
                              </p:par>
                            </p:childTnLst>
                          </p:cTn>
                        </p:par>
                        <p:par>
                          <p:cTn id="52" fill="hold">
                            <p:stCondLst>
                              <p:cond delay="24610"/>
                            </p:stCondLst>
                            <p:childTnLst>
                              <p:par>
                                <p:cTn id="53" presetID="56" presetClass="entr" presetSubtype="0" fill="hold" grpId="0" nodeType="afterEffect">
                                  <p:stCondLst>
                                    <p:cond delay="0"/>
                                  </p:stCondLst>
                                  <p:iterate type="lt">
                                    <p:tmPct val="5000"/>
                                  </p:iterate>
                                  <p:childTnLst>
                                    <p:set>
                                      <p:cBhvr>
                                        <p:cTn id="54" dur="1" fill="hold">
                                          <p:stCondLst>
                                            <p:cond delay="0"/>
                                          </p:stCondLst>
                                        </p:cTn>
                                        <p:tgtEl>
                                          <p:spTgt spid="14378"/>
                                        </p:tgtEl>
                                        <p:attrNameLst>
                                          <p:attrName>style.visibility</p:attrName>
                                        </p:attrNameLst>
                                      </p:cBhvr>
                                      <p:to>
                                        <p:strVal val="visible"/>
                                      </p:to>
                                    </p:set>
                                    <p:anim by="(-#ppt_w*2)" calcmode="lin" valueType="num">
                                      <p:cBhvr rctx="PPT">
                                        <p:cTn id="55" dur="500" autoRev="1" fill="hold">
                                          <p:stCondLst>
                                            <p:cond delay="0"/>
                                          </p:stCondLst>
                                        </p:cTn>
                                        <p:tgtEl>
                                          <p:spTgt spid="14378"/>
                                        </p:tgtEl>
                                        <p:attrNameLst>
                                          <p:attrName>ppt_w</p:attrName>
                                        </p:attrNameLst>
                                      </p:cBhvr>
                                    </p:anim>
                                    <p:anim by="(#ppt_w*0.50)" calcmode="lin" valueType="num">
                                      <p:cBhvr>
                                        <p:cTn id="56" dur="500" decel="50000" autoRev="1" fill="hold">
                                          <p:stCondLst>
                                            <p:cond delay="0"/>
                                          </p:stCondLst>
                                        </p:cTn>
                                        <p:tgtEl>
                                          <p:spTgt spid="14378"/>
                                        </p:tgtEl>
                                        <p:attrNameLst>
                                          <p:attrName>ppt_x</p:attrName>
                                        </p:attrNameLst>
                                      </p:cBhvr>
                                    </p:anim>
                                    <p:anim from="(-#ppt_h/2)" to="(#ppt_y)" calcmode="lin" valueType="num">
                                      <p:cBhvr>
                                        <p:cTn id="57" dur="1000" fill="hold">
                                          <p:stCondLst>
                                            <p:cond delay="0"/>
                                          </p:stCondLst>
                                        </p:cTn>
                                        <p:tgtEl>
                                          <p:spTgt spid="14378"/>
                                        </p:tgtEl>
                                        <p:attrNameLst>
                                          <p:attrName>ppt_y</p:attrName>
                                        </p:attrNameLst>
                                      </p:cBhvr>
                                    </p:anim>
                                    <p:animRot by="21600000">
                                      <p:cBhvr>
                                        <p:cTn id="58" dur="1000" fill="hold">
                                          <p:stCondLst>
                                            <p:cond delay="0"/>
                                          </p:stCondLst>
                                        </p:cTn>
                                        <p:tgtEl>
                                          <p:spTgt spid="14378"/>
                                        </p:tgtEl>
                                        <p:attrNameLst>
                                          <p:attrName>r</p:attrName>
                                        </p:attrNameLst>
                                      </p:cBhvr>
                                    </p:animRot>
                                  </p:childTnLst>
                                </p:cTn>
                              </p:par>
                            </p:childTnLst>
                          </p:cTn>
                        </p:par>
                        <p:par>
                          <p:cTn id="59" fill="hold">
                            <p:stCondLst>
                              <p:cond delay="26860"/>
                            </p:stCondLst>
                            <p:childTnLst>
                              <p:par>
                                <p:cTn id="60" presetID="1" presetClass="entr" presetSubtype="0" fill="hold" grpId="0" nodeType="afterEffect">
                                  <p:stCondLst>
                                    <p:cond delay="0"/>
                                  </p:stCondLst>
                                  <p:childTnLst>
                                    <p:set>
                                      <p:cBhvr>
                                        <p:cTn id="61" dur="1" fill="hold">
                                          <p:stCondLst>
                                            <p:cond delay="0"/>
                                          </p:stCondLst>
                                        </p:cTn>
                                        <p:tgtEl>
                                          <p:spTgt spid="14376"/>
                                        </p:tgtEl>
                                        <p:attrNameLst>
                                          <p:attrName>style.visibility</p:attrName>
                                        </p:attrNameLst>
                                      </p:cBhvr>
                                      <p:to>
                                        <p:strVal val="visible"/>
                                      </p:to>
                                    </p:set>
                                  </p:childTnLst>
                                </p:cTn>
                              </p:par>
                            </p:childTnLst>
                          </p:cTn>
                        </p:par>
                        <p:par>
                          <p:cTn id="62" fill="hold">
                            <p:stCondLst>
                              <p:cond delay="26860"/>
                            </p:stCondLst>
                            <p:childTnLst>
                              <p:par>
                                <p:cTn id="63" presetID="26" presetClass="entr" presetSubtype="0" fill="hold" grpId="0" nodeType="afterEffect">
                                  <p:stCondLst>
                                    <p:cond delay="0"/>
                                  </p:stCondLst>
                                  <p:iterate type="lt">
                                    <p:tmPct val="5000"/>
                                  </p:iterate>
                                  <p:childTnLst>
                                    <p:set>
                                      <p:cBhvr>
                                        <p:cTn id="64" dur="1" fill="hold">
                                          <p:stCondLst>
                                            <p:cond delay="0"/>
                                          </p:stCondLst>
                                        </p:cTn>
                                        <p:tgtEl>
                                          <p:spTgt spid="14377"/>
                                        </p:tgtEl>
                                        <p:attrNameLst>
                                          <p:attrName>style.visibility</p:attrName>
                                        </p:attrNameLst>
                                      </p:cBhvr>
                                      <p:to>
                                        <p:strVal val="visible"/>
                                      </p:to>
                                    </p:set>
                                    <p:animEffect transition="in" filter="wipe(down)">
                                      <p:cBhvr>
                                        <p:cTn id="65" dur="580">
                                          <p:stCondLst>
                                            <p:cond delay="0"/>
                                          </p:stCondLst>
                                        </p:cTn>
                                        <p:tgtEl>
                                          <p:spTgt spid="14377"/>
                                        </p:tgtEl>
                                      </p:cBhvr>
                                    </p:animEffect>
                                    <p:anim calcmode="lin" valueType="num">
                                      <p:cBhvr>
                                        <p:cTn id="66" dur="1822" tmFilter="0,0; 0.14,0.36; 0.43,0.73; 0.71,0.91; 1.0,1.0">
                                          <p:stCondLst>
                                            <p:cond delay="0"/>
                                          </p:stCondLst>
                                        </p:cTn>
                                        <p:tgtEl>
                                          <p:spTgt spid="1437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437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437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437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4377"/>
                                        </p:tgtEl>
                                        <p:attrNameLst>
                                          <p:attrName>ppt_y</p:attrName>
                                        </p:attrNameLst>
                                      </p:cBhvr>
                                      <p:tavLst>
                                        <p:tav tm="0" fmla="#ppt_y-sin(pi*$)/81">
                                          <p:val>
                                            <p:fltVal val="0"/>
                                          </p:val>
                                        </p:tav>
                                        <p:tav tm="100000">
                                          <p:val>
                                            <p:fltVal val="1"/>
                                          </p:val>
                                        </p:tav>
                                      </p:tavLst>
                                    </p:anim>
                                    <p:animScale>
                                      <p:cBhvr>
                                        <p:cTn id="71" dur="26">
                                          <p:stCondLst>
                                            <p:cond delay="650"/>
                                          </p:stCondLst>
                                        </p:cTn>
                                        <p:tgtEl>
                                          <p:spTgt spid="14377"/>
                                        </p:tgtEl>
                                      </p:cBhvr>
                                      <p:to x="100000" y="60000"/>
                                    </p:animScale>
                                    <p:animScale>
                                      <p:cBhvr>
                                        <p:cTn id="72" dur="166" decel="50000">
                                          <p:stCondLst>
                                            <p:cond delay="676"/>
                                          </p:stCondLst>
                                        </p:cTn>
                                        <p:tgtEl>
                                          <p:spTgt spid="14377"/>
                                        </p:tgtEl>
                                      </p:cBhvr>
                                      <p:to x="100000" y="100000"/>
                                    </p:animScale>
                                    <p:animScale>
                                      <p:cBhvr>
                                        <p:cTn id="73" dur="26">
                                          <p:stCondLst>
                                            <p:cond delay="1312"/>
                                          </p:stCondLst>
                                        </p:cTn>
                                        <p:tgtEl>
                                          <p:spTgt spid="14377"/>
                                        </p:tgtEl>
                                      </p:cBhvr>
                                      <p:to x="100000" y="80000"/>
                                    </p:animScale>
                                    <p:animScale>
                                      <p:cBhvr>
                                        <p:cTn id="74" dur="166" decel="50000">
                                          <p:stCondLst>
                                            <p:cond delay="1338"/>
                                          </p:stCondLst>
                                        </p:cTn>
                                        <p:tgtEl>
                                          <p:spTgt spid="14377"/>
                                        </p:tgtEl>
                                      </p:cBhvr>
                                      <p:to x="100000" y="100000"/>
                                    </p:animScale>
                                    <p:animScale>
                                      <p:cBhvr>
                                        <p:cTn id="75" dur="26">
                                          <p:stCondLst>
                                            <p:cond delay="1642"/>
                                          </p:stCondLst>
                                        </p:cTn>
                                        <p:tgtEl>
                                          <p:spTgt spid="14377"/>
                                        </p:tgtEl>
                                      </p:cBhvr>
                                      <p:to x="100000" y="90000"/>
                                    </p:animScale>
                                    <p:animScale>
                                      <p:cBhvr>
                                        <p:cTn id="76" dur="166" decel="50000">
                                          <p:stCondLst>
                                            <p:cond delay="1668"/>
                                          </p:stCondLst>
                                        </p:cTn>
                                        <p:tgtEl>
                                          <p:spTgt spid="14377"/>
                                        </p:tgtEl>
                                      </p:cBhvr>
                                      <p:to x="100000" y="100000"/>
                                    </p:animScale>
                                    <p:animScale>
                                      <p:cBhvr>
                                        <p:cTn id="77" dur="26">
                                          <p:stCondLst>
                                            <p:cond delay="1808"/>
                                          </p:stCondLst>
                                        </p:cTn>
                                        <p:tgtEl>
                                          <p:spTgt spid="14377"/>
                                        </p:tgtEl>
                                      </p:cBhvr>
                                      <p:to x="100000" y="95000"/>
                                    </p:animScale>
                                    <p:animScale>
                                      <p:cBhvr>
                                        <p:cTn id="78" dur="166" decel="50000">
                                          <p:stCondLst>
                                            <p:cond delay="1834"/>
                                          </p:stCondLst>
                                        </p:cTn>
                                        <p:tgtEl>
                                          <p:spTgt spid="143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84" grpId="0" animBg="1"/>
      <p:bldP spid="14383" grpId="0" animBg="1"/>
      <p:bldP spid="14382" grpId="0" animBg="1"/>
      <p:bldP spid="14381" grpId="0" animBg="1"/>
      <p:bldP spid="14380" grpId="0" animBg="1"/>
      <p:bldP spid="14379" grpId="0" animBg="1"/>
      <p:bldP spid="14378" grpId="0" animBg="1"/>
      <p:bldP spid="14377" grpId="0" animBg="1"/>
      <p:bldP spid="14376" grpId="0" animBg="1"/>
      <p:bldP spid="14375" grpId="0" animBg="1"/>
      <p:bldP spid="14373" grpId="0" animBg="1"/>
      <p:bldP spid="14372" grpId="0" animBg="1"/>
      <p:bldP spid="143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C00000"/>
            </a:gs>
            <a:gs pos="52000">
              <a:srgbClr val="FFFF00"/>
            </a:gs>
            <a:gs pos="90000">
              <a:schemeClr val="accent6">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Rectángulo 1"/>
          <p:cNvSpPr/>
          <p:nvPr/>
        </p:nvSpPr>
        <p:spPr>
          <a:xfrm>
            <a:off x="330680" y="24232"/>
            <a:ext cx="11861320" cy="646331"/>
          </a:xfrm>
          <a:prstGeom prst="rect">
            <a:avLst/>
          </a:prstGeom>
          <a:solidFill>
            <a:srgbClr val="CCFF33"/>
          </a:solidFill>
        </p:spPr>
        <p:txBody>
          <a:bodyPr wrap="square">
            <a:spAutoFit/>
          </a:bodyPr>
          <a:lstStyle/>
          <a:p>
            <a:pPr algn="ctr"/>
            <a:r>
              <a:rPr lang="en-US" sz="3200" b="1" dirty="0" smtClean="0">
                <a:effectLst>
                  <a:outerShdw blurRad="38100" dist="38100" dir="2700000" algn="tl">
                    <a:srgbClr val="C0C0C0"/>
                  </a:outerShdw>
                </a:effectLst>
                <a:latin typeface="Arial" panose="020B0604020202020204" pitchFamily="34" charset="0"/>
                <a:cs typeface="Arial" panose="020B0604020202020204" pitchFamily="34" charset="0"/>
              </a:rPr>
              <a:t>¿</a:t>
            </a:r>
            <a:r>
              <a:rPr lang="en-US" sz="3200" b="1" dirty="0" err="1" smtClean="0">
                <a:effectLst>
                  <a:outerShdw blurRad="38100" dist="38100" dir="2700000" algn="tl">
                    <a:srgbClr val="C0C0C0"/>
                  </a:outerShdw>
                </a:effectLst>
                <a:latin typeface="Arial" panose="020B0604020202020204" pitchFamily="34" charset="0"/>
                <a:cs typeface="Arial" panose="020B0604020202020204" pitchFamily="34" charset="0"/>
              </a:rPr>
              <a:t>Qué</a:t>
            </a:r>
            <a:r>
              <a:rPr lang="en-US" sz="3200" b="1" dirty="0" smtClean="0">
                <a:effectLst>
                  <a:outerShdw blurRad="38100" dist="38100" dir="2700000" algn="tl">
                    <a:srgbClr val="C0C0C0"/>
                  </a:outerShdw>
                </a:effectLst>
                <a:latin typeface="Arial" panose="020B0604020202020204" pitchFamily="34" charset="0"/>
                <a:cs typeface="Arial" panose="020B0604020202020204" pitchFamily="34" charset="0"/>
              </a:rPr>
              <a:t> son </a:t>
            </a:r>
            <a:r>
              <a:rPr lang="en-US" sz="3200" b="1" dirty="0" err="1" smtClean="0">
                <a:effectLst>
                  <a:outerShdw blurRad="38100" dist="38100" dir="2700000" algn="tl">
                    <a:srgbClr val="C0C0C0"/>
                  </a:outerShdw>
                </a:effectLst>
                <a:latin typeface="Arial" panose="020B0604020202020204" pitchFamily="34" charset="0"/>
                <a:cs typeface="Arial" panose="020B0604020202020204" pitchFamily="34" charset="0"/>
              </a:rPr>
              <a:t>las</a:t>
            </a:r>
            <a:r>
              <a:rPr lang="en-US" sz="32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b="1" dirty="0" err="1" smtClean="0">
                <a:effectLst>
                  <a:outerShdw blurRad="38100" dist="38100" dir="2700000" algn="tl">
                    <a:srgbClr val="C0C0C0"/>
                  </a:outerShdw>
                </a:effectLst>
                <a:latin typeface="Arial" panose="020B0604020202020204" pitchFamily="34" charset="0"/>
                <a:cs typeface="Arial" panose="020B0604020202020204" pitchFamily="34" charset="0"/>
              </a:rPr>
              <a:t>Inteligencias</a:t>
            </a:r>
            <a:r>
              <a:rPr lang="en-US" sz="3200" b="1" dirty="0" smtClean="0">
                <a:effectLst>
                  <a:outerShdw blurRad="38100" dist="38100" dir="2700000" algn="tl">
                    <a:srgbClr val="C0C0C0"/>
                  </a:outerShdw>
                </a:effectLst>
                <a:latin typeface="Arial" panose="020B0604020202020204" pitchFamily="34" charset="0"/>
                <a:cs typeface="Arial" panose="020B0604020202020204" pitchFamily="34" charset="0"/>
              </a:rPr>
              <a:t> M. </a:t>
            </a:r>
            <a:r>
              <a:rPr lang="en-US" sz="3200" b="1" dirty="0" err="1" smtClean="0">
                <a:effectLst>
                  <a:outerShdw blurRad="38100" dist="38100" dir="2700000" algn="tl">
                    <a:srgbClr val="C0C0C0"/>
                  </a:outerShdw>
                </a:effectLst>
                <a:latin typeface="Arial" panose="020B0604020202020204" pitchFamily="34" charset="0"/>
                <a:cs typeface="Arial" panose="020B0604020202020204" pitchFamily="34" charset="0"/>
              </a:rPr>
              <a:t>según</a:t>
            </a:r>
            <a:r>
              <a:rPr lang="en-US" sz="3200" b="1" dirty="0" smtClean="0">
                <a:effectLst>
                  <a:outerShdw blurRad="38100" dist="38100" dir="2700000" algn="tl">
                    <a:srgbClr val="C0C0C0"/>
                  </a:outerShdw>
                </a:effectLst>
                <a:latin typeface="Arial" panose="020B0604020202020204" pitchFamily="34" charset="0"/>
                <a:cs typeface="Arial" panose="020B0604020202020204" pitchFamily="34" charset="0"/>
              </a:rPr>
              <a:t> Gardner?</a:t>
            </a:r>
            <a:endParaRPr lang="es-ES" sz="3200" b="1" dirty="0">
              <a:latin typeface="Arial" panose="020B0604020202020204" pitchFamily="34" charset="0"/>
              <a:cs typeface="Arial" panose="020B0604020202020204" pitchFamily="34" charset="0"/>
            </a:endParaRPr>
          </a:p>
        </p:txBody>
      </p:sp>
      <p:sp>
        <p:nvSpPr>
          <p:cNvPr id="3" name="Rectángulo 2"/>
          <p:cNvSpPr/>
          <p:nvPr/>
        </p:nvSpPr>
        <p:spPr>
          <a:xfrm>
            <a:off x="1099643" y="869572"/>
            <a:ext cx="3988230" cy="2631490"/>
          </a:xfrm>
          <a:prstGeom prst="rect">
            <a:avLst/>
          </a:prstGeom>
          <a:solidFill>
            <a:srgbClr val="FFFF99"/>
          </a:solidFill>
        </p:spPr>
        <p:txBody>
          <a:bodyPr wrap="square">
            <a:spAutoFit/>
          </a:bodyPr>
          <a:lstStyle/>
          <a:p>
            <a:pPr algn="ctr">
              <a:lnSpc>
                <a:spcPts val="3300"/>
              </a:lnSpc>
            </a:pPr>
            <a:r>
              <a:rPr lang="en-US" altLang="es-ES" sz="2600" dirty="0" err="1" smtClean="0">
                <a:latin typeface="Arial" panose="020B0604020202020204" pitchFamily="34" charset="0"/>
                <a:cs typeface="Arial" panose="020B0604020202020204" pitchFamily="34" charset="0"/>
              </a:rPr>
              <a:t>Conjunto</a:t>
            </a:r>
            <a:r>
              <a:rPr lang="en-US" altLang="es-ES" sz="2600" dirty="0" smtClean="0">
                <a:latin typeface="Arial" panose="020B0604020202020204" pitchFamily="34" charset="0"/>
                <a:cs typeface="Arial" panose="020B0604020202020204" pitchFamily="34" charset="0"/>
              </a:rPr>
              <a:t> </a:t>
            </a:r>
            <a:r>
              <a:rPr lang="en-US" altLang="es-ES" sz="2600" dirty="0">
                <a:latin typeface="Arial" panose="020B0604020202020204" pitchFamily="34" charset="0"/>
                <a:cs typeface="Arial" panose="020B0604020202020204" pitchFamily="34" charset="0"/>
              </a:rPr>
              <a:t>de </a:t>
            </a:r>
            <a:r>
              <a:rPr lang="en-US" altLang="es-ES" sz="2600" dirty="0" err="1">
                <a:latin typeface="Arial" panose="020B0604020202020204" pitchFamily="34" charset="0"/>
                <a:cs typeface="Arial" panose="020B0604020202020204" pitchFamily="34" charset="0"/>
              </a:rPr>
              <a:t>destrezas</a:t>
            </a:r>
            <a:r>
              <a:rPr lang="en-US" altLang="es-ES" sz="2600" dirty="0">
                <a:latin typeface="Arial" panose="020B0604020202020204" pitchFamily="34" charset="0"/>
                <a:cs typeface="Arial" panose="020B0604020202020204" pitchFamily="34" charset="0"/>
              </a:rPr>
              <a:t> </a:t>
            </a:r>
            <a:r>
              <a:rPr lang="en-US" altLang="es-ES" sz="2600" dirty="0" err="1">
                <a:latin typeface="Arial" panose="020B0604020202020204" pitchFamily="34" charset="0"/>
                <a:cs typeface="Arial" panose="020B0604020202020204" pitchFamily="34" charset="0"/>
              </a:rPr>
              <a:t>que</a:t>
            </a:r>
            <a:r>
              <a:rPr lang="en-US" altLang="es-ES" sz="2600" dirty="0">
                <a:latin typeface="Arial" panose="020B0604020202020204" pitchFamily="34" charset="0"/>
                <a:cs typeface="Arial" panose="020B0604020202020204" pitchFamily="34" charset="0"/>
              </a:rPr>
              <a:t> </a:t>
            </a:r>
            <a:r>
              <a:rPr lang="en-US" altLang="es-ES" sz="2600" dirty="0" err="1" smtClean="0">
                <a:latin typeface="Arial" panose="020B0604020202020204" pitchFamily="34" charset="0"/>
                <a:cs typeface="Arial" panose="020B0604020202020204" pitchFamily="34" charset="0"/>
              </a:rPr>
              <a:t>posibilitan</a:t>
            </a:r>
            <a:r>
              <a:rPr lang="en-US" altLang="es-ES" sz="2600" dirty="0" smtClean="0">
                <a:latin typeface="Arial" panose="020B0604020202020204" pitchFamily="34" charset="0"/>
                <a:cs typeface="Arial" panose="020B0604020202020204" pitchFamily="34" charset="0"/>
              </a:rPr>
              <a:t> </a:t>
            </a:r>
            <a:r>
              <a:rPr lang="en-US" altLang="es-ES" sz="2600" dirty="0">
                <a:latin typeface="Arial" panose="020B0604020202020204" pitchFamily="34" charset="0"/>
                <a:cs typeface="Arial" panose="020B0604020202020204" pitchFamily="34" charset="0"/>
              </a:rPr>
              <a:t>a </a:t>
            </a:r>
            <a:r>
              <a:rPr lang="en-US" altLang="es-ES" sz="2600" dirty="0" smtClean="0">
                <a:latin typeface="Arial" panose="020B0604020202020204" pitchFamily="34" charset="0"/>
                <a:cs typeface="Arial" panose="020B0604020202020204" pitchFamily="34" charset="0"/>
              </a:rPr>
              <a:t>la </a:t>
            </a:r>
            <a:r>
              <a:rPr lang="en-US" altLang="es-ES" sz="2600" dirty="0">
                <a:latin typeface="Arial" panose="020B0604020202020204" pitchFamily="34" charset="0"/>
                <a:cs typeface="Arial" panose="020B0604020202020204" pitchFamily="34" charset="0"/>
              </a:rPr>
              <a:t>persona </a:t>
            </a:r>
            <a:r>
              <a:rPr lang="en-US" altLang="es-ES" sz="2600" dirty="0" err="1" smtClean="0">
                <a:latin typeface="Arial" panose="020B0604020202020204" pitchFamily="34" charset="0"/>
                <a:cs typeface="Arial" panose="020B0604020202020204" pitchFamily="34" charset="0"/>
              </a:rPr>
              <a:t>solucionar</a:t>
            </a:r>
            <a:r>
              <a:rPr lang="en-US" altLang="es-ES" sz="2600" dirty="0" smtClean="0">
                <a:latin typeface="Arial" panose="020B0604020202020204" pitchFamily="34" charset="0"/>
                <a:cs typeface="Arial" panose="020B0604020202020204" pitchFamily="34" charset="0"/>
              </a:rPr>
              <a:t> </a:t>
            </a:r>
            <a:r>
              <a:rPr lang="en-US" altLang="es-ES" sz="2600" dirty="0">
                <a:latin typeface="Arial" panose="020B0604020202020204" pitchFamily="34" charset="0"/>
                <a:cs typeface="Arial" panose="020B0604020202020204" pitchFamily="34" charset="0"/>
              </a:rPr>
              <a:t>los </a:t>
            </a:r>
            <a:r>
              <a:rPr lang="en-US" altLang="es-ES" sz="2600" dirty="0" err="1">
                <a:latin typeface="Arial" panose="020B0604020202020204" pitchFamily="34" charset="0"/>
                <a:cs typeface="Arial" panose="020B0604020202020204" pitchFamily="34" charset="0"/>
              </a:rPr>
              <a:t>problemas</a:t>
            </a:r>
            <a:r>
              <a:rPr lang="en-US" altLang="es-ES" sz="2600" dirty="0">
                <a:latin typeface="Arial" panose="020B0604020202020204" pitchFamily="34" charset="0"/>
                <a:cs typeface="Arial" panose="020B0604020202020204" pitchFamily="34" charset="0"/>
              </a:rPr>
              <a:t> </a:t>
            </a:r>
            <a:r>
              <a:rPr lang="en-US" altLang="es-ES" sz="2600" dirty="0" err="1">
                <a:latin typeface="Arial" panose="020B0604020202020204" pitchFamily="34" charset="0"/>
                <a:cs typeface="Arial" panose="020B0604020202020204" pitchFamily="34" charset="0"/>
              </a:rPr>
              <a:t>reales</a:t>
            </a:r>
            <a:r>
              <a:rPr lang="en-US" altLang="es-ES" sz="2600" dirty="0">
                <a:latin typeface="Arial" panose="020B0604020202020204" pitchFamily="34" charset="0"/>
                <a:cs typeface="Arial" panose="020B0604020202020204" pitchFamily="34" charset="0"/>
              </a:rPr>
              <a:t> a los </a:t>
            </a:r>
            <a:r>
              <a:rPr lang="en-US" altLang="es-ES" sz="2600" dirty="0" err="1">
                <a:latin typeface="Arial" panose="020B0604020202020204" pitchFamily="34" charset="0"/>
                <a:cs typeface="Arial" panose="020B0604020202020204" pitchFamily="34" charset="0"/>
              </a:rPr>
              <a:t>cuales</a:t>
            </a:r>
            <a:r>
              <a:rPr lang="en-US" altLang="es-ES" sz="2600" dirty="0">
                <a:latin typeface="Arial" panose="020B0604020202020204" pitchFamily="34" charset="0"/>
                <a:cs typeface="Arial" panose="020B0604020202020204" pitchFamily="34" charset="0"/>
              </a:rPr>
              <a:t> se </a:t>
            </a:r>
            <a:r>
              <a:rPr lang="en-US" altLang="es-ES" sz="2600" dirty="0" err="1">
                <a:latin typeface="Arial" panose="020B0604020202020204" pitchFamily="34" charset="0"/>
                <a:cs typeface="Arial" panose="020B0604020202020204" pitchFamily="34" charset="0"/>
              </a:rPr>
              <a:t>enfrenta</a:t>
            </a:r>
            <a:r>
              <a:rPr lang="en-US" altLang="es-ES" sz="2600" dirty="0">
                <a:latin typeface="Arial" panose="020B0604020202020204" pitchFamily="34" charset="0"/>
                <a:cs typeface="Arial" panose="020B0604020202020204" pitchFamily="34" charset="0"/>
              </a:rPr>
              <a:t> </a:t>
            </a:r>
            <a:r>
              <a:rPr lang="en-US" altLang="es-ES" sz="2600" dirty="0" err="1">
                <a:latin typeface="Arial" panose="020B0604020202020204" pitchFamily="34" charset="0"/>
                <a:cs typeface="Arial" panose="020B0604020202020204" pitchFamily="34" charset="0"/>
              </a:rPr>
              <a:t>durante</a:t>
            </a:r>
            <a:r>
              <a:rPr lang="en-US" altLang="es-ES" sz="2600" dirty="0">
                <a:latin typeface="Arial" panose="020B0604020202020204" pitchFamily="34" charset="0"/>
                <a:cs typeface="Arial" panose="020B0604020202020204" pitchFamily="34" charset="0"/>
              </a:rPr>
              <a:t> la </a:t>
            </a:r>
            <a:r>
              <a:rPr lang="en-US" altLang="es-ES" sz="2600" dirty="0" err="1">
                <a:latin typeface="Arial" panose="020B0604020202020204" pitchFamily="34" charset="0"/>
                <a:cs typeface="Arial" panose="020B0604020202020204" pitchFamily="34" charset="0"/>
              </a:rPr>
              <a:t>vida</a:t>
            </a:r>
            <a:r>
              <a:rPr lang="en-US" altLang="es-ES" sz="2600" dirty="0">
                <a:latin typeface="Arial" panose="020B0604020202020204" pitchFamily="34" charset="0"/>
                <a:cs typeface="Arial" panose="020B0604020202020204" pitchFamily="34" charset="0"/>
              </a:rPr>
              <a:t>.</a:t>
            </a:r>
          </a:p>
        </p:txBody>
      </p:sp>
      <p:sp>
        <p:nvSpPr>
          <p:cNvPr id="4" name="Rectángulo 3"/>
          <p:cNvSpPr/>
          <p:nvPr/>
        </p:nvSpPr>
        <p:spPr>
          <a:xfrm>
            <a:off x="6135756" y="751078"/>
            <a:ext cx="6096000" cy="2938240"/>
          </a:xfrm>
          <a:prstGeom prst="rect">
            <a:avLst/>
          </a:prstGeom>
          <a:solidFill>
            <a:srgbClr val="00B0F0"/>
          </a:solidFill>
        </p:spPr>
        <p:txBody>
          <a:bodyPr>
            <a:spAutoFit/>
          </a:bodyPr>
          <a:lstStyle/>
          <a:p>
            <a:pPr>
              <a:lnSpc>
                <a:spcPts val="3200"/>
              </a:lnSpc>
            </a:pPr>
            <a:r>
              <a:rPr lang="en-US" altLang="es-ES" sz="2600" b="1" dirty="0" err="1" smtClean="0">
                <a:latin typeface="Arial" panose="020B0604020202020204" pitchFamily="34" charset="0"/>
                <a:cs typeface="Arial" panose="020B0604020202020204" pitchFamily="34" charset="0"/>
              </a:rPr>
              <a:t>Procesos</a:t>
            </a:r>
            <a:r>
              <a:rPr lang="en-US" altLang="es-ES" sz="2600" b="1" dirty="0" smtClean="0">
                <a:latin typeface="Arial" panose="020B0604020202020204" pitchFamily="34" charset="0"/>
                <a:cs typeface="Arial" panose="020B0604020202020204" pitchFamily="34" charset="0"/>
              </a:rPr>
              <a:t> </a:t>
            </a:r>
            <a:r>
              <a:rPr lang="en-US" altLang="es-ES" sz="2600" b="1" dirty="0">
                <a:latin typeface="Arial" panose="020B0604020202020204" pitchFamily="34" charset="0"/>
                <a:cs typeface="Arial" panose="020B0604020202020204" pitchFamily="34" charset="0"/>
              </a:rPr>
              <a:t>de  </a:t>
            </a:r>
            <a:r>
              <a:rPr lang="en-US" altLang="es-ES" sz="2600" b="1" dirty="0" err="1">
                <a:latin typeface="Arial" panose="020B0604020202020204" pitchFamily="34" charset="0"/>
                <a:cs typeface="Arial" panose="020B0604020202020204" pitchFamily="34" charset="0"/>
              </a:rPr>
              <a:t>Aprendizaje</a:t>
            </a:r>
            <a:endParaRPr lang="en-US" altLang="es-ES" sz="2600" b="1" dirty="0">
              <a:latin typeface="Arial" panose="020B0604020202020204" pitchFamily="34" charset="0"/>
              <a:cs typeface="Arial" panose="020B0604020202020204" pitchFamily="34" charset="0"/>
            </a:endParaRPr>
          </a:p>
          <a:p>
            <a:pPr marL="457200" indent="-457200">
              <a:lnSpc>
                <a:spcPts val="3200"/>
              </a:lnSpc>
              <a:buFont typeface="+mj-lt"/>
              <a:buAutoNum type="alphaLcPeriod"/>
            </a:pPr>
            <a:r>
              <a:rPr lang="en-US" altLang="es-ES" sz="2600" dirty="0" err="1" smtClean="0">
                <a:latin typeface="Arial" panose="020B0604020202020204" pitchFamily="34" charset="0"/>
                <a:cs typeface="Arial" panose="020B0604020202020204" pitchFamily="34" charset="0"/>
              </a:rPr>
              <a:t>Inventar</a:t>
            </a:r>
            <a:r>
              <a:rPr lang="en-US" altLang="es-ES" sz="2600" dirty="0" smtClean="0">
                <a:latin typeface="Arial" panose="020B0604020202020204" pitchFamily="34" charset="0"/>
                <a:cs typeface="Arial" panose="020B0604020202020204" pitchFamily="34" charset="0"/>
              </a:rPr>
              <a:t> </a:t>
            </a:r>
            <a:r>
              <a:rPr lang="en-US" altLang="es-ES" sz="2600" dirty="0" err="1">
                <a:latin typeface="Arial" panose="020B0604020202020204" pitchFamily="34" charset="0"/>
                <a:cs typeface="Arial" panose="020B0604020202020204" pitchFamily="34" charset="0"/>
              </a:rPr>
              <a:t>Cuentos</a:t>
            </a:r>
            <a:r>
              <a:rPr lang="en-US" altLang="es-ES" sz="2600" dirty="0">
                <a:latin typeface="Arial" panose="020B0604020202020204" pitchFamily="34" charset="0"/>
                <a:cs typeface="Arial" panose="020B0604020202020204" pitchFamily="34" charset="0"/>
              </a:rPr>
              <a:t>.</a:t>
            </a:r>
          </a:p>
          <a:p>
            <a:pPr marL="457200" indent="-457200">
              <a:lnSpc>
                <a:spcPts val="3200"/>
              </a:lnSpc>
              <a:buFont typeface="+mj-lt"/>
              <a:buAutoNum type="alphaLcPeriod"/>
            </a:pPr>
            <a:r>
              <a:rPr lang="en-US" altLang="es-ES" sz="2600" dirty="0" err="1" smtClean="0">
                <a:latin typeface="Arial" panose="020B0604020202020204" pitchFamily="34" charset="0"/>
                <a:cs typeface="Arial" panose="020B0604020202020204" pitchFamily="34" charset="0"/>
              </a:rPr>
              <a:t>Escribir</a:t>
            </a:r>
            <a:r>
              <a:rPr lang="en-US" altLang="es-ES" sz="2600" dirty="0" smtClean="0">
                <a:latin typeface="Arial" panose="020B0604020202020204" pitchFamily="34" charset="0"/>
                <a:cs typeface="Arial" panose="020B0604020202020204" pitchFamily="34" charset="0"/>
              </a:rPr>
              <a:t> </a:t>
            </a:r>
            <a:r>
              <a:rPr lang="en-US" altLang="es-ES" sz="2600" dirty="0" err="1">
                <a:latin typeface="Arial" panose="020B0604020202020204" pitchFamily="34" charset="0"/>
                <a:cs typeface="Arial" panose="020B0604020202020204" pitchFamily="34" charset="0"/>
              </a:rPr>
              <a:t>Ensayos</a:t>
            </a:r>
            <a:r>
              <a:rPr lang="en-US" altLang="es-ES" sz="2600" dirty="0">
                <a:latin typeface="Arial" panose="020B0604020202020204" pitchFamily="34" charset="0"/>
                <a:cs typeface="Arial" panose="020B0604020202020204" pitchFamily="34" charset="0"/>
              </a:rPr>
              <a:t>.</a:t>
            </a:r>
          </a:p>
          <a:p>
            <a:pPr marL="457200" indent="-457200">
              <a:lnSpc>
                <a:spcPts val="3200"/>
              </a:lnSpc>
              <a:buFont typeface="+mj-lt"/>
              <a:buAutoNum type="alphaLcPeriod"/>
            </a:pPr>
            <a:r>
              <a:rPr lang="en-US" altLang="es-ES" sz="2600" dirty="0" err="1" smtClean="0">
                <a:latin typeface="Arial" panose="020B0604020202020204" pitchFamily="34" charset="0"/>
                <a:cs typeface="Arial" panose="020B0604020202020204" pitchFamily="34" charset="0"/>
              </a:rPr>
              <a:t>Practicar</a:t>
            </a:r>
            <a:r>
              <a:rPr lang="en-US" altLang="es-ES" sz="2600" dirty="0" smtClean="0">
                <a:latin typeface="Arial" panose="020B0604020202020204" pitchFamily="34" charset="0"/>
                <a:cs typeface="Arial" panose="020B0604020202020204" pitchFamily="34" charset="0"/>
              </a:rPr>
              <a:t> </a:t>
            </a:r>
            <a:r>
              <a:rPr lang="en-US" altLang="es-ES" sz="2600" dirty="0">
                <a:latin typeface="Arial" panose="020B0604020202020204" pitchFamily="34" charset="0"/>
                <a:cs typeface="Arial" panose="020B0604020202020204" pitchFamily="34" charset="0"/>
              </a:rPr>
              <a:t>el arte de </a:t>
            </a:r>
            <a:r>
              <a:rPr lang="en-US" altLang="es-ES" sz="2600" dirty="0" err="1">
                <a:latin typeface="Arial" panose="020B0604020202020204" pitchFamily="34" charset="0"/>
                <a:cs typeface="Arial" panose="020B0604020202020204" pitchFamily="34" charset="0"/>
              </a:rPr>
              <a:t>hablar</a:t>
            </a:r>
            <a:r>
              <a:rPr lang="en-US" altLang="es-ES" sz="2600" dirty="0">
                <a:latin typeface="Arial" panose="020B0604020202020204" pitchFamily="34" charset="0"/>
                <a:cs typeface="Arial" panose="020B0604020202020204" pitchFamily="34" charset="0"/>
              </a:rPr>
              <a:t> y </a:t>
            </a:r>
            <a:r>
              <a:rPr lang="en-US" altLang="es-ES" sz="2600" dirty="0" err="1">
                <a:latin typeface="Arial" panose="020B0604020202020204" pitchFamily="34" charset="0"/>
                <a:cs typeface="Arial" panose="020B0604020202020204" pitchFamily="34" charset="0"/>
              </a:rPr>
              <a:t>escuchar</a:t>
            </a:r>
            <a:r>
              <a:rPr lang="en-US" altLang="es-ES" sz="2600" dirty="0" smtClean="0">
                <a:latin typeface="Arial" panose="020B0604020202020204" pitchFamily="34" charset="0"/>
                <a:cs typeface="Arial" panose="020B0604020202020204" pitchFamily="34" charset="0"/>
              </a:rPr>
              <a:t>.</a:t>
            </a:r>
          </a:p>
          <a:p>
            <a:pPr marL="457200" indent="-457200">
              <a:lnSpc>
                <a:spcPts val="3200"/>
              </a:lnSpc>
              <a:buFont typeface="+mj-lt"/>
              <a:buAutoNum type="alphaLcPeriod"/>
            </a:pPr>
            <a:r>
              <a:rPr lang="en-US" altLang="es-ES" sz="2600" dirty="0" err="1" smtClean="0">
                <a:latin typeface="Arial" panose="020B0604020202020204" pitchFamily="34" charset="0"/>
                <a:cs typeface="Arial" panose="020B0604020202020204" pitchFamily="34" charset="0"/>
              </a:rPr>
              <a:t>Comunicar</a:t>
            </a:r>
            <a:r>
              <a:rPr lang="en-US" altLang="es-ES" sz="2600" dirty="0" smtClean="0">
                <a:latin typeface="Arial" panose="020B0604020202020204" pitchFamily="34" charset="0"/>
                <a:cs typeface="Arial" panose="020B0604020202020204" pitchFamily="34" charset="0"/>
              </a:rPr>
              <a:t> </a:t>
            </a:r>
            <a:r>
              <a:rPr lang="en-US" altLang="es-ES" sz="2600" dirty="0">
                <a:latin typeface="Arial" panose="020B0604020202020204" pitchFamily="34" charset="0"/>
                <a:cs typeface="Arial" panose="020B0604020202020204" pitchFamily="34" charset="0"/>
              </a:rPr>
              <a:t>a </a:t>
            </a:r>
            <a:r>
              <a:rPr lang="en-US" altLang="es-ES" sz="2600" dirty="0" err="1" smtClean="0">
                <a:latin typeface="Arial" panose="020B0604020202020204" pitchFamily="34" charset="0"/>
                <a:cs typeface="Arial" panose="020B0604020202020204" pitchFamily="34" charset="0"/>
              </a:rPr>
              <a:t>travez</a:t>
            </a:r>
            <a:r>
              <a:rPr lang="en-US" altLang="es-ES" sz="2600" dirty="0" smtClean="0">
                <a:latin typeface="Arial" panose="020B0604020202020204" pitchFamily="34" charset="0"/>
                <a:cs typeface="Arial" panose="020B0604020202020204" pitchFamily="34" charset="0"/>
              </a:rPr>
              <a:t> </a:t>
            </a:r>
            <a:r>
              <a:rPr lang="en-US" altLang="es-ES" sz="2600" dirty="0">
                <a:latin typeface="Arial" panose="020B0604020202020204" pitchFamily="34" charset="0"/>
                <a:cs typeface="Arial" panose="020B0604020202020204" pitchFamily="34" charset="0"/>
              </a:rPr>
              <a:t>de debates,</a:t>
            </a:r>
          </a:p>
          <a:p>
            <a:pPr>
              <a:lnSpc>
                <a:spcPts val="3200"/>
              </a:lnSpc>
            </a:pPr>
            <a:r>
              <a:rPr lang="en-US" altLang="es-ES" sz="2600" dirty="0">
                <a:latin typeface="Arial" panose="020B0604020202020204" pitchFamily="34" charset="0"/>
                <a:cs typeface="Arial" panose="020B0604020202020204" pitchFamily="34" charset="0"/>
              </a:rPr>
              <a:t>           </a:t>
            </a:r>
            <a:r>
              <a:rPr lang="en-US" altLang="es-ES" sz="2600" dirty="0" err="1">
                <a:latin typeface="Arial" panose="020B0604020202020204" pitchFamily="34" charset="0"/>
                <a:cs typeface="Arial" panose="020B0604020202020204" pitchFamily="34" charset="0"/>
              </a:rPr>
              <a:t>discuciones</a:t>
            </a:r>
            <a:r>
              <a:rPr lang="en-US" altLang="es-ES" sz="2600" dirty="0">
                <a:latin typeface="Arial" panose="020B0604020202020204" pitchFamily="34" charset="0"/>
                <a:cs typeface="Arial" panose="020B0604020202020204" pitchFamily="34" charset="0"/>
              </a:rPr>
              <a:t>, etc.</a:t>
            </a:r>
          </a:p>
        </p:txBody>
      </p:sp>
      <p:sp>
        <p:nvSpPr>
          <p:cNvPr id="5" name="Rectángulo 4"/>
          <p:cNvSpPr/>
          <p:nvPr/>
        </p:nvSpPr>
        <p:spPr>
          <a:xfrm>
            <a:off x="2670312" y="4362600"/>
            <a:ext cx="7666384" cy="1769715"/>
          </a:xfrm>
          <a:prstGeom prst="rect">
            <a:avLst/>
          </a:prstGeom>
          <a:solidFill>
            <a:srgbClr val="FF66CC"/>
          </a:solidFill>
        </p:spPr>
        <p:txBody>
          <a:bodyPr wrap="square">
            <a:spAutoFit/>
          </a:bodyPr>
          <a:lstStyle/>
          <a:p>
            <a:pPr algn="ctr"/>
            <a:r>
              <a:rPr lang="en-US" altLang="es-ES" sz="3600" b="1" dirty="0" err="1" smtClean="0">
                <a:latin typeface="Arial" panose="020B0604020202020204" pitchFamily="34" charset="0"/>
                <a:cs typeface="Arial" panose="020B0604020202020204" pitchFamily="34" charset="0"/>
              </a:rPr>
              <a:t>Actividades</a:t>
            </a:r>
            <a:r>
              <a:rPr lang="en-US" altLang="es-ES" sz="3600" b="1" dirty="0" smtClean="0">
                <a:latin typeface="Arial" panose="020B0604020202020204" pitchFamily="34" charset="0"/>
                <a:cs typeface="Arial" panose="020B0604020202020204" pitchFamily="34" charset="0"/>
              </a:rPr>
              <a:t> en el </a:t>
            </a:r>
            <a:r>
              <a:rPr lang="en-US" altLang="es-ES" sz="3600" b="1" dirty="0" err="1">
                <a:latin typeface="Arial" panose="020B0604020202020204" pitchFamily="34" charset="0"/>
                <a:cs typeface="Arial" panose="020B0604020202020204" pitchFamily="34" charset="0"/>
              </a:rPr>
              <a:t>Aprendizaje</a:t>
            </a:r>
            <a:endParaRPr lang="en-US" altLang="es-ES" sz="3600" b="1" dirty="0">
              <a:latin typeface="Arial" panose="020B0604020202020204" pitchFamily="34" charset="0"/>
              <a:cs typeface="Arial" panose="020B0604020202020204" pitchFamily="34" charset="0"/>
            </a:endParaRPr>
          </a:p>
          <a:p>
            <a:pPr marL="971550" lvl="1" indent="-514350" algn="ctr">
              <a:buFont typeface="+mj-lt"/>
              <a:buAutoNum type="alphaLcPeriod"/>
            </a:pPr>
            <a:r>
              <a:rPr lang="en-US" altLang="es-ES" sz="3200" dirty="0" err="1" smtClean="0">
                <a:latin typeface="Arial" panose="020B0604020202020204" pitchFamily="34" charset="0"/>
                <a:cs typeface="Arial" panose="020B0604020202020204" pitchFamily="34" charset="0"/>
              </a:rPr>
              <a:t>Ejercicios</a:t>
            </a:r>
            <a:r>
              <a:rPr lang="en-US" altLang="es-ES" sz="3200" dirty="0" smtClean="0">
                <a:latin typeface="Arial" panose="020B0604020202020204" pitchFamily="34" charset="0"/>
                <a:cs typeface="Arial" panose="020B0604020202020204" pitchFamily="34" charset="0"/>
              </a:rPr>
              <a:t> </a:t>
            </a:r>
            <a:r>
              <a:rPr lang="en-US" altLang="es-ES" sz="3200" dirty="0">
                <a:latin typeface="Arial" panose="020B0604020202020204" pitchFamily="34" charset="0"/>
                <a:cs typeface="Arial" panose="020B0604020202020204" pitchFamily="34" charset="0"/>
              </a:rPr>
              <a:t>de </a:t>
            </a:r>
            <a:r>
              <a:rPr lang="en-US" altLang="es-ES" sz="3200" dirty="0" err="1" smtClean="0">
                <a:latin typeface="Arial" panose="020B0604020202020204" pitchFamily="34" charset="0"/>
                <a:cs typeface="Arial" panose="020B0604020202020204" pitchFamily="34" charset="0"/>
              </a:rPr>
              <a:t>coordinación</a:t>
            </a:r>
            <a:r>
              <a:rPr lang="en-US" altLang="es-ES" sz="3200" dirty="0" smtClean="0">
                <a:latin typeface="Arial" panose="020B0604020202020204" pitchFamily="34" charset="0"/>
                <a:cs typeface="Arial" panose="020B0604020202020204" pitchFamily="34" charset="0"/>
              </a:rPr>
              <a:t>.</a:t>
            </a:r>
            <a:endParaRPr lang="en-US" altLang="es-ES" sz="3200" dirty="0">
              <a:latin typeface="Arial" panose="020B0604020202020204" pitchFamily="34" charset="0"/>
              <a:cs typeface="Arial" panose="020B0604020202020204" pitchFamily="34" charset="0"/>
            </a:endParaRPr>
          </a:p>
          <a:p>
            <a:pPr marL="685800" lvl="1" indent="-228600" algn="ctr">
              <a:buFont typeface="+mj-lt"/>
              <a:buAutoNum type="alphaLcPeriod"/>
            </a:pPr>
            <a:endParaRPr lang="en-US" altLang="es-ES" sz="900" dirty="0">
              <a:latin typeface="Arial" panose="020B0604020202020204" pitchFamily="34" charset="0"/>
              <a:cs typeface="Arial" panose="020B0604020202020204" pitchFamily="34" charset="0"/>
            </a:endParaRPr>
          </a:p>
          <a:p>
            <a:pPr marL="971550" lvl="1" indent="-514350" algn="ctr">
              <a:buFont typeface="+mj-lt"/>
              <a:buAutoNum type="alphaLcPeriod"/>
            </a:pPr>
            <a:r>
              <a:rPr lang="en-US" altLang="es-ES" sz="3200" dirty="0" err="1" smtClean="0">
                <a:latin typeface="Arial" panose="020B0604020202020204" pitchFamily="34" charset="0"/>
                <a:cs typeface="Arial" panose="020B0604020202020204" pitchFamily="34" charset="0"/>
              </a:rPr>
              <a:t>Ejercicios</a:t>
            </a:r>
            <a:r>
              <a:rPr lang="en-US" altLang="es-ES" sz="3200" dirty="0" smtClean="0">
                <a:latin typeface="Arial" panose="020B0604020202020204" pitchFamily="34" charset="0"/>
                <a:cs typeface="Arial" panose="020B0604020202020204" pitchFamily="34" charset="0"/>
              </a:rPr>
              <a:t> </a:t>
            </a:r>
            <a:r>
              <a:rPr lang="en-US" altLang="es-ES" sz="3200" dirty="0" err="1">
                <a:latin typeface="Arial" panose="020B0604020202020204" pitchFamily="34" charset="0"/>
                <a:cs typeface="Arial" panose="020B0604020202020204" pitchFamily="34" charset="0"/>
              </a:rPr>
              <a:t>físicos</a:t>
            </a:r>
            <a:r>
              <a:rPr lang="en-US" altLang="es-ES" sz="3200" dirty="0">
                <a:latin typeface="Arial" panose="020B0604020202020204" pitchFamily="34" charset="0"/>
                <a:cs typeface="Arial" panose="020B0604020202020204" pitchFamily="34" charset="0"/>
              </a:rPr>
              <a:t>, </a:t>
            </a:r>
            <a:r>
              <a:rPr lang="en-US" altLang="es-ES" sz="3200" dirty="0" err="1">
                <a:latin typeface="Arial" panose="020B0604020202020204" pitchFamily="34" charset="0"/>
                <a:cs typeface="Arial" panose="020B0604020202020204" pitchFamily="34" charset="0"/>
              </a:rPr>
              <a:t>bailes</a:t>
            </a:r>
            <a:r>
              <a:rPr lang="en-US" altLang="es-ES" sz="3200" dirty="0">
                <a:latin typeface="Arial" panose="020B0604020202020204" pitchFamily="34" charset="0"/>
                <a:cs typeface="Arial" panose="020B0604020202020204" pitchFamily="34" charset="0"/>
              </a:rPr>
              <a:t> …</a:t>
            </a:r>
          </a:p>
        </p:txBody>
      </p:sp>
      <p:sp>
        <p:nvSpPr>
          <p:cNvPr id="6" name="Marcador de pie de página 5"/>
          <p:cNvSpPr>
            <a:spLocks noGrp="1"/>
          </p:cNvSpPr>
          <p:nvPr>
            <p:ph type="ftr" sz="quarter" idx="11"/>
          </p:nvPr>
        </p:nvSpPr>
        <p:spPr/>
        <p:txBody>
          <a:bodyPr/>
          <a:lstStyle/>
          <a:p>
            <a:r>
              <a:rPr lang="es-ES" smtClean="0"/>
              <a:t>Ramón R. Abarca Fernández</a:t>
            </a:r>
            <a:endParaRPr lang="es-ES"/>
          </a:p>
        </p:txBody>
      </p:sp>
    </p:spTree>
    <p:extLst>
      <p:ext uri="{BB962C8B-B14F-4D97-AF65-F5344CB8AC3E}">
        <p14:creationId xmlns:p14="http://schemas.microsoft.com/office/powerpoint/2010/main" val="34392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1425"/>
                            </p:stCondLst>
                            <p:childTnLst>
                              <p:par>
                                <p:cTn id="9" presetID="16" presetClass="entr" presetSubtype="26"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childTnLst>
                          </p:cTn>
                        </p:par>
                        <p:par>
                          <p:cTn id="12" fill="hold">
                            <p:stCondLst>
                              <p:cond delay="4525"/>
                            </p:stCondLst>
                            <p:childTnLst>
                              <p:par>
                                <p:cTn id="13" presetID="16" presetClass="entr" presetSubtype="26"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childTnLst>
                          </p:cTn>
                        </p:par>
                        <p:par>
                          <p:cTn id="16" fill="hold">
                            <p:stCondLst>
                              <p:cond delay="8200"/>
                            </p:stCondLst>
                            <p:childTnLst>
                              <p:par>
                                <p:cTn id="17" presetID="56" presetClass="entr" presetSubtype="0" fill="hold" grpId="0" nodeType="after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69842" y="0"/>
            <a:ext cx="12122158" cy="584775"/>
          </a:xfrm>
          <a:prstGeom prst="rect">
            <a:avLst/>
          </a:prstGeom>
          <a:solidFill>
            <a:srgbClr val="CCFF33"/>
          </a:solidFill>
        </p:spPr>
        <p:txBody>
          <a:bodyPr wrap="square">
            <a:spAutoFit/>
          </a:bodyPr>
          <a:lstStyle/>
          <a:p>
            <a:pPr algn="ctr"/>
            <a:r>
              <a:rPr lang="es-ES" altLang="es-ES" sz="3200" b="1" dirty="0">
                <a:latin typeface="Arial" panose="020B0604020202020204" pitchFamily="34" charset="0"/>
                <a:cs typeface="Arial" panose="020B0604020202020204" pitchFamily="34" charset="0"/>
              </a:rPr>
              <a:t>8 Inteligencias </a:t>
            </a:r>
            <a:r>
              <a:rPr lang="es-ES" altLang="es-ES" sz="3200" b="1" dirty="0" smtClean="0">
                <a:latin typeface="Arial" panose="020B0604020202020204" pitchFamily="34" charset="0"/>
                <a:cs typeface="Arial" panose="020B0604020202020204" pitchFamily="34" charset="0"/>
              </a:rPr>
              <a:t>múltiples </a:t>
            </a:r>
            <a:r>
              <a:rPr lang="en-US" sz="3200" b="1" i="1" dirty="0" err="1">
                <a:effectLst>
                  <a:outerShdw blurRad="38100" dist="38100" dir="2700000" algn="tl">
                    <a:srgbClr val="C0C0C0"/>
                  </a:outerShdw>
                </a:effectLst>
                <a:latin typeface="Arial" panose="020B0604020202020204" pitchFamily="34" charset="0"/>
                <a:cs typeface="Arial" panose="020B0604020202020204" pitchFamily="34" charset="0"/>
              </a:rPr>
              <a:t>según</a:t>
            </a:r>
            <a:r>
              <a:rPr lang="en-US" sz="3200" b="1" i="1" dirty="0">
                <a:effectLst>
                  <a:outerShdw blurRad="38100" dist="38100" dir="2700000" algn="tl">
                    <a:srgbClr val="C0C0C0"/>
                  </a:outerShdw>
                </a:effectLst>
                <a:latin typeface="Arial" panose="020B0604020202020204" pitchFamily="34" charset="0"/>
                <a:cs typeface="Arial" panose="020B0604020202020204" pitchFamily="34" charset="0"/>
              </a:rPr>
              <a:t> Gardner</a:t>
            </a:r>
            <a:endParaRPr lang="es-ES" sz="3200" b="1" dirty="0">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1073426" y="998992"/>
            <a:ext cx="4498141" cy="5063878"/>
          </a:xfrm>
          <a:prstGeom prst="rect">
            <a:avLst/>
          </a:prstGeom>
          <a:blipFill>
            <a:blip r:embed="rId2"/>
            <a:tile tx="0" ty="0" sx="100000" sy="100000" flip="none" algn="tl"/>
          </a:blip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S_tradnl" altLang="es-ES" sz="3000" i="1" dirty="0" smtClean="0">
                <a:latin typeface="Comic Sans MS" panose="030F0702030302020204" pitchFamily="66" charset="0"/>
              </a:rPr>
              <a:t>Verbal/Lingüística</a:t>
            </a:r>
          </a:p>
          <a:p>
            <a:pPr marL="514350" indent="-514350">
              <a:buFont typeface="+mj-lt"/>
              <a:buAutoNum type="arabicPeriod"/>
            </a:pPr>
            <a:endParaRPr lang="es-ES" altLang="es-ES" sz="3000" dirty="0" smtClean="0">
              <a:latin typeface="Comic Sans MS" panose="030F0702030302020204" pitchFamily="66" charset="0"/>
            </a:endParaRPr>
          </a:p>
          <a:p>
            <a:pPr marL="514350" indent="-514350">
              <a:buFont typeface="+mj-lt"/>
              <a:buAutoNum type="arabicPeriod"/>
            </a:pPr>
            <a:r>
              <a:rPr lang="es-ES_tradnl" altLang="es-ES" sz="3000" i="1" dirty="0" smtClean="0">
                <a:latin typeface="Comic Sans MS" panose="030F0702030302020204" pitchFamily="66" charset="0"/>
              </a:rPr>
              <a:t>Lógico-Matemática</a:t>
            </a:r>
          </a:p>
          <a:p>
            <a:pPr marL="514350" indent="-514350">
              <a:buFont typeface="+mj-lt"/>
              <a:buAutoNum type="arabicPeriod"/>
            </a:pPr>
            <a:endParaRPr lang="es-ES" altLang="es-ES" sz="3000" dirty="0" smtClean="0">
              <a:latin typeface="Comic Sans MS" panose="030F0702030302020204" pitchFamily="66" charset="0"/>
            </a:endParaRPr>
          </a:p>
          <a:p>
            <a:pPr marL="514350" indent="-514350">
              <a:buFont typeface="+mj-lt"/>
              <a:buAutoNum type="arabicPeriod"/>
            </a:pPr>
            <a:r>
              <a:rPr lang="es-ES_tradnl" altLang="es-ES" sz="3000" i="1" dirty="0" smtClean="0">
                <a:latin typeface="Comic Sans MS" panose="030F0702030302020204" pitchFamily="66" charset="0"/>
              </a:rPr>
              <a:t>Visual/Espacial</a:t>
            </a:r>
          </a:p>
          <a:p>
            <a:pPr marL="514350" indent="-514350">
              <a:buFont typeface="+mj-lt"/>
              <a:buAutoNum type="arabicPeriod"/>
            </a:pPr>
            <a:endParaRPr lang="es-ES" altLang="es-ES" sz="3000" dirty="0" smtClean="0">
              <a:latin typeface="Comic Sans MS" panose="030F0702030302020204" pitchFamily="66" charset="0"/>
            </a:endParaRPr>
          </a:p>
          <a:p>
            <a:pPr marL="514350" indent="-514350">
              <a:buFont typeface="+mj-lt"/>
              <a:buAutoNum type="arabicPeriod"/>
            </a:pPr>
            <a:r>
              <a:rPr lang="es-ES_tradnl" altLang="es-ES" sz="3000" i="1" dirty="0" smtClean="0">
                <a:latin typeface="Comic Sans MS" panose="030F0702030302020204" pitchFamily="66" charset="0"/>
              </a:rPr>
              <a:t>Kinestésica/Corporal</a:t>
            </a:r>
            <a:endParaRPr lang="es-ES" altLang="es-ES" sz="3000" dirty="0" smtClean="0">
              <a:latin typeface="Comic Sans MS" panose="030F0702030302020204" pitchFamily="66" charset="0"/>
            </a:endParaRPr>
          </a:p>
          <a:p>
            <a:pPr marL="514350" indent="-514350">
              <a:buFont typeface="+mj-lt"/>
              <a:buAutoNum type="arabicPeriod"/>
            </a:pPr>
            <a:endParaRPr lang="es-ES" altLang="es-ES" dirty="0" smtClean="0"/>
          </a:p>
        </p:txBody>
      </p:sp>
      <p:sp>
        <p:nvSpPr>
          <p:cNvPr id="4" name="3 Marcador de contenido"/>
          <p:cNvSpPr txBox="1">
            <a:spLocks/>
          </p:cNvSpPr>
          <p:nvPr/>
        </p:nvSpPr>
        <p:spPr>
          <a:xfrm>
            <a:off x="6144109" y="998992"/>
            <a:ext cx="4038600" cy="5063878"/>
          </a:xfrm>
          <a:prstGeom prst="rect">
            <a:avLst/>
          </a:prstGeom>
          <a:blipFill>
            <a:blip r:embed="rId2"/>
            <a:tile tx="0" ty="0" sx="100000" sy="100000" flip="none" algn="tl"/>
          </a:blip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s-ES_tradnl" altLang="es-ES" sz="3000" i="1" dirty="0" smtClean="0">
                <a:latin typeface="Comic Sans MS" panose="030F0702030302020204" pitchFamily="66" charset="0"/>
              </a:rPr>
              <a:t>Musical/Rítmica</a:t>
            </a:r>
          </a:p>
          <a:p>
            <a:pPr marL="514350" indent="-514350">
              <a:buFont typeface="+mj-lt"/>
              <a:buAutoNum type="arabicPeriod" startAt="5"/>
            </a:pPr>
            <a:endParaRPr lang="es-ES" altLang="es-ES" sz="3000" dirty="0" smtClean="0">
              <a:latin typeface="Comic Sans MS" panose="030F0702030302020204" pitchFamily="66" charset="0"/>
            </a:endParaRPr>
          </a:p>
          <a:p>
            <a:pPr marL="514350" indent="-514350">
              <a:buFont typeface="+mj-lt"/>
              <a:buAutoNum type="arabicPeriod" startAt="5"/>
            </a:pPr>
            <a:r>
              <a:rPr lang="es-ES_tradnl" altLang="es-ES" sz="3000" i="1" dirty="0" smtClean="0">
                <a:latin typeface="Comic Sans MS" panose="030F0702030302020204" pitchFamily="66" charset="0"/>
              </a:rPr>
              <a:t>Intrapersonal</a:t>
            </a:r>
          </a:p>
          <a:p>
            <a:pPr marL="514350" indent="-514350">
              <a:buFont typeface="+mj-lt"/>
              <a:buAutoNum type="arabicPeriod" startAt="5"/>
            </a:pPr>
            <a:endParaRPr lang="es-ES" altLang="es-ES" sz="3000" dirty="0" smtClean="0">
              <a:latin typeface="Comic Sans MS" panose="030F0702030302020204" pitchFamily="66" charset="0"/>
            </a:endParaRPr>
          </a:p>
          <a:p>
            <a:pPr marL="514350" indent="-514350">
              <a:buFont typeface="+mj-lt"/>
              <a:buAutoNum type="arabicPeriod" startAt="5"/>
            </a:pPr>
            <a:r>
              <a:rPr lang="es-ES_tradnl" altLang="es-ES" sz="3000" i="1" dirty="0" smtClean="0">
                <a:latin typeface="Comic Sans MS" panose="030F0702030302020204" pitchFamily="66" charset="0"/>
              </a:rPr>
              <a:t>Interpersonal</a:t>
            </a:r>
          </a:p>
          <a:p>
            <a:pPr marL="514350" indent="-514350">
              <a:buFont typeface="+mj-lt"/>
              <a:buAutoNum type="arabicPeriod" startAt="5"/>
            </a:pPr>
            <a:endParaRPr lang="es-ES_tradnl" altLang="es-ES" sz="3000" i="1" dirty="0" smtClean="0">
              <a:latin typeface="Comic Sans MS" panose="030F0702030302020204" pitchFamily="66" charset="0"/>
            </a:endParaRPr>
          </a:p>
          <a:p>
            <a:pPr marL="514350" indent="-514350">
              <a:buFont typeface="+mj-lt"/>
              <a:buAutoNum type="arabicPeriod" startAt="5"/>
            </a:pPr>
            <a:r>
              <a:rPr lang="es-ES_tradnl" altLang="es-ES" sz="3000" i="1" dirty="0" smtClean="0">
                <a:latin typeface="Comic Sans MS" panose="030F0702030302020204" pitchFamily="66" charset="0"/>
              </a:rPr>
              <a:t>Naturalista</a:t>
            </a:r>
            <a:endParaRPr lang="es-ES" altLang="es-ES" sz="3000" dirty="0" smtClean="0">
              <a:latin typeface="Comic Sans MS" panose="030F0702030302020204" pitchFamily="66" charset="0"/>
            </a:endParaRPr>
          </a:p>
          <a:p>
            <a:pPr marL="457200" indent="-457200">
              <a:buFont typeface="+mj-lt"/>
              <a:buAutoNum type="arabicPeriod" startAt="5"/>
            </a:pPr>
            <a:endParaRPr lang="es-ES" altLang="es-ES" sz="2400" dirty="0" smtClean="0"/>
          </a:p>
        </p:txBody>
      </p:sp>
      <p:sp>
        <p:nvSpPr>
          <p:cNvPr id="5" name="Marcador de pie de página 4"/>
          <p:cNvSpPr>
            <a:spLocks noGrp="1"/>
          </p:cNvSpPr>
          <p:nvPr>
            <p:ph type="ftr" sz="quarter" idx="11"/>
          </p:nvPr>
        </p:nvSpPr>
        <p:spPr/>
        <p:txBody>
          <a:bodyPr/>
          <a:lstStyle/>
          <a:p>
            <a:r>
              <a:rPr lang="es-ES" smtClean="0"/>
              <a:t>Ramón R. Abarca Fernández</a:t>
            </a:r>
            <a:endParaRPr lang="es-ES"/>
          </a:p>
        </p:txBody>
      </p:sp>
    </p:spTree>
    <p:extLst>
      <p:ext uri="{BB962C8B-B14F-4D97-AF65-F5344CB8AC3E}">
        <p14:creationId xmlns:p14="http://schemas.microsoft.com/office/powerpoint/2010/main" val="14259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1350"/>
                            </p:stCondLst>
                            <p:childTnLst>
                              <p:par>
                                <p:cTn id="9" presetID="6" presetClass="entr" presetSubtype="32"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par>
                          <p:cTn id="12" fill="hold">
                            <p:stCondLst>
                              <p:cond delay="10250"/>
                            </p:stCondLst>
                            <p:childTnLst>
                              <p:par>
                                <p:cTn id="13" presetID="42"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66FF33"/>
            </a:gs>
            <a:gs pos="52000">
              <a:srgbClr val="FFFF00"/>
            </a:gs>
            <a:gs pos="90000">
              <a:srgbClr val="FF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a:t>
            </a:r>
            <a:endParaRPr lang="es-ES"/>
          </a:p>
        </p:txBody>
      </p:sp>
      <p:sp>
        <p:nvSpPr>
          <p:cNvPr id="3" name="Rectángulo 2"/>
          <p:cNvSpPr/>
          <p:nvPr/>
        </p:nvSpPr>
        <p:spPr>
          <a:xfrm>
            <a:off x="211976" y="1272005"/>
            <a:ext cx="11483009" cy="4555093"/>
          </a:xfrm>
          <a:prstGeom prst="rect">
            <a:avLst/>
          </a:prstGeom>
          <a:pattFill prst="pct5">
            <a:fgClr>
              <a:schemeClr val="accent1"/>
            </a:fgClr>
            <a:bgClr>
              <a:schemeClr val="bg1"/>
            </a:bgClr>
          </a:pattFill>
        </p:spPr>
        <p:txBody>
          <a:bodyPr wrap="square">
            <a:spAutoFit/>
          </a:bodyPr>
          <a:lstStyle/>
          <a:p>
            <a:pPr marL="514350" indent="-514350">
              <a:lnSpc>
                <a:spcPts val="2900"/>
              </a:lnSpc>
              <a:buFont typeface="+mj-lt"/>
              <a:buAutoNum type="alphaLcPeriod"/>
            </a:pPr>
            <a:r>
              <a:rPr lang="es-ES" sz="2800" dirty="0" smtClean="0">
                <a:latin typeface="Arial" panose="020B0604020202020204" pitchFamily="34" charset="0"/>
                <a:cs typeface="Arial" panose="020B0604020202020204" pitchFamily="34" charset="0"/>
              </a:rPr>
              <a:t>La </a:t>
            </a:r>
            <a:r>
              <a:rPr lang="es-ES" sz="2800" dirty="0">
                <a:latin typeface="Arial" panose="020B0604020202020204" pitchFamily="34" charset="0"/>
                <a:cs typeface="Arial" panose="020B0604020202020204" pitchFamily="34" charset="0"/>
              </a:rPr>
              <a:t>inteligencia ha sido </a:t>
            </a:r>
            <a:r>
              <a:rPr lang="es-ES" sz="2800" dirty="0" smtClean="0">
                <a:latin typeface="Arial" panose="020B0604020202020204" pitchFamily="34" charset="0"/>
                <a:cs typeface="Arial" panose="020B0604020202020204" pitchFamily="34" charset="0"/>
              </a:rPr>
              <a:t>concebida, por el positivismo reinante, dentro </a:t>
            </a:r>
            <a:r>
              <a:rPr lang="es-ES" sz="2800" dirty="0">
                <a:latin typeface="Arial" panose="020B0604020202020204" pitchFamily="34" charset="0"/>
                <a:cs typeface="Arial" panose="020B0604020202020204" pitchFamily="34" charset="0"/>
              </a:rPr>
              <a:t>de una visión uniforme y reductiva, como </a:t>
            </a:r>
            <a:r>
              <a:rPr lang="es-ES" sz="2800" dirty="0" smtClean="0">
                <a:latin typeface="Arial" panose="020B0604020202020204" pitchFamily="34" charset="0"/>
                <a:cs typeface="Arial" panose="020B0604020202020204" pitchFamily="34" charset="0"/>
              </a:rPr>
              <a:t>un </a:t>
            </a:r>
            <a:r>
              <a:rPr lang="es-ES" sz="2800" dirty="0">
                <a:latin typeface="Arial" panose="020B0604020202020204" pitchFamily="34" charset="0"/>
                <a:cs typeface="Arial" panose="020B0604020202020204" pitchFamily="34" charset="0"/>
              </a:rPr>
              <a:t>constructo unitario o un factor general. </a:t>
            </a:r>
          </a:p>
          <a:p>
            <a:pPr marL="514350" indent="-514350">
              <a:lnSpc>
                <a:spcPts val="2900"/>
              </a:lnSpc>
              <a:buFont typeface="+mj-lt"/>
              <a:buAutoNum type="alphaLcPeriod"/>
            </a:pPr>
            <a:r>
              <a:rPr lang="es-ES" sz="2800" dirty="0" smtClean="0">
                <a:latin typeface="Arial" panose="020B0604020202020204" pitchFamily="34" charset="0"/>
                <a:cs typeface="Arial" panose="020B0604020202020204" pitchFamily="34" charset="0"/>
              </a:rPr>
              <a:t>La </a:t>
            </a:r>
            <a:r>
              <a:rPr lang="es-ES" sz="2800" dirty="0">
                <a:latin typeface="Arial" panose="020B0604020202020204" pitchFamily="34" charset="0"/>
                <a:cs typeface="Arial" panose="020B0604020202020204" pitchFamily="34" charset="0"/>
              </a:rPr>
              <a:t>concepción dominante ha sido que la inteligencia puede ser medida en forma pura, con la </a:t>
            </a:r>
            <a:r>
              <a:rPr lang="es-ES" sz="2800" dirty="0" smtClean="0">
                <a:latin typeface="Arial" panose="020B0604020202020204" pitchFamily="34" charset="0"/>
                <a:cs typeface="Arial" panose="020B0604020202020204" pitchFamily="34" charset="0"/>
              </a:rPr>
              <a:t>ayuda </a:t>
            </a:r>
            <a:r>
              <a:rPr lang="es-ES" sz="2800" dirty="0">
                <a:latin typeface="Arial" panose="020B0604020202020204" pitchFamily="34" charset="0"/>
                <a:cs typeface="Arial" panose="020B0604020202020204" pitchFamily="34" charset="0"/>
              </a:rPr>
              <a:t>de instrumentos estándar. </a:t>
            </a:r>
          </a:p>
          <a:p>
            <a:pPr marL="514350" indent="-514350">
              <a:lnSpc>
                <a:spcPts val="2900"/>
              </a:lnSpc>
              <a:buFont typeface="+mj-lt"/>
              <a:buAutoNum type="alphaLcPeriod"/>
            </a:pPr>
            <a:r>
              <a:rPr lang="es-ES" sz="2800" dirty="0" smtClean="0">
                <a:latin typeface="Arial" panose="020B0604020202020204" pitchFamily="34" charset="0"/>
                <a:cs typeface="Arial" panose="020B0604020202020204" pitchFamily="34" charset="0"/>
              </a:rPr>
              <a:t>Su </a:t>
            </a:r>
            <a:r>
              <a:rPr lang="es-ES" sz="2800" dirty="0">
                <a:latin typeface="Arial" panose="020B0604020202020204" pitchFamily="34" charset="0"/>
                <a:cs typeface="Arial" panose="020B0604020202020204" pitchFamily="34" charset="0"/>
              </a:rPr>
              <a:t>estudio se ha realizado en forma descontextualizada y abstracta, con independencia de los </a:t>
            </a:r>
            <a:r>
              <a:rPr lang="es-ES" sz="2800" dirty="0" smtClean="0">
                <a:latin typeface="Arial" panose="020B0604020202020204" pitchFamily="34" charset="0"/>
                <a:cs typeface="Arial" panose="020B0604020202020204" pitchFamily="34" charset="0"/>
              </a:rPr>
              <a:t>desafíos </a:t>
            </a:r>
            <a:r>
              <a:rPr lang="es-ES" sz="2800" dirty="0">
                <a:latin typeface="Arial" panose="020B0604020202020204" pitchFamily="34" charset="0"/>
                <a:cs typeface="Arial" panose="020B0604020202020204" pitchFamily="34" charset="0"/>
              </a:rPr>
              <a:t>y oportunidades concretas, y de factores situacionales y culturales. </a:t>
            </a:r>
          </a:p>
          <a:p>
            <a:pPr marL="514350" indent="-514350">
              <a:lnSpc>
                <a:spcPts val="2900"/>
              </a:lnSpc>
              <a:buFont typeface="+mj-lt"/>
              <a:buAutoNum type="alphaLcPeriod"/>
            </a:pPr>
            <a:r>
              <a:rPr lang="es-ES" sz="2800" dirty="0" smtClean="0">
                <a:latin typeface="Arial" panose="020B0604020202020204" pitchFamily="34" charset="0"/>
                <a:cs typeface="Arial" panose="020B0604020202020204" pitchFamily="34" charset="0"/>
              </a:rPr>
              <a:t>Se </a:t>
            </a:r>
            <a:r>
              <a:rPr lang="es-ES" sz="2800" dirty="0">
                <a:latin typeface="Arial" panose="020B0604020202020204" pitchFamily="34" charset="0"/>
                <a:cs typeface="Arial" panose="020B0604020202020204" pitchFamily="34" charset="0"/>
              </a:rPr>
              <a:t>ha pretendido que es una propiedad estrictamente individual, alojada sólo en la persona, y </a:t>
            </a:r>
            <a:r>
              <a:rPr lang="es-ES" sz="2800" dirty="0" smtClean="0">
                <a:latin typeface="Arial" panose="020B0604020202020204" pitchFamily="34" charset="0"/>
                <a:cs typeface="Arial" panose="020B0604020202020204" pitchFamily="34" charset="0"/>
              </a:rPr>
              <a:t>no </a:t>
            </a:r>
            <a:r>
              <a:rPr lang="es-ES" sz="2800" dirty="0">
                <a:latin typeface="Arial" panose="020B0604020202020204" pitchFamily="34" charset="0"/>
                <a:cs typeface="Arial" panose="020B0604020202020204" pitchFamily="34" charset="0"/>
              </a:rPr>
              <a:t>en el entorno, en las interacciones con otras personas, en los artefactos o en la acumulación </a:t>
            </a:r>
            <a:r>
              <a:rPr lang="es-ES" sz="2800" dirty="0" smtClean="0">
                <a:latin typeface="Arial" panose="020B0604020202020204" pitchFamily="34" charset="0"/>
                <a:cs typeface="Arial" panose="020B0604020202020204" pitchFamily="34" charset="0"/>
              </a:rPr>
              <a:t>de </a:t>
            </a:r>
            <a:r>
              <a:rPr lang="es-ES" sz="2800" dirty="0">
                <a:latin typeface="Arial" panose="020B0604020202020204" pitchFamily="34" charset="0"/>
                <a:cs typeface="Arial" panose="020B0604020202020204" pitchFamily="34" charset="0"/>
              </a:rPr>
              <a:t>conocimientos. </a:t>
            </a:r>
          </a:p>
        </p:txBody>
      </p:sp>
      <p:sp>
        <p:nvSpPr>
          <p:cNvPr id="4" name="Rectángulo 3"/>
          <p:cNvSpPr/>
          <p:nvPr/>
        </p:nvSpPr>
        <p:spPr>
          <a:xfrm>
            <a:off x="0" y="71676"/>
            <a:ext cx="12192000" cy="1255408"/>
          </a:xfrm>
          <a:prstGeom prst="rect">
            <a:avLst/>
          </a:prstGeom>
          <a:solidFill>
            <a:srgbClr val="CCFF33"/>
          </a:solidFill>
        </p:spPr>
        <p:txBody>
          <a:bodyPr wrap="square">
            <a:spAutoFit/>
          </a:bodyPr>
          <a:lstStyle/>
          <a:p>
            <a:pPr algn="ctr">
              <a:lnSpc>
                <a:spcPts val="3000"/>
              </a:lnSpc>
            </a:pPr>
            <a:r>
              <a:rPr lang="es-ES" sz="3600" b="1" dirty="0">
                <a:latin typeface="Arial" panose="020B0604020202020204" pitchFamily="34" charset="0"/>
                <a:cs typeface="Arial" panose="020B0604020202020204" pitchFamily="34" charset="0"/>
              </a:rPr>
              <a:t>La orientación crítica de Gardner hacia el concepto tradicional de inteligencia, está centrada en los siguientes puntos </a:t>
            </a:r>
            <a:r>
              <a:rPr lang="es-ES" sz="2800" b="1" dirty="0">
                <a:latin typeface="Arial" panose="020B0604020202020204" pitchFamily="34" charset="0"/>
                <a:cs typeface="Arial" panose="020B0604020202020204" pitchFamily="34" charset="0"/>
              </a:rPr>
              <a:t>(Silvia Luz de </a:t>
            </a:r>
            <a:r>
              <a:rPr lang="es-ES" sz="2800" b="1" dirty="0" smtClean="0">
                <a:latin typeface="Arial" panose="020B0604020202020204" pitchFamily="34" charset="0"/>
                <a:cs typeface="Arial" panose="020B0604020202020204" pitchFamily="34" charset="0"/>
              </a:rPr>
              <a:t>Luca)</a:t>
            </a:r>
            <a:r>
              <a:rPr lang="es-ES" sz="3600" b="1" dirty="0" smtClean="0">
                <a:latin typeface="Arial" panose="020B0604020202020204" pitchFamily="34" charset="0"/>
                <a:cs typeface="Arial" panose="020B0604020202020204" pitchFamily="34" charset="0"/>
              </a:rPr>
              <a:t>: </a:t>
            </a:r>
            <a:endParaRPr lang="es-ES" sz="3600" b="1" dirty="0">
              <a:latin typeface="Arial" panose="020B0604020202020204" pitchFamily="34" charset="0"/>
              <a:cs typeface="Arial" panose="020B0604020202020204" pitchFamily="34" charset="0"/>
            </a:endParaRPr>
          </a:p>
        </p:txBody>
      </p:sp>
      <p:sp>
        <p:nvSpPr>
          <p:cNvPr id="5" name="Rectángulo 4"/>
          <p:cNvSpPr/>
          <p:nvPr/>
        </p:nvSpPr>
        <p:spPr>
          <a:xfrm>
            <a:off x="3477291" y="5987018"/>
            <a:ext cx="4952381" cy="369332"/>
          </a:xfrm>
          <a:prstGeom prst="rect">
            <a:avLst/>
          </a:prstGeom>
        </p:spPr>
        <p:txBody>
          <a:bodyPr wrap="none">
            <a:spAutoFit/>
          </a:bodyPr>
          <a:lstStyle/>
          <a:p>
            <a:r>
              <a:rPr lang="es-ES" dirty="0">
                <a:hlinkClick r:id="rId2"/>
              </a:rPr>
              <a:t>http://</a:t>
            </a:r>
            <a:r>
              <a:rPr lang="es-ES" dirty="0" smtClean="0">
                <a:hlinkClick r:id="rId2"/>
              </a:rPr>
              <a:t>www.rieoei.org/deloslectores/616Luca.PDF</a:t>
            </a:r>
            <a:r>
              <a:rPr lang="es-ES" dirty="0" smtClean="0"/>
              <a:t> </a:t>
            </a:r>
            <a:endParaRPr lang="es-ES" dirty="0"/>
          </a:p>
        </p:txBody>
      </p:sp>
    </p:spTree>
    <p:extLst>
      <p:ext uri="{BB962C8B-B14F-4D97-AF65-F5344CB8AC3E}">
        <p14:creationId xmlns:p14="http://schemas.microsoft.com/office/powerpoint/2010/main" val="20060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000"/>
                            </p:stCondLst>
                            <p:childTnLst>
                              <p:par>
                                <p:cTn id="12" presetID="43"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C00000"/>
            </a:gs>
            <a:gs pos="52000">
              <a:srgbClr val="33CC33"/>
            </a:gs>
            <a:gs pos="90000">
              <a:schemeClr val="accent6">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a:xfrm>
            <a:off x="6145924" y="6436176"/>
            <a:ext cx="4114800" cy="365125"/>
          </a:xfrm>
        </p:spPr>
        <p:txBody>
          <a:bodyPr/>
          <a:lstStyle/>
          <a:p>
            <a:r>
              <a:rPr lang="es-ES" dirty="0" smtClean="0"/>
              <a:t>Ramón R. Abarca Fernández</a:t>
            </a:r>
            <a:endParaRPr lang="es-ES" dirty="0"/>
          </a:p>
        </p:txBody>
      </p:sp>
      <p:sp>
        <p:nvSpPr>
          <p:cNvPr id="3" name="Rectángulo redondeado 2"/>
          <p:cNvSpPr/>
          <p:nvPr/>
        </p:nvSpPr>
        <p:spPr>
          <a:xfrm>
            <a:off x="1802968" y="1091285"/>
            <a:ext cx="8782373" cy="5036949"/>
          </a:xfrm>
          <a:prstGeom prst="round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5183296" y="5312740"/>
            <a:ext cx="2045776" cy="461665"/>
          </a:xfrm>
          <a:prstGeom prst="rect">
            <a:avLst/>
          </a:prstGeom>
          <a:solidFill>
            <a:srgbClr val="FFFF00"/>
          </a:solidFill>
        </p:spPr>
        <p:txBody>
          <a:bodyPr wrap="square" rtlCol="0">
            <a:spAutoFit/>
          </a:bodyPr>
          <a:lstStyle/>
          <a:p>
            <a:pPr algn="ctr"/>
            <a:r>
              <a:rPr lang="es-ES" sz="2400" b="1" dirty="0" smtClean="0"/>
              <a:t>Substancia</a:t>
            </a:r>
            <a:endParaRPr lang="es-ES" sz="2400" b="1" dirty="0"/>
          </a:p>
        </p:txBody>
      </p:sp>
      <p:sp>
        <p:nvSpPr>
          <p:cNvPr id="6" name="CuadroTexto 5"/>
          <p:cNvSpPr txBox="1"/>
          <p:nvPr/>
        </p:nvSpPr>
        <p:spPr>
          <a:xfrm>
            <a:off x="5130786" y="4336680"/>
            <a:ext cx="2045776" cy="461665"/>
          </a:xfrm>
          <a:prstGeom prst="rect">
            <a:avLst/>
          </a:prstGeom>
          <a:solidFill>
            <a:srgbClr val="FFFF00"/>
          </a:solidFill>
        </p:spPr>
        <p:txBody>
          <a:bodyPr wrap="square" rtlCol="0">
            <a:spAutoFit/>
          </a:bodyPr>
          <a:lstStyle/>
          <a:p>
            <a:pPr algn="ctr"/>
            <a:r>
              <a:rPr lang="es-ES" sz="2400" b="1" dirty="0" smtClean="0"/>
              <a:t>Cuerpo</a:t>
            </a:r>
            <a:endParaRPr lang="es-ES" sz="2400" b="1" dirty="0"/>
          </a:p>
        </p:txBody>
      </p:sp>
      <p:sp>
        <p:nvSpPr>
          <p:cNvPr id="7" name="CuadroTexto 6"/>
          <p:cNvSpPr txBox="1"/>
          <p:nvPr/>
        </p:nvSpPr>
        <p:spPr>
          <a:xfrm>
            <a:off x="5222453" y="3372566"/>
            <a:ext cx="2045776" cy="461665"/>
          </a:xfrm>
          <a:prstGeom prst="rect">
            <a:avLst/>
          </a:prstGeom>
          <a:solidFill>
            <a:srgbClr val="FFFF00"/>
          </a:solidFill>
        </p:spPr>
        <p:txBody>
          <a:bodyPr wrap="square" rtlCol="0">
            <a:spAutoFit/>
          </a:bodyPr>
          <a:lstStyle/>
          <a:p>
            <a:pPr algn="ctr"/>
            <a:r>
              <a:rPr lang="es-ES" sz="2400" b="1" dirty="0" smtClean="0"/>
              <a:t>Viviente</a:t>
            </a:r>
            <a:endParaRPr lang="es-ES" sz="2400" b="1" dirty="0"/>
          </a:p>
        </p:txBody>
      </p:sp>
      <p:sp>
        <p:nvSpPr>
          <p:cNvPr id="8" name="CuadroTexto 7"/>
          <p:cNvSpPr txBox="1"/>
          <p:nvPr/>
        </p:nvSpPr>
        <p:spPr>
          <a:xfrm>
            <a:off x="5150482" y="2353974"/>
            <a:ext cx="2045776" cy="461665"/>
          </a:xfrm>
          <a:prstGeom prst="rect">
            <a:avLst/>
          </a:prstGeom>
          <a:solidFill>
            <a:srgbClr val="FFFF00"/>
          </a:solidFill>
        </p:spPr>
        <p:txBody>
          <a:bodyPr wrap="square" rtlCol="0">
            <a:spAutoFit/>
          </a:bodyPr>
          <a:lstStyle/>
          <a:p>
            <a:pPr algn="ctr"/>
            <a:r>
              <a:rPr lang="es-ES" sz="2400" b="1" dirty="0" smtClean="0"/>
              <a:t>Animal</a:t>
            </a:r>
            <a:endParaRPr lang="es-ES" sz="2400" b="1" dirty="0"/>
          </a:p>
        </p:txBody>
      </p:sp>
      <p:sp>
        <p:nvSpPr>
          <p:cNvPr id="9" name="CuadroTexto 8"/>
          <p:cNvSpPr txBox="1"/>
          <p:nvPr/>
        </p:nvSpPr>
        <p:spPr>
          <a:xfrm>
            <a:off x="5150482" y="1374596"/>
            <a:ext cx="2045776" cy="461665"/>
          </a:xfrm>
          <a:prstGeom prst="rect">
            <a:avLst/>
          </a:prstGeom>
          <a:solidFill>
            <a:srgbClr val="FFFF00"/>
          </a:solidFill>
        </p:spPr>
        <p:txBody>
          <a:bodyPr wrap="square" rtlCol="0">
            <a:spAutoFit/>
          </a:bodyPr>
          <a:lstStyle/>
          <a:p>
            <a:pPr algn="ctr"/>
            <a:r>
              <a:rPr lang="es-ES" sz="2400" b="1" dirty="0" smtClean="0"/>
              <a:t>Hombre</a:t>
            </a:r>
            <a:endParaRPr lang="es-ES" sz="2400" b="1" dirty="0"/>
          </a:p>
        </p:txBody>
      </p:sp>
      <p:sp>
        <p:nvSpPr>
          <p:cNvPr id="5" name="Elipse 4"/>
          <p:cNvSpPr/>
          <p:nvPr/>
        </p:nvSpPr>
        <p:spPr>
          <a:xfrm>
            <a:off x="2328678" y="5312740"/>
            <a:ext cx="2010986" cy="421482"/>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Incorporal</a:t>
            </a:r>
            <a:endParaRPr lang="es-ES" dirty="0">
              <a:solidFill>
                <a:schemeClr val="tx1"/>
              </a:solidFill>
            </a:endParaRPr>
          </a:p>
        </p:txBody>
      </p:sp>
      <p:sp>
        <p:nvSpPr>
          <p:cNvPr id="11" name="Elipse 10"/>
          <p:cNvSpPr/>
          <p:nvPr/>
        </p:nvSpPr>
        <p:spPr>
          <a:xfrm>
            <a:off x="2186254" y="4336680"/>
            <a:ext cx="2010986" cy="421482"/>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Inanimado</a:t>
            </a:r>
            <a:endParaRPr lang="es-ES" dirty="0">
              <a:solidFill>
                <a:schemeClr val="tx1"/>
              </a:solidFill>
            </a:endParaRPr>
          </a:p>
        </p:txBody>
      </p:sp>
      <p:sp>
        <p:nvSpPr>
          <p:cNvPr id="12" name="Elipse 11"/>
          <p:cNvSpPr/>
          <p:nvPr/>
        </p:nvSpPr>
        <p:spPr>
          <a:xfrm>
            <a:off x="2300188" y="3384716"/>
            <a:ext cx="2010986" cy="421482"/>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Insensible</a:t>
            </a:r>
            <a:endParaRPr lang="es-ES" dirty="0">
              <a:solidFill>
                <a:schemeClr val="tx1"/>
              </a:solidFill>
            </a:endParaRPr>
          </a:p>
        </p:txBody>
      </p:sp>
      <p:sp>
        <p:nvSpPr>
          <p:cNvPr id="13" name="Elipse 12"/>
          <p:cNvSpPr/>
          <p:nvPr/>
        </p:nvSpPr>
        <p:spPr>
          <a:xfrm>
            <a:off x="2322082" y="2349359"/>
            <a:ext cx="2010986" cy="421482"/>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Irracional</a:t>
            </a:r>
            <a:endParaRPr lang="es-ES" dirty="0">
              <a:solidFill>
                <a:schemeClr val="tx1"/>
              </a:solidFill>
            </a:endParaRPr>
          </a:p>
        </p:txBody>
      </p:sp>
      <p:sp>
        <p:nvSpPr>
          <p:cNvPr id="14" name="Elipse 13"/>
          <p:cNvSpPr/>
          <p:nvPr/>
        </p:nvSpPr>
        <p:spPr>
          <a:xfrm>
            <a:off x="8224030" y="5322189"/>
            <a:ext cx="2010986" cy="42148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Corporal</a:t>
            </a:r>
            <a:endParaRPr lang="es-ES" dirty="0">
              <a:solidFill>
                <a:schemeClr val="tx1"/>
              </a:solidFill>
            </a:endParaRPr>
          </a:p>
        </p:txBody>
      </p:sp>
      <p:sp>
        <p:nvSpPr>
          <p:cNvPr id="15" name="Elipse 14"/>
          <p:cNvSpPr/>
          <p:nvPr/>
        </p:nvSpPr>
        <p:spPr>
          <a:xfrm>
            <a:off x="8197470" y="4321336"/>
            <a:ext cx="2010986" cy="42148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Animado </a:t>
            </a:r>
            <a:endParaRPr lang="es-ES" dirty="0">
              <a:solidFill>
                <a:schemeClr val="tx1"/>
              </a:solidFill>
            </a:endParaRPr>
          </a:p>
        </p:txBody>
      </p:sp>
      <p:sp>
        <p:nvSpPr>
          <p:cNvPr id="16" name="Elipse 15"/>
          <p:cNvSpPr/>
          <p:nvPr/>
        </p:nvSpPr>
        <p:spPr>
          <a:xfrm>
            <a:off x="8308512" y="3399019"/>
            <a:ext cx="2010986" cy="42148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Sensible</a:t>
            </a:r>
            <a:endParaRPr lang="es-ES" dirty="0">
              <a:solidFill>
                <a:schemeClr val="tx1"/>
              </a:solidFill>
            </a:endParaRPr>
          </a:p>
        </p:txBody>
      </p:sp>
      <p:sp>
        <p:nvSpPr>
          <p:cNvPr id="17" name="Elipse 16"/>
          <p:cNvSpPr/>
          <p:nvPr/>
        </p:nvSpPr>
        <p:spPr>
          <a:xfrm>
            <a:off x="8173297" y="2367281"/>
            <a:ext cx="2010986" cy="42148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Racional</a:t>
            </a:r>
            <a:endParaRPr lang="es-ES" dirty="0">
              <a:solidFill>
                <a:schemeClr val="tx1"/>
              </a:solidFill>
            </a:endParaRPr>
          </a:p>
        </p:txBody>
      </p:sp>
      <p:cxnSp>
        <p:nvCxnSpPr>
          <p:cNvPr id="18" name="Conector recto 17"/>
          <p:cNvCxnSpPr>
            <a:stCxn id="13" idx="6"/>
            <a:endCxn id="8" idx="1"/>
          </p:cNvCxnSpPr>
          <p:nvPr/>
        </p:nvCxnSpPr>
        <p:spPr>
          <a:xfrm>
            <a:off x="4333068" y="2560100"/>
            <a:ext cx="817414" cy="247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a:stCxn id="12" idx="6"/>
            <a:endCxn id="7" idx="1"/>
          </p:cNvCxnSpPr>
          <p:nvPr/>
        </p:nvCxnSpPr>
        <p:spPr>
          <a:xfrm>
            <a:off x="4311174" y="3595457"/>
            <a:ext cx="911279" cy="79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11" idx="6"/>
            <a:endCxn id="6" idx="1"/>
          </p:cNvCxnSpPr>
          <p:nvPr/>
        </p:nvCxnSpPr>
        <p:spPr>
          <a:xfrm>
            <a:off x="4197240" y="4547421"/>
            <a:ext cx="933546" cy="200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4378821" y="5523481"/>
            <a:ext cx="843632" cy="200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180760" y="2593596"/>
            <a:ext cx="1043270" cy="87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stCxn id="7" idx="3"/>
            <a:endCxn id="16" idx="2"/>
          </p:cNvCxnSpPr>
          <p:nvPr/>
        </p:nvCxnSpPr>
        <p:spPr>
          <a:xfrm>
            <a:off x="7268229" y="3603399"/>
            <a:ext cx="1040283" cy="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a:stCxn id="6" idx="3"/>
            <a:endCxn id="15" idx="2"/>
          </p:cNvCxnSpPr>
          <p:nvPr/>
        </p:nvCxnSpPr>
        <p:spPr>
          <a:xfrm flipV="1">
            <a:off x="7176562" y="4532077"/>
            <a:ext cx="1020908" cy="35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a:stCxn id="4" idx="3"/>
            <a:endCxn id="14" idx="2"/>
          </p:cNvCxnSpPr>
          <p:nvPr/>
        </p:nvCxnSpPr>
        <p:spPr>
          <a:xfrm flipV="1">
            <a:off x="7229072" y="5532930"/>
            <a:ext cx="994958" cy="106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V="1">
            <a:off x="6145924" y="4798345"/>
            <a:ext cx="0" cy="4090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V="1">
            <a:off x="6145924" y="3819229"/>
            <a:ext cx="0" cy="4090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V="1">
            <a:off x="6136440" y="2867216"/>
            <a:ext cx="0" cy="4090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flipV="1">
            <a:off x="6194155" y="1836261"/>
            <a:ext cx="0" cy="4090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49"/>
          <p:cNvCxnSpPr>
            <a:endCxn id="17" idx="1"/>
          </p:cNvCxnSpPr>
          <p:nvPr/>
        </p:nvCxnSpPr>
        <p:spPr>
          <a:xfrm>
            <a:off x="6173370" y="2231867"/>
            <a:ext cx="2294429" cy="1971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6119561" y="3279560"/>
            <a:ext cx="2314214" cy="2417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6173370" y="4228253"/>
            <a:ext cx="2260405" cy="1352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6173369" y="5205192"/>
            <a:ext cx="2294429" cy="1971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27" name="CuadroTexto 1026"/>
          <p:cNvSpPr txBox="1"/>
          <p:nvPr/>
        </p:nvSpPr>
        <p:spPr>
          <a:xfrm>
            <a:off x="325464" y="0"/>
            <a:ext cx="11866536" cy="646331"/>
          </a:xfrm>
          <a:prstGeom prst="rect">
            <a:avLst/>
          </a:prstGeom>
          <a:solidFill>
            <a:srgbClr val="CCFF33"/>
          </a:solidFill>
        </p:spPr>
        <p:txBody>
          <a:bodyPr wrap="square" rtlCol="0">
            <a:spAutoFit/>
          </a:bodyPr>
          <a:lstStyle/>
          <a:p>
            <a:pPr algn="ctr"/>
            <a:r>
              <a:rPr lang="es-ES" sz="3600" b="1" dirty="0" smtClean="0"/>
              <a:t>El árbol de Porfirio (232-304)</a:t>
            </a:r>
            <a:endParaRPr lang="es-ES" sz="3600" b="1" dirty="0"/>
          </a:p>
        </p:txBody>
      </p:sp>
      <p:sp>
        <p:nvSpPr>
          <p:cNvPr id="1028" name="Rectángulo 1027"/>
          <p:cNvSpPr/>
          <p:nvPr/>
        </p:nvSpPr>
        <p:spPr>
          <a:xfrm>
            <a:off x="0" y="6358299"/>
            <a:ext cx="6679769" cy="369332"/>
          </a:xfrm>
          <a:prstGeom prst="rect">
            <a:avLst/>
          </a:prstGeom>
        </p:spPr>
        <p:txBody>
          <a:bodyPr wrap="square">
            <a:spAutoFit/>
          </a:bodyPr>
          <a:lstStyle/>
          <a:p>
            <a:r>
              <a:rPr lang="es-ES" dirty="0">
                <a:hlinkClick r:id="rId3"/>
              </a:rPr>
              <a:t>http://letrado21.wordpress.com/2013/02/03/el-arbol-de-porfirio-2</a:t>
            </a:r>
            <a:r>
              <a:rPr lang="es-ES" dirty="0" smtClean="0">
                <a:hlinkClick r:id="rId3"/>
              </a:rPr>
              <a:t>/</a:t>
            </a:r>
            <a:r>
              <a:rPr lang="es-ES" dirty="0" smtClean="0"/>
              <a:t> </a:t>
            </a:r>
            <a:endParaRPr lang="es-ES" dirty="0"/>
          </a:p>
        </p:txBody>
      </p:sp>
    </p:spTree>
    <p:extLst>
      <p:ext uri="{BB962C8B-B14F-4D97-AF65-F5344CB8AC3E}">
        <p14:creationId xmlns:p14="http://schemas.microsoft.com/office/powerpoint/2010/main" val="36312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1027"/>
                                        </p:tgtEl>
                                        <p:attrNameLst>
                                          <p:attrName>style.visibility</p:attrName>
                                        </p:attrNameLst>
                                      </p:cBhvr>
                                      <p:to>
                                        <p:strVal val="visible"/>
                                      </p:to>
                                    </p:set>
                                    <p:animEffect transition="in" filter="circle(out)">
                                      <p:cBhvr>
                                        <p:cTn id="7" dur="2000"/>
                                        <p:tgtEl>
                                          <p:spTgt spid="1027"/>
                                        </p:tgtEl>
                                      </p:cBhvr>
                                    </p:animEffect>
                                  </p:childTnLst>
                                </p:cTn>
                              </p:par>
                            </p:childTnLst>
                          </p:cTn>
                        </p:par>
                        <p:par>
                          <p:cTn id="8" fill="hold">
                            <p:stCondLst>
                              <p:cond delay="4500"/>
                            </p:stCondLst>
                            <p:childTnLst>
                              <p:par>
                                <p:cTn id="9" presetID="26" presetClass="entr" presetSubtype="0" fill="hold" grpId="0" nodeType="after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7400"/>
                            </p:stCondLst>
                            <p:childTnLst>
                              <p:par>
                                <p:cTn id="26" presetID="1"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7400"/>
                            </p:stCondLst>
                            <p:childTnLst>
                              <p:par>
                                <p:cTn id="29" presetID="16" presetClass="entr" presetSubtype="26" fill="hold" grpId="0" nodeType="afterEffect">
                                  <p:stCondLst>
                                    <p:cond delay="0"/>
                                  </p:stCondLst>
                                  <p:iterate type="lt">
                                    <p:tmPct val="5000"/>
                                  </p:iterate>
                                  <p:childTnLst>
                                    <p:set>
                                      <p:cBhvr>
                                        <p:cTn id="30" dur="1" fill="hold">
                                          <p:stCondLst>
                                            <p:cond delay="0"/>
                                          </p:stCondLst>
                                        </p:cTn>
                                        <p:tgtEl>
                                          <p:spTgt spid="5"/>
                                        </p:tgtEl>
                                        <p:attrNameLst>
                                          <p:attrName>style.visibility</p:attrName>
                                        </p:attrNameLst>
                                      </p:cBhvr>
                                      <p:to>
                                        <p:strVal val="visible"/>
                                      </p:to>
                                    </p:set>
                                    <p:animEffect transition="in" filter="barn(inHorizontal)">
                                      <p:cBhvr>
                                        <p:cTn id="31" dur="500"/>
                                        <p:tgtEl>
                                          <p:spTgt spid="5"/>
                                        </p:tgtEl>
                                      </p:cBhvr>
                                    </p:animEffect>
                                  </p:childTnLst>
                                </p:cTn>
                              </p:par>
                            </p:childTnLst>
                          </p:cTn>
                        </p:par>
                        <p:par>
                          <p:cTn id="32" fill="hold">
                            <p:stCondLst>
                              <p:cond delay="8125"/>
                            </p:stCondLst>
                            <p:childTnLst>
                              <p:par>
                                <p:cTn id="33" presetID="1"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8125"/>
                            </p:stCondLst>
                            <p:childTnLst>
                              <p:par>
                                <p:cTn id="36" presetID="16" presetClass="entr" presetSubtype="26" fill="hold" grpId="0" nodeType="afterEffect">
                                  <p:stCondLst>
                                    <p:cond delay="0"/>
                                  </p:stCondLst>
                                  <p:iterate type="lt">
                                    <p:tmPct val="5000"/>
                                  </p:iterate>
                                  <p:childTnLst>
                                    <p:set>
                                      <p:cBhvr>
                                        <p:cTn id="37" dur="1" fill="hold">
                                          <p:stCondLst>
                                            <p:cond delay="0"/>
                                          </p:stCondLst>
                                        </p:cTn>
                                        <p:tgtEl>
                                          <p:spTgt spid="14"/>
                                        </p:tgtEl>
                                        <p:attrNameLst>
                                          <p:attrName>style.visibility</p:attrName>
                                        </p:attrNameLst>
                                      </p:cBhvr>
                                      <p:to>
                                        <p:strVal val="visible"/>
                                      </p:to>
                                    </p:set>
                                    <p:animEffect transition="in" filter="barn(inHorizontal)">
                                      <p:cBhvr>
                                        <p:cTn id="38" dur="500"/>
                                        <p:tgtEl>
                                          <p:spTgt spid="14"/>
                                        </p:tgtEl>
                                      </p:cBhvr>
                                    </p:animEffect>
                                  </p:childTnLst>
                                </p:cTn>
                              </p:par>
                            </p:childTnLst>
                          </p:cTn>
                        </p:par>
                        <p:par>
                          <p:cTn id="39" fill="hold">
                            <p:stCondLst>
                              <p:cond delay="8800"/>
                            </p:stCondLst>
                            <p:childTnLst>
                              <p:par>
                                <p:cTn id="40" presetID="1" presetClass="entr" presetSubtype="0"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childTnLst>
                          </p:cTn>
                        </p:par>
                        <p:par>
                          <p:cTn id="42" fill="hold">
                            <p:stCondLst>
                              <p:cond delay="8800"/>
                            </p:stCondLst>
                            <p:childTnLst>
                              <p:par>
                                <p:cTn id="43" presetID="1"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par>
                          <p:cTn id="45" fill="hold">
                            <p:stCondLst>
                              <p:cond delay="8800"/>
                            </p:stCondLst>
                            <p:childTnLst>
                              <p:par>
                                <p:cTn id="46" presetID="26" presetClass="entr" presetSubtype="0" fill="hold" grpId="0" nodeType="afterEffect">
                                  <p:stCondLst>
                                    <p:cond delay="0"/>
                                  </p:stCondLst>
                                  <p:iterate type="lt">
                                    <p:tmPct val="5000"/>
                                  </p:iterate>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par>
                          <p:cTn id="62" fill="hold">
                            <p:stCondLst>
                              <p:cond delay="11300"/>
                            </p:stCondLst>
                            <p:childTnLst>
                              <p:par>
                                <p:cTn id="63" presetID="1"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par>
                          <p:cTn id="65" fill="hold">
                            <p:stCondLst>
                              <p:cond delay="11300"/>
                            </p:stCondLst>
                            <p:childTnLst>
                              <p:par>
                                <p:cTn id="66" presetID="16" presetClass="entr" presetSubtype="26" fill="hold" grpId="0" nodeType="afterEffect">
                                  <p:stCondLst>
                                    <p:cond delay="0"/>
                                  </p:stCondLst>
                                  <p:iterate type="lt">
                                    <p:tmPct val="5000"/>
                                  </p:iterate>
                                  <p:childTnLst>
                                    <p:set>
                                      <p:cBhvr>
                                        <p:cTn id="67" dur="1" fill="hold">
                                          <p:stCondLst>
                                            <p:cond delay="0"/>
                                          </p:stCondLst>
                                        </p:cTn>
                                        <p:tgtEl>
                                          <p:spTgt spid="11"/>
                                        </p:tgtEl>
                                        <p:attrNameLst>
                                          <p:attrName>style.visibility</p:attrName>
                                        </p:attrNameLst>
                                      </p:cBhvr>
                                      <p:to>
                                        <p:strVal val="visible"/>
                                      </p:to>
                                    </p:set>
                                    <p:animEffect transition="in" filter="barn(inHorizontal)">
                                      <p:cBhvr>
                                        <p:cTn id="68" dur="500"/>
                                        <p:tgtEl>
                                          <p:spTgt spid="11"/>
                                        </p:tgtEl>
                                      </p:cBhvr>
                                    </p:animEffect>
                                  </p:childTnLst>
                                </p:cTn>
                              </p:par>
                            </p:childTnLst>
                          </p:cTn>
                        </p:par>
                        <p:par>
                          <p:cTn id="69" fill="hold">
                            <p:stCondLst>
                              <p:cond delay="12000"/>
                            </p:stCondLst>
                            <p:childTnLst>
                              <p:par>
                                <p:cTn id="70" presetID="1"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childTnLst>
                          </p:cTn>
                        </p:par>
                        <p:par>
                          <p:cTn id="72" fill="hold">
                            <p:stCondLst>
                              <p:cond delay="12000"/>
                            </p:stCondLst>
                            <p:childTnLst>
                              <p:par>
                                <p:cTn id="73" presetID="16" presetClass="entr" presetSubtype="26" fill="hold" grpId="0" nodeType="afterEffect">
                                  <p:stCondLst>
                                    <p:cond delay="0"/>
                                  </p:stCondLst>
                                  <p:iterate type="lt">
                                    <p:tmPct val="5000"/>
                                  </p:iterate>
                                  <p:childTnLst>
                                    <p:set>
                                      <p:cBhvr>
                                        <p:cTn id="74" dur="1" fill="hold">
                                          <p:stCondLst>
                                            <p:cond delay="0"/>
                                          </p:stCondLst>
                                        </p:cTn>
                                        <p:tgtEl>
                                          <p:spTgt spid="15"/>
                                        </p:tgtEl>
                                        <p:attrNameLst>
                                          <p:attrName>style.visibility</p:attrName>
                                        </p:attrNameLst>
                                      </p:cBhvr>
                                      <p:to>
                                        <p:strVal val="visible"/>
                                      </p:to>
                                    </p:set>
                                    <p:animEffect transition="in" filter="barn(inHorizontal)">
                                      <p:cBhvr>
                                        <p:cTn id="75" dur="500"/>
                                        <p:tgtEl>
                                          <p:spTgt spid="15"/>
                                        </p:tgtEl>
                                      </p:cBhvr>
                                    </p:animEffect>
                                  </p:childTnLst>
                                </p:cTn>
                              </p:par>
                            </p:childTnLst>
                          </p:cTn>
                        </p:par>
                        <p:par>
                          <p:cTn id="76" fill="hold">
                            <p:stCondLst>
                              <p:cond delay="12650"/>
                            </p:stCondLst>
                            <p:childTnLst>
                              <p:par>
                                <p:cTn id="77" presetID="1" presetClass="entr" presetSubtype="0"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par>
                          <p:cTn id="79" fill="hold">
                            <p:stCondLst>
                              <p:cond delay="12650"/>
                            </p:stCondLst>
                            <p:childTnLst>
                              <p:par>
                                <p:cTn id="80" presetID="1"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childTnLst>
                                </p:cTn>
                              </p:par>
                            </p:childTnLst>
                          </p:cTn>
                        </p:par>
                        <p:par>
                          <p:cTn id="82" fill="hold">
                            <p:stCondLst>
                              <p:cond delay="12650"/>
                            </p:stCondLst>
                            <p:childTnLst>
                              <p:par>
                                <p:cTn id="83" presetID="38" presetClass="entr" presetSubtype="0" accel="50000" fill="hold" grpId="0" nodeType="afterEffect">
                                  <p:stCondLst>
                                    <p:cond delay="0"/>
                                  </p:stCondLst>
                                  <p:iterate type="lt">
                                    <p:tmPct val="29000"/>
                                  </p:iterate>
                                  <p:childTnLst>
                                    <p:set>
                                      <p:cBhvr>
                                        <p:cTn id="84" dur="1" fill="hold">
                                          <p:stCondLst>
                                            <p:cond delay="0"/>
                                          </p:stCondLst>
                                        </p:cTn>
                                        <p:tgtEl>
                                          <p:spTgt spid="7"/>
                                        </p:tgtEl>
                                        <p:attrNameLst>
                                          <p:attrName>style.visibility</p:attrName>
                                        </p:attrNameLst>
                                      </p:cBhvr>
                                      <p:to>
                                        <p:strVal val="visible"/>
                                      </p:to>
                                    </p:set>
                                    <p:set>
                                      <p:cBhvr>
                                        <p:cTn id="85" dur="455" fill="hold">
                                          <p:stCondLst>
                                            <p:cond delay="0"/>
                                          </p:stCondLst>
                                        </p:cTn>
                                        <p:tgtEl>
                                          <p:spTgt spid="7"/>
                                        </p:tgtEl>
                                        <p:attrNameLst>
                                          <p:attrName>style.rotation</p:attrName>
                                        </p:attrNameLst>
                                      </p:cBhvr>
                                      <p:to>
                                        <p:strVal val="-45.0"/>
                                      </p:to>
                                    </p:set>
                                    <p:anim calcmode="lin" valueType="num">
                                      <p:cBhvr>
                                        <p:cTn id="86"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90" fill="hold">
                            <p:stCondLst>
                              <p:cond delay="15680"/>
                            </p:stCondLst>
                            <p:childTnLst>
                              <p:par>
                                <p:cTn id="91" presetID="1" presetClass="entr" presetSubtype="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childTnLst>
                          </p:cTn>
                        </p:par>
                        <p:par>
                          <p:cTn id="93" fill="hold">
                            <p:stCondLst>
                              <p:cond delay="15680"/>
                            </p:stCondLst>
                            <p:childTnLst>
                              <p:par>
                                <p:cTn id="94" presetID="16" presetClass="entr" presetSubtype="26" fill="hold" grpId="0" nodeType="afterEffect">
                                  <p:stCondLst>
                                    <p:cond delay="0"/>
                                  </p:stCondLst>
                                  <p:iterate type="lt">
                                    <p:tmPct val="5000"/>
                                  </p:iterate>
                                  <p:childTnLst>
                                    <p:set>
                                      <p:cBhvr>
                                        <p:cTn id="95" dur="1" fill="hold">
                                          <p:stCondLst>
                                            <p:cond delay="0"/>
                                          </p:stCondLst>
                                        </p:cTn>
                                        <p:tgtEl>
                                          <p:spTgt spid="12"/>
                                        </p:tgtEl>
                                        <p:attrNameLst>
                                          <p:attrName>style.visibility</p:attrName>
                                        </p:attrNameLst>
                                      </p:cBhvr>
                                      <p:to>
                                        <p:strVal val="visible"/>
                                      </p:to>
                                    </p:set>
                                    <p:animEffect transition="in" filter="barn(inHorizontal)">
                                      <p:cBhvr>
                                        <p:cTn id="96" dur="500"/>
                                        <p:tgtEl>
                                          <p:spTgt spid="12"/>
                                        </p:tgtEl>
                                      </p:cBhvr>
                                    </p:animEffect>
                                  </p:childTnLst>
                                </p:cTn>
                              </p:par>
                            </p:childTnLst>
                          </p:cTn>
                        </p:par>
                        <p:par>
                          <p:cTn id="97" fill="hold">
                            <p:stCondLst>
                              <p:cond delay="16405"/>
                            </p:stCondLst>
                            <p:childTnLst>
                              <p:par>
                                <p:cTn id="98" presetID="1" presetClass="entr" presetSubtype="0"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childTnLst>
                          </p:cTn>
                        </p:par>
                        <p:par>
                          <p:cTn id="100" fill="hold">
                            <p:stCondLst>
                              <p:cond delay="16405"/>
                            </p:stCondLst>
                            <p:childTnLst>
                              <p:par>
                                <p:cTn id="101" presetID="16" presetClass="entr" presetSubtype="26" fill="hold" grpId="0" nodeType="afterEffect">
                                  <p:stCondLst>
                                    <p:cond delay="0"/>
                                  </p:stCondLst>
                                  <p:iterate type="lt">
                                    <p:tmPct val="5000"/>
                                  </p:iterate>
                                  <p:childTnLst>
                                    <p:set>
                                      <p:cBhvr>
                                        <p:cTn id="102" dur="1" fill="hold">
                                          <p:stCondLst>
                                            <p:cond delay="0"/>
                                          </p:stCondLst>
                                        </p:cTn>
                                        <p:tgtEl>
                                          <p:spTgt spid="16"/>
                                        </p:tgtEl>
                                        <p:attrNameLst>
                                          <p:attrName>style.visibility</p:attrName>
                                        </p:attrNameLst>
                                      </p:cBhvr>
                                      <p:to>
                                        <p:strVal val="visible"/>
                                      </p:to>
                                    </p:set>
                                    <p:animEffect transition="in" filter="barn(inHorizontal)">
                                      <p:cBhvr>
                                        <p:cTn id="103" dur="500"/>
                                        <p:tgtEl>
                                          <p:spTgt spid="16"/>
                                        </p:tgtEl>
                                      </p:cBhvr>
                                    </p:animEffect>
                                  </p:childTnLst>
                                </p:cTn>
                              </p:par>
                            </p:childTnLst>
                          </p:cTn>
                        </p:par>
                        <p:par>
                          <p:cTn id="104" fill="hold">
                            <p:stCondLst>
                              <p:cond delay="17080"/>
                            </p:stCondLst>
                            <p:childTnLst>
                              <p:par>
                                <p:cTn id="105" presetID="1" presetClass="entr" presetSubtype="0"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childTnLst>
                          </p:cTn>
                        </p:par>
                        <p:par>
                          <p:cTn id="107" fill="hold">
                            <p:stCondLst>
                              <p:cond delay="17080"/>
                            </p:stCondLst>
                            <p:childTnLst>
                              <p:par>
                                <p:cTn id="108" presetID="1" presetClass="entr" presetSubtype="0" fill="hold" nodeType="afterEffect">
                                  <p:stCondLst>
                                    <p:cond delay="0"/>
                                  </p:stCondLst>
                                  <p:childTnLst>
                                    <p:set>
                                      <p:cBhvr>
                                        <p:cTn id="109" dur="1" fill="hold">
                                          <p:stCondLst>
                                            <p:cond delay="0"/>
                                          </p:stCondLst>
                                        </p:cTn>
                                        <p:tgtEl>
                                          <p:spTgt spid="48"/>
                                        </p:tgtEl>
                                        <p:attrNameLst>
                                          <p:attrName>style.visibility</p:attrName>
                                        </p:attrNameLst>
                                      </p:cBhvr>
                                      <p:to>
                                        <p:strVal val="visible"/>
                                      </p:to>
                                    </p:set>
                                  </p:childTnLst>
                                </p:cTn>
                              </p:par>
                            </p:childTnLst>
                          </p:cTn>
                        </p:par>
                        <p:par>
                          <p:cTn id="110" fill="hold">
                            <p:stCondLst>
                              <p:cond delay="17080"/>
                            </p:stCondLst>
                            <p:childTnLst>
                              <p:par>
                                <p:cTn id="111" presetID="52" presetClass="entr" presetSubtype="0" fill="hold" grpId="0" nodeType="afterEffect">
                                  <p:stCondLst>
                                    <p:cond delay="0"/>
                                  </p:stCondLst>
                                  <p:iterate type="wd">
                                    <p:tmPct val="5000"/>
                                  </p:iterate>
                                  <p:childTnLst>
                                    <p:set>
                                      <p:cBhvr>
                                        <p:cTn id="112" dur="1" fill="hold">
                                          <p:stCondLst>
                                            <p:cond delay="0"/>
                                          </p:stCondLst>
                                        </p:cTn>
                                        <p:tgtEl>
                                          <p:spTgt spid="8"/>
                                        </p:tgtEl>
                                        <p:attrNameLst>
                                          <p:attrName>style.visibility</p:attrName>
                                        </p:attrNameLst>
                                      </p:cBhvr>
                                      <p:to>
                                        <p:strVal val="visible"/>
                                      </p:to>
                                    </p:set>
                                    <p:animScale>
                                      <p:cBhvr>
                                        <p:cTn id="1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8"/>
                                        </p:tgtEl>
                                        <p:attrNameLst>
                                          <p:attrName>ppt_x</p:attrName>
                                          <p:attrName>ppt_y</p:attrName>
                                        </p:attrNameLst>
                                      </p:cBhvr>
                                    </p:animMotion>
                                    <p:animEffect transition="in" filter="fade">
                                      <p:cBhvr>
                                        <p:cTn id="115" dur="1000"/>
                                        <p:tgtEl>
                                          <p:spTgt spid="8"/>
                                        </p:tgtEl>
                                      </p:cBhvr>
                                    </p:animEffect>
                                  </p:childTnLst>
                                </p:cTn>
                              </p:par>
                            </p:childTnLst>
                          </p:cTn>
                        </p:par>
                        <p:par>
                          <p:cTn id="116" fill="hold">
                            <p:stCondLst>
                              <p:cond delay="18080"/>
                            </p:stCondLst>
                            <p:childTnLst>
                              <p:par>
                                <p:cTn id="117" presetID="1"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childTnLst>
                          </p:cTn>
                        </p:par>
                        <p:par>
                          <p:cTn id="119" fill="hold">
                            <p:stCondLst>
                              <p:cond delay="18080"/>
                            </p:stCondLst>
                            <p:childTnLst>
                              <p:par>
                                <p:cTn id="120" presetID="16" presetClass="entr" presetSubtype="26" fill="hold" grpId="0" nodeType="afterEffect">
                                  <p:stCondLst>
                                    <p:cond delay="0"/>
                                  </p:stCondLst>
                                  <p:iterate type="lt">
                                    <p:tmPct val="5000"/>
                                  </p:iterate>
                                  <p:childTnLst>
                                    <p:set>
                                      <p:cBhvr>
                                        <p:cTn id="121" dur="1" fill="hold">
                                          <p:stCondLst>
                                            <p:cond delay="0"/>
                                          </p:stCondLst>
                                        </p:cTn>
                                        <p:tgtEl>
                                          <p:spTgt spid="13"/>
                                        </p:tgtEl>
                                        <p:attrNameLst>
                                          <p:attrName>style.visibility</p:attrName>
                                        </p:attrNameLst>
                                      </p:cBhvr>
                                      <p:to>
                                        <p:strVal val="visible"/>
                                      </p:to>
                                    </p:set>
                                    <p:animEffect transition="in" filter="barn(inHorizontal)">
                                      <p:cBhvr>
                                        <p:cTn id="122" dur="500"/>
                                        <p:tgtEl>
                                          <p:spTgt spid="13"/>
                                        </p:tgtEl>
                                      </p:cBhvr>
                                    </p:animEffect>
                                  </p:childTnLst>
                                </p:cTn>
                              </p:par>
                            </p:childTnLst>
                          </p:cTn>
                        </p:par>
                        <p:par>
                          <p:cTn id="123" fill="hold">
                            <p:stCondLst>
                              <p:cond delay="18805"/>
                            </p:stCondLst>
                            <p:childTnLst>
                              <p:par>
                                <p:cTn id="124" presetID="1" presetClass="entr" presetSubtype="0" fill="hold" nodeType="afterEffect">
                                  <p:stCondLst>
                                    <p:cond delay="0"/>
                                  </p:stCondLst>
                                  <p:childTnLst>
                                    <p:set>
                                      <p:cBhvr>
                                        <p:cTn id="125" dur="1" fill="hold">
                                          <p:stCondLst>
                                            <p:cond delay="0"/>
                                          </p:stCondLst>
                                        </p:cTn>
                                        <p:tgtEl>
                                          <p:spTgt spid="23"/>
                                        </p:tgtEl>
                                        <p:attrNameLst>
                                          <p:attrName>style.visibility</p:attrName>
                                        </p:attrNameLst>
                                      </p:cBhvr>
                                      <p:to>
                                        <p:strVal val="visible"/>
                                      </p:to>
                                    </p:set>
                                  </p:childTnLst>
                                </p:cTn>
                              </p:par>
                            </p:childTnLst>
                          </p:cTn>
                        </p:par>
                        <p:par>
                          <p:cTn id="126" fill="hold">
                            <p:stCondLst>
                              <p:cond delay="18805"/>
                            </p:stCondLst>
                            <p:childTnLst>
                              <p:par>
                                <p:cTn id="127" presetID="16" presetClass="entr" presetSubtype="26" fill="hold" grpId="0" nodeType="afterEffect">
                                  <p:stCondLst>
                                    <p:cond delay="0"/>
                                  </p:stCondLst>
                                  <p:iterate type="lt">
                                    <p:tmPct val="5000"/>
                                  </p:iterate>
                                  <p:childTnLst>
                                    <p:set>
                                      <p:cBhvr>
                                        <p:cTn id="128" dur="1" fill="hold">
                                          <p:stCondLst>
                                            <p:cond delay="0"/>
                                          </p:stCondLst>
                                        </p:cTn>
                                        <p:tgtEl>
                                          <p:spTgt spid="17"/>
                                        </p:tgtEl>
                                        <p:attrNameLst>
                                          <p:attrName>style.visibility</p:attrName>
                                        </p:attrNameLst>
                                      </p:cBhvr>
                                      <p:to>
                                        <p:strVal val="visible"/>
                                      </p:to>
                                    </p:set>
                                    <p:animEffect transition="in" filter="barn(inHorizontal)">
                                      <p:cBhvr>
                                        <p:cTn id="129" dur="500"/>
                                        <p:tgtEl>
                                          <p:spTgt spid="17"/>
                                        </p:tgtEl>
                                      </p:cBhvr>
                                    </p:animEffect>
                                  </p:childTnLst>
                                </p:cTn>
                              </p:par>
                            </p:childTnLst>
                          </p:cTn>
                        </p:par>
                        <p:par>
                          <p:cTn id="130" fill="hold">
                            <p:stCondLst>
                              <p:cond delay="19480"/>
                            </p:stCondLst>
                            <p:childTnLst>
                              <p:par>
                                <p:cTn id="131" presetID="1" presetClass="entr" presetSubtype="0" fill="hold" nodeType="afterEffect">
                                  <p:stCondLst>
                                    <p:cond delay="0"/>
                                  </p:stCondLst>
                                  <p:childTnLst>
                                    <p:set>
                                      <p:cBhvr>
                                        <p:cTn id="132" dur="1" fill="hold">
                                          <p:stCondLst>
                                            <p:cond delay="0"/>
                                          </p:stCondLst>
                                        </p:cTn>
                                        <p:tgtEl>
                                          <p:spTgt spid="50"/>
                                        </p:tgtEl>
                                        <p:attrNameLst>
                                          <p:attrName>style.visibility</p:attrName>
                                        </p:attrNameLst>
                                      </p:cBhvr>
                                      <p:to>
                                        <p:strVal val="visible"/>
                                      </p:to>
                                    </p:set>
                                  </p:childTnLst>
                                </p:cTn>
                              </p:par>
                            </p:childTnLst>
                          </p:cTn>
                        </p:par>
                        <p:par>
                          <p:cTn id="133" fill="hold">
                            <p:stCondLst>
                              <p:cond delay="19480"/>
                            </p:stCondLst>
                            <p:childTnLst>
                              <p:par>
                                <p:cTn id="134" presetID="1" presetClass="entr" presetSubtype="0" fill="hold" nodeType="afterEffect">
                                  <p:stCondLst>
                                    <p:cond delay="0"/>
                                  </p:stCondLst>
                                  <p:childTnLst>
                                    <p:set>
                                      <p:cBhvr>
                                        <p:cTn id="135" dur="1" fill="hold">
                                          <p:stCondLst>
                                            <p:cond delay="0"/>
                                          </p:stCondLst>
                                        </p:cTn>
                                        <p:tgtEl>
                                          <p:spTgt spid="49"/>
                                        </p:tgtEl>
                                        <p:attrNameLst>
                                          <p:attrName>style.visibility</p:attrName>
                                        </p:attrNameLst>
                                      </p:cBhvr>
                                      <p:to>
                                        <p:strVal val="visible"/>
                                      </p:to>
                                    </p:set>
                                  </p:childTnLst>
                                </p:cTn>
                              </p:par>
                            </p:childTnLst>
                          </p:cTn>
                        </p:par>
                        <p:par>
                          <p:cTn id="136" fill="hold">
                            <p:stCondLst>
                              <p:cond delay="19480"/>
                            </p:stCondLst>
                            <p:childTnLst>
                              <p:par>
                                <p:cTn id="137" presetID="15" presetClass="entr" presetSubtype="0" fill="hold" grpId="0" nodeType="afterEffect">
                                  <p:stCondLst>
                                    <p:cond delay="0"/>
                                  </p:stCondLst>
                                  <p:iterate type="lt">
                                    <p:tmPct val="5000"/>
                                  </p:iterate>
                                  <p:childTnLst>
                                    <p:set>
                                      <p:cBhvr>
                                        <p:cTn id="138" dur="1" fill="hold">
                                          <p:stCondLst>
                                            <p:cond delay="0"/>
                                          </p:stCondLst>
                                        </p:cTn>
                                        <p:tgtEl>
                                          <p:spTgt spid="9"/>
                                        </p:tgtEl>
                                        <p:attrNameLst>
                                          <p:attrName>style.visibility</p:attrName>
                                        </p:attrNameLst>
                                      </p:cBhvr>
                                      <p:to>
                                        <p:strVal val="visible"/>
                                      </p:to>
                                    </p:set>
                                    <p:anim calcmode="lin" valueType="num">
                                      <p:cBhvr>
                                        <p:cTn id="139" dur="1000" fill="hold"/>
                                        <p:tgtEl>
                                          <p:spTgt spid="9"/>
                                        </p:tgtEl>
                                        <p:attrNameLst>
                                          <p:attrName>ppt_w</p:attrName>
                                        </p:attrNameLst>
                                      </p:cBhvr>
                                      <p:tavLst>
                                        <p:tav tm="0">
                                          <p:val>
                                            <p:fltVal val="0"/>
                                          </p:val>
                                        </p:tav>
                                        <p:tav tm="100000">
                                          <p:val>
                                            <p:strVal val="#ppt_w"/>
                                          </p:val>
                                        </p:tav>
                                      </p:tavLst>
                                    </p:anim>
                                    <p:anim calcmode="lin" valueType="num">
                                      <p:cBhvr>
                                        <p:cTn id="140" dur="1000" fill="hold"/>
                                        <p:tgtEl>
                                          <p:spTgt spid="9"/>
                                        </p:tgtEl>
                                        <p:attrNameLst>
                                          <p:attrName>ppt_h</p:attrName>
                                        </p:attrNameLst>
                                      </p:cBhvr>
                                      <p:tavLst>
                                        <p:tav tm="0">
                                          <p:val>
                                            <p:fltVal val="0"/>
                                          </p:val>
                                        </p:tav>
                                        <p:tav tm="100000">
                                          <p:val>
                                            <p:strVal val="#ppt_h"/>
                                          </p:val>
                                        </p:tav>
                                      </p:tavLst>
                                    </p:anim>
                                    <p:anim calcmode="lin" valueType="num">
                                      <p:cBhvr>
                                        <p:cTn id="1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43" fill="hold">
                            <p:stCondLst>
                              <p:cond delay="20730"/>
                            </p:stCondLst>
                            <p:childTnLst>
                              <p:par>
                                <p:cTn id="144" presetID="20" presetClass="entr" presetSubtype="0" fill="hold" grpId="0" nodeType="after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edge">
                                      <p:cBhvr>
                                        <p:cTn id="14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5" grpId="0" animBg="1"/>
      <p:bldP spid="11" grpId="0" animBg="1"/>
      <p:bldP spid="12" grpId="0" animBg="1"/>
      <p:bldP spid="13" grpId="0" animBg="1"/>
      <p:bldP spid="14" grpId="0" animBg="1"/>
      <p:bldP spid="15" grpId="0" animBg="1"/>
      <p:bldP spid="16" grpId="0" animBg="1"/>
      <p:bldP spid="17" grpId="0" animBg="1"/>
      <p:bldP spid="10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a:xfrm>
            <a:off x="4060678" y="6492875"/>
            <a:ext cx="4114800" cy="365125"/>
          </a:xfrm>
        </p:spPr>
        <p:txBody>
          <a:bodyPr/>
          <a:lstStyle/>
          <a:p>
            <a:r>
              <a:rPr lang="es-ES" dirty="0" smtClean="0"/>
              <a:t>Ramón R. Abarca Fernández</a:t>
            </a:r>
            <a:endParaRPr lang="es-ES" dirty="0"/>
          </a:p>
        </p:txBody>
      </p:sp>
      <p:sp>
        <p:nvSpPr>
          <p:cNvPr id="3" name="Rectángulo 2"/>
          <p:cNvSpPr/>
          <p:nvPr/>
        </p:nvSpPr>
        <p:spPr>
          <a:xfrm>
            <a:off x="0" y="0"/>
            <a:ext cx="12192000" cy="646331"/>
          </a:xfrm>
          <a:prstGeom prst="rect">
            <a:avLst/>
          </a:prstGeom>
        </p:spPr>
        <p:txBody>
          <a:bodyPr wrap="square">
            <a:spAutoFit/>
          </a:bodyPr>
          <a:lstStyle/>
          <a:p>
            <a:pPr algn="ctr"/>
            <a:r>
              <a:rPr lang="es-ES" sz="3600" b="1" dirty="0" smtClean="0">
                <a:latin typeface="Tw Cen MT" panose="020B0602020104020603" pitchFamily="34" charset="0"/>
              </a:rPr>
              <a:t>Edad </a:t>
            </a:r>
            <a:r>
              <a:rPr lang="es-ES" sz="3600" b="1" dirty="0">
                <a:latin typeface="Tw Cen MT" panose="020B0602020104020603" pitchFamily="34" charset="0"/>
              </a:rPr>
              <a:t>Media </a:t>
            </a:r>
            <a:endParaRPr lang="es-ES" sz="3600" b="1" dirty="0"/>
          </a:p>
        </p:txBody>
      </p:sp>
      <p:sp>
        <p:nvSpPr>
          <p:cNvPr id="4" name="Rectángulo 3"/>
          <p:cNvSpPr/>
          <p:nvPr/>
        </p:nvSpPr>
        <p:spPr>
          <a:xfrm>
            <a:off x="87085" y="685185"/>
            <a:ext cx="5675085" cy="2492990"/>
          </a:xfrm>
          <a:prstGeom prst="rect">
            <a:avLst/>
          </a:prstGeom>
          <a:solidFill>
            <a:srgbClr val="FFFF00"/>
          </a:solidFill>
        </p:spPr>
        <p:txBody>
          <a:bodyPr wrap="square">
            <a:spAutoFit/>
          </a:bodyPr>
          <a:lstStyle/>
          <a:p>
            <a:pPr algn="ctr"/>
            <a:r>
              <a:rPr lang="es-ES" sz="2500" dirty="0" smtClean="0">
                <a:latin typeface="Arial" panose="020B0604020202020204" pitchFamily="34" charset="0"/>
                <a:cs typeface="Arial" panose="020B0604020202020204" pitchFamily="34" charset="0"/>
              </a:rPr>
              <a:t>El </a:t>
            </a:r>
            <a:r>
              <a:rPr lang="es-ES" sz="2500" dirty="0">
                <a:latin typeface="Arial" panose="020B0604020202020204" pitchFamily="34" charset="0"/>
                <a:cs typeface="Arial" panose="020B0604020202020204" pitchFamily="34" charset="0"/>
              </a:rPr>
              <a:t>árbol de Porfirio </a:t>
            </a:r>
            <a:r>
              <a:rPr lang="es-ES" sz="2500" dirty="0" smtClean="0">
                <a:latin typeface="Arial" panose="020B0604020202020204" pitchFamily="34" charset="0"/>
                <a:cs typeface="Arial" panose="020B0604020202020204" pitchFamily="34" charset="0"/>
              </a:rPr>
              <a:t>representa </a:t>
            </a:r>
            <a:r>
              <a:rPr lang="es-ES" sz="2500" dirty="0">
                <a:latin typeface="Arial" panose="020B0604020202020204" pitchFamily="34" charset="0"/>
                <a:cs typeface="Arial" panose="020B0604020202020204" pitchFamily="34" charset="0"/>
              </a:rPr>
              <a:t>un diagrama ramificado con </a:t>
            </a:r>
            <a:r>
              <a:rPr lang="es-ES" sz="2500" dirty="0" smtClean="0">
                <a:latin typeface="Arial" panose="020B0604020202020204" pitchFamily="34" charset="0"/>
                <a:cs typeface="Arial" panose="020B0604020202020204" pitchFamily="34" charset="0"/>
              </a:rPr>
              <a:t>cinco </a:t>
            </a:r>
            <a:r>
              <a:rPr lang="es-ES" sz="2500" dirty="0">
                <a:latin typeface="Arial" panose="020B0604020202020204" pitchFamily="34" charset="0"/>
                <a:cs typeface="Arial" panose="020B0604020202020204" pitchFamily="34" charset="0"/>
              </a:rPr>
              <a:t>divisiones dicotómicas. </a:t>
            </a:r>
          </a:p>
          <a:p>
            <a:pPr algn="ctr"/>
            <a:r>
              <a:rPr lang="es-ES" sz="2500" dirty="0" smtClean="0">
                <a:latin typeface="Arial" panose="020B0604020202020204" pitchFamily="34" charset="0"/>
                <a:cs typeface="Arial" panose="020B0604020202020204" pitchFamily="34" charset="0"/>
              </a:rPr>
              <a:t>Pero </a:t>
            </a:r>
            <a:r>
              <a:rPr lang="es-ES" sz="2500" dirty="0">
                <a:latin typeface="Arial" panose="020B0604020202020204" pitchFamily="34" charset="0"/>
                <a:cs typeface="Arial" panose="020B0604020202020204" pitchFamily="34" charset="0"/>
              </a:rPr>
              <a:t>los seres vivos son muy complejos para ser representados mediante este </a:t>
            </a:r>
            <a:r>
              <a:rPr lang="es-ES" sz="2500" dirty="0" smtClean="0">
                <a:latin typeface="Arial" panose="020B0604020202020204" pitchFamily="34" charset="0"/>
                <a:cs typeface="Arial" panose="020B0604020202020204" pitchFamily="34" charset="0"/>
              </a:rPr>
              <a:t>esquema</a:t>
            </a:r>
            <a:r>
              <a:rPr lang="es-ES" sz="2500" dirty="0">
                <a:latin typeface="Arial" panose="020B0604020202020204" pitchFamily="34" charset="0"/>
                <a:cs typeface="Arial" panose="020B0604020202020204" pitchFamily="34" charset="0"/>
              </a:rPr>
              <a:t>. </a:t>
            </a:r>
          </a:p>
        </p:txBody>
      </p:sp>
      <p:pic>
        <p:nvPicPr>
          <p:cNvPr id="5" name="Imagen 4"/>
          <p:cNvPicPr>
            <a:picLocks noChangeAspect="1"/>
          </p:cNvPicPr>
          <p:nvPr/>
        </p:nvPicPr>
        <p:blipFill>
          <a:blip r:embed="rId2"/>
          <a:stretch>
            <a:fillRect/>
          </a:stretch>
        </p:blipFill>
        <p:spPr>
          <a:xfrm>
            <a:off x="6118078" y="665758"/>
            <a:ext cx="5842615" cy="5807690"/>
          </a:xfrm>
          <a:prstGeom prst="rect">
            <a:avLst/>
          </a:prstGeom>
        </p:spPr>
      </p:pic>
      <p:sp>
        <p:nvSpPr>
          <p:cNvPr id="6" name="Rectángulo 5"/>
          <p:cNvSpPr/>
          <p:nvPr/>
        </p:nvSpPr>
        <p:spPr>
          <a:xfrm>
            <a:off x="87085" y="3217029"/>
            <a:ext cx="5805715" cy="3170099"/>
          </a:xfrm>
          <a:prstGeom prst="rect">
            <a:avLst/>
          </a:prstGeom>
          <a:solidFill>
            <a:srgbClr val="66FF33"/>
          </a:solidFill>
        </p:spPr>
        <p:txBody>
          <a:bodyPr wrap="square">
            <a:spAutoFit/>
          </a:bodyPr>
          <a:lstStyle/>
          <a:p>
            <a:pPr algn="ctr"/>
            <a:r>
              <a:rPr lang="es-ES" sz="2500" dirty="0" smtClean="0">
                <a:solidFill>
                  <a:srgbClr val="252525"/>
                </a:solidFill>
                <a:latin typeface="Arial" panose="020B0604020202020204" pitchFamily="34" charset="0"/>
              </a:rPr>
              <a:t>Ilustra la </a:t>
            </a:r>
            <a:r>
              <a:rPr lang="es-ES" sz="2500" dirty="0">
                <a:solidFill>
                  <a:srgbClr val="252525"/>
                </a:solidFill>
                <a:latin typeface="Arial" panose="020B0604020202020204" pitchFamily="34" charset="0"/>
              </a:rPr>
              <a:t>clasificación que </a:t>
            </a:r>
            <a:r>
              <a:rPr lang="es-ES" sz="2500" dirty="0" smtClean="0">
                <a:solidFill>
                  <a:srgbClr val="252525"/>
                </a:solidFill>
                <a:latin typeface="Arial" panose="020B0604020202020204" pitchFamily="34" charset="0"/>
              </a:rPr>
              <a:t>el filósofo neoplatónico, Porfirio, dio </a:t>
            </a:r>
            <a:r>
              <a:rPr lang="es-ES" sz="2500" dirty="0">
                <a:solidFill>
                  <a:srgbClr val="252525"/>
                </a:solidFill>
                <a:latin typeface="Arial" panose="020B0604020202020204" pitchFamily="34" charset="0"/>
              </a:rPr>
              <a:t>a </a:t>
            </a:r>
            <a:r>
              <a:rPr lang="es-ES" sz="2500" dirty="0" smtClean="0">
                <a:solidFill>
                  <a:srgbClr val="252525"/>
                </a:solidFill>
                <a:latin typeface="Arial" panose="020B0604020202020204" pitchFamily="34" charset="0"/>
              </a:rPr>
              <a:t>las substancias. </a:t>
            </a:r>
            <a:r>
              <a:rPr lang="es-ES" sz="2500" dirty="0">
                <a:solidFill>
                  <a:srgbClr val="252525"/>
                </a:solidFill>
                <a:latin typeface="Arial" panose="020B0604020202020204" pitchFamily="34" charset="0"/>
              </a:rPr>
              <a:t>En este árbol taxonómico, los conceptos van de </a:t>
            </a:r>
            <a:r>
              <a:rPr lang="es-ES" sz="2500" dirty="0" smtClean="0">
                <a:solidFill>
                  <a:srgbClr val="252525"/>
                </a:solidFill>
                <a:latin typeface="Arial" panose="020B0604020202020204" pitchFamily="34" charset="0"/>
              </a:rPr>
              <a:t>lo universal</a:t>
            </a:r>
            <a:r>
              <a:rPr lang="es-ES" sz="2500" dirty="0">
                <a:solidFill>
                  <a:srgbClr val="252525"/>
                </a:solidFill>
                <a:latin typeface="Arial" panose="020B0604020202020204" pitchFamily="34" charset="0"/>
              </a:rPr>
              <a:t> a lo </a:t>
            </a:r>
            <a:r>
              <a:rPr lang="es-ES" sz="2500" dirty="0" smtClean="0">
                <a:solidFill>
                  <a:srgbClr val="252525"/>
                </a:solidFill>
                <a:latin typeface="Arial" panose="020B0604020202020204" pitchFamily="34" charset="0"/>
              </a:rPr>
              <a:t>particular, </a:t>
            </a:r>
            <a:r>
              <a:rPr lang="es-ES" sz="2500" dirty="0">
                <a:solidFill>
                  <a:srgbClr val="252525"/>
                </a:solidFill>
                <a:latin typeface="Arial" panose="020B0604020202020204" pitchFamily="34" charset="0"/>
              </a:rPr>
              <a:t>y con él se inició </a:t>
            </a:r>
            <a:r>
              <a:rPr lang="es-ES" sz="2500" dirty="0" smtClean="0">
                <a:solidFill>
                  <a:srgbClr val="252525"/>
                </a:solidFill>
                <a:latin typeface="Arial" panose="020B0604020202020204" pitchFamily="34" charset="0"/>
              </a:rPr>
              <a:t>el nominalismo,</a:t>
            </a:r>
            <a:r>
              <a:rPr lang="es-ES" sz="2500" dirty="0">
                <a:solidFill>
                  <a:srgbClr val="252525"/>
                </a:solidFill>
                <a:latin typeface="Arial" panose="020B0604020202020204" pitchFamily="34" charset="0"/>
              </a:rPr>
              <a:t> </a:t>
            </a:r>
            <a:r>
              <a:rPr lang="es-ES" sz="2500" dirty="0" smtClean="0">
                <a:solidFill>
                  <a:srgbClr val="252525"/>
                </a:solidFill>
                <a:latin typeface="Arial" panose="020B0604020202020204" pitchFamily="34" charset="0"/>
              </a:rPr>
              <a:t>que </a:t>
            </a:r>
            <a:r>
              <a:rPr lang="es-ES" sz="2500" dirty="0">
                <a:solidFill>
                  <a:srgbClr val="252525"/>
                </a:solidFill>
                <a:latin typeface="Arial" panose="020B0604020202020204" pitchFamily="34" charset="0"/>
              </a:rPr>
              <a:t>se podría decir que es el antecedente de las modernas </a:t>
            </a:r>
            <a:r>
              <a:rPr lang="es-ES" sz="2500" dirty="0" smtClean="0">
                <a:solidFill>
                  <a:srgbClr val="252525"/>
                </a:solidFill>
                <a:latin typeface="Arial" panose="020B0604020202020204" pitchFamily="34" charset="0"/>
              </a:rPr>
              <a:t>clasificaciones taxonómicas.</a:t>
            </a:r>
            <a:endParaRPr lang="es-ES" sz="2500" dirty="0"/>
          </a:p>
        </p:txBody>
      </p:sp>
    </p:spTree>
    <p:extLst>
      <p:ext uri="{BB962C8B-B14F-4D97-AF65-F5344CB8AC3E}">
        <p14:creationId xmlns:p14="http://schemas.microsoft.com/office/powerpoint/2010/main" val="31498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28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par>
                          <p:cTn id="12" fill="hold">
                            <p:stCondLst>
                              <p:cond delay="4800"/>
                            </p:stCondLst>
                            <p:childTnLst>
                              <p:par>
                                <p:cTn id="13" presetID="42"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3200"/>
                            </p:stCondLst>
                            <p:childTnLst>
                              <p:par>
                                <p:cTn id="19" presetID="15" presetClass="entr" presetSubtype="0" fill="hold" grpId="0" nodeType="after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0" y="4969572"/>
            <a:ext cx="6096000" cy="1754326"/>
          </a:xfrm>
          <a:prstGeom prst="rect">
            <a:avLst/>
          </a:prstGeom>
          <a:solidFill>
            <a:srgbClr val="CCFF33"/>
          </a:solidFill>
        </p:spPr>
        <p:txBody>
          <a:bodyPr>
            <a:spAutoFit/>
          </a:bodyPr>
          <a:lstStyle/>
          <a:p>
            <a:pPr algn="just"/>
            <a:r>
              <a:rPr lang="es-ES" dirty="0" smtClean="0">
                <a:latin typeface="Arial" panose="020B0604020202020204" pitchFamily="34" charset="0"/>
                <a:ea typeface="Times New Roman" panose="02020603050405020304" pitchFamily="18" charset="0"/>
              </a:rPr>
              <a:t>La mejora </a:t>
            </a:r>
            <a:r>
              <a:rPr lang="es-ES" dirty="0">
                <a:latin typeface="Arial" panose="020B0604020202020204" pitchFamily="34" charset="0"/>
                <a:ea typeface="Times New Roman" panose="02020603050405020304" pitchFamily="18" charset="0"/>
              </a:rPr>
              <a:t>de la calidad educativa se dilucida dentro de las aulas, en las </a:t>
            </a:r>
            <a:r>
              <a:rPr lang="es-ES" b="1" dirty="0">
                <a:latin typeface="Arial" panose="020B0604020202020204" pitchFamily="34" charset="0"/>
                <a:ea typeface="Times New Roman" panose="02020603050405020304" pitchFamily="18" charset="0"/>
              </a:rPr>
              <a:t>relaciones</a:t>
            </a:r>
            <a:r>
              <a:rPr lang="es-ES" dirty="0">
                <a:latin typeface="Arial" panose="020B0604020202020204" pitchFamily="34" charset="0"/>
                <a:ea typeface="Times New Roman" panose="02020603050405020304" pitchFamily="18" charset="0"/>
              </a:rPr>
              <a:t> que se establecen entre docentes y alumnos, en los conocimientos que se ponen en juego, en </a:t>
            </a:r>
            <a:r>
              <a:rPr lang="es-ES" dirty="0" smtClean="0">
                <a:latin typeface="Arial" panose="020B0604020202020204" pitchFamily="34" charset="0"/>
                <a:ea typeface="Times New Roman" panose="02020603050405020304" pitchFamily="18" charset="0"/>
              </a:rPr>
              <a:t>el aprendizaje que </a:t>
            </a:r>
            <a:r>
              <a:rPr lang="es-ES" dirty="0">
                <a:latin typeface="Arial" panose="020B0604020202020204" pitchFamily="34" charset="0"/>
                <a:ea typeface="Times New Roman" panose="02020603050405020304" pitchFamily="18" charset="0"/>
              </a:rPr>
              <a:t>efectivamente se </a:t>
            </a:r>
            <a:r>
              <a:rPr lang="es-ES" dirty="0" smtClean="0">
                <a:latin typeface="Arial" panose="020B0604020202020204" pitchFamily="34" charset="0"/>
                <a:ea typeface="Times New Roman" panose="02020603050405020304" pitchFamily="18" charset="0"/>
              </a:rPr>
              <a:t>da </a:t>
            </a:r>
            <a:r>
              <a:rPr lang="es-ES" dirty="0">
                <a:latin typeface="Arial" panose="020B0604020202020204" pitchFamily="34" charset="0"/>
                <a:ea typeface="Times New Roman" panose="02020603050405020304" pitchFamily="18" charset="0"/>
              </a:rPr>
              <a:t>y en el tipo de </a:t>
            </a:r>
            <a:r>
              <a:rPr lang="es-ES" b="1" dirty="0">
                <a:latin typeface="Arial" panose="020B0604020202020204" pitchFamily="34" charset="0"/>
                <a:ea typeface="Times New Roman" panose="02020603050405020304" pitchFamily="18" charset="0"/>
              </a:rPr>
              <a:t>actividades</a:t>
            </a:r>
            <a:r>
              <a:rPr lang="es-ES" dirty="0">
                <a:latin typeface="Arial" panose="020B0604020202020204" pitchFamily="34" charset="0"/>
                <a:ea typeface="Times New Roman" panose="02020603050405020304" pitchFamily="18" charset="0"/>
              </a:rPr>
              <a:t> que son propuestas para el </a:t>
            </a:r>
            <a:r>
              <a:rPr lang="es-ES" dirty="0" smtClean="0">
                <a:latin typeface="Arial" panose="020B0604020202020204" pitchFamily="34" charset="0"/>
                <a:ea typeface="Times New Roman" panose="02020603050405020304" pitchFamily="18" charset="0"/>
              </a:rPr>
              <a:t>aprendizaje.  </a:t>
            </a:r>
            <a:r>
              <a:rPr lang="es-ES" dirty="0">
                <a:latin typeface="Arial" panose="020B0604020202020204" pitchFamily="34" charset="0"/>
                <a:ea typeface="Times New Roman" panose="02020603050405020304" pitchFamily="18" charset="0"/>
              </a:rPr>
              <a:t>Lucrecia </a:t>
            </a:r>
            <a:r>
              <a:rPr lang="es-ES" dirty="0" err="1" smtClean="0">
                <a:latin typeface="Arial" panose="020B0604020202020204" pitchFamily="34" charset="0"/>
                <a:ea typeface="Times New Roman" panose="02020603050405020304" pitchFamily="18" charset="0"/>
              </a:rPr>
              <a:t>Tulic</a:t>
            </a:r>
            <a:r>
              <a:rPr lang="es-ES" dirty="0" smtClean="0">
                <a:latin typeface="Arial" panose="020B0604020202020204" pitchFamily="34" charset="0"/>
                <a:ea typeface="Times New Roman" panose="02020603050405020304" pitchFamily="18" charset="0"/>
              </a:rPr>
              <a:t>, 1999</a:t>
            </a:r>
            <a:endParaRPr lang="es-ES" dirty="0"/>
          </a:p>
        </p:txBody>
      </p:sp>
      <p:sp>
        <p:nvSpPr>
          <p:cNvPr id="8" name="Rectángulo 7"/>
          <p:cNvSpPr/>
          <p:nvPr/>
        </p:nvSpPr>
        <p:spPr>
          <a:xfrm>
            <a:off x="1" y="0"/>
            <a:ext cx="6095999" cy="4901342"/>
          </a:xfrm>
          <a:prstGeom prst="rect">
            <a:avLst/>
          </a:prstGeom>
          <a:solidFill>
            <a:srgbClr val="FFFF00"/>
          </a:solidFill>
        </p:spPr>
        <p:txBody>
          <a:bodyPr wrap="square">
            <a:spAutoFit/>
          </a:bodyPr>
          <a:lstStyle/>
          <a:p>
            <a:pPr>
              <a:lnSpc>
                <a:spcPts val="2500"/>
              </a:lnSpc>
            </a:pPr>
            <a:r>
              <a:rPr lang="es-ES" sz="2400" dirty="0">
                <a:latin typeface="Arial" panose="020B0604020202020204" pitchFamily="34" charset="0"/>
                <a:ea typeface="Times New Roman" panose="02020603050405020304" pitchFamily="18" charset="0"/>
              </a:rPr>
              <a:t>La clase debe ser el lugar de aprendizaje, </a:t>
            </a:r>
            <a:endParaRPr lang="es-ES" sz="2400" dirty="0" smtClean="0">
              <a:latin typeface="Arial" panose="020B0604020202020204" pitchFamily="34" charset="0"/>
              <a:ea typeface="Times New Roman" panose="02020603050405020304" pitchFamily="18" charset="0"/>
            </a:endParaRPr>
          </a:p>
          <a:p>
            <a:pPr>
              <a:lnSpc>
                <a:spcPts val="2500"/>
              </a:lnSpc>
            </a:pPr>
            <a:r>
              <a:rPr lang="es-ES" sz="2400" dirty="0" smtClean="0">
                <a:latin typeface="Arial" panose="020B0604020202020204" pitchFamily="34" charset="0"/>
                <a:ea typeface="Times New Roman" panose="02020603050405020304" pitchFamily="18" charset="0"/>
              </a:rPr>
              <a:t>del </a:t>
            </a:r>
            <a:r>
              <a:rPr lang="es-ES" sz="2400" dirty="0">
                <a:latin typeface="Arial" panose="020B0604020202020204" pitchFamily="34" charset="0"/>
                <a:ea typeface="Times New Roman" panose="02020603050405020304" pitchFamily="18" charset="0"/>
              </a:rPr>
              <a:t>debate argumentado, </a:t>
            </a:r>
            <a:r>
              <a:rPr lang="es-ES" sz="2400" dirty="0" smtClean="0">
                <a:latin typeface="Arial" panose="020B0604020202020204" pitchFamily="34" charset="0"/>
                <a:ea typeface="Times New Roman" panose="02020603050405020304" pitchFamily="18" charset="0"/>
              </a:rPr>
              <a:t>de </a:t>
            </a:r>
            <a:r>
              <a:rPr lang="es-ES" sz="2400" dirty="0">
                <a:latin typeface="Arial" panose="020B0604020202020204" pitchFamily="34" charset="0"/>
                <a:ea typeface="Times New Roman" panose="02020603050405020304" pitchFamily="18" charset="0"/>
              </a:rPr>
              <a:t>las reglas necesarias para la discusión</a:t>
            </a:r>
            <a:r>
              <a:rPr lang="es-ES" sz="2400" dirty="0" smtClean="0">
                <a:latin typeface="Arial" panose="020B0604020202020204" pitchFamily="34" charset="0"/>
                <a:ea typeface="Times New Roman" panose="02020603050405020304" pitchFamily="18" charset="0"/>
              </a:rPr>
              <a:t>, la toma de conciencia </a:t>
            </a:r>
            <a:r>
              <a:rPr lang="es-ES" sz="2400" dirty="0">
                <a:latin typeface="Arial" panose="020B0604020202020204" pitchFamily="34" charset="0"/>
                <a:ea typeface="Times New Roman" panose="02020603050405020304" pitchFamily="18" charset="0"/>
              </a:rPr>
              <a:t>de las </a:t>
            </a:r>
            <a:r>
              <a:rPr lang="es-ES" sz="2400" b="1" dirty="0">
                <a:latin typeface="Arial" panose="020B0604020202020204" pitchFamily="34" charset="0"/>
                <a:ea typeface="Times New Roman" panose="02020603050405020304" pitchFamily="18" charset="0"/>
              </a:rPr>
              <a:t>necesidades</a:t>
            </a:r>
            <a:r>
              <a:rPr lang="es-ES" sz="2400" dirty="0">
                <a:latin typeface="Arial" panose="020B0604020202020204" pitchFamily="34" charset="0"/>
                <a:ea typeface="Times New Roman" panose="02020603050405020304" pitchFamily="18" charset="0"/>
              </a:rPr>
              <a:t> y </a:t>
            </a:r>
            <a:r>
              <a:rPr lang="es-ES" sz="2400" dirty="0" smtClean="0">
                <a:latin typeface="Arial" panose="020B0604020202020204" pitchFamily="34" charset="0"/>
                <a:ea typeface="Times New Roman" panose="02020603050405020304" pitchFamily="18" charset="0"/>
              </a:rPr>
              <a:t>los procesos de </a:t>
            </a:r>
            <a:r>
              <a:rPr lang="es-ES" sz="2400" b="1" dirty="0">
                <a:latin typeface="Arial" panose="020B0604020202020204" pitchFamily="34" charset="0"/>
                <a:ea typeface="Times New Roman" panose="02020603050405020304" pitchFamily="18" charset="0"/>
              </a:rPr>
              <a:t>comprensión</a:t>
            </a:r>
            <a:r>
              <a:rPr lang="es-ES" sz="2400" dirty="0">
                <a:latin typeface="Arial" panose="020B0604020202020204" pitchFamily="34" charset="0"/>
                <a:ea typeface="Times New Roman" panose="02020603050405020304" pitchFamily="18" charset="0"/>
              </a:rPr>
              <a:t> del </a:t>
            </a:r>
            <a:r>
              <a:rPr lang="es-ES" sz="2400" dirty="0" smtClean="0">
                <a:latin typeface="Arial" panose="020B0604020202020204" pitchFamily="34" charset="0"/>
                <a:ea typeface="Times New Roman" panose="02020603050405020304" pitchFamily="18" charset="0"/>
              </a:rPr>
              <a:t>pensamiento </a:t>
            </a:r>
            <a:r>
              <a:rPr lang="es-ES" sz="2400" dirty="0">
                <a:latin typeface="Arial" panose="020B0604020202020204" pitchFamily="34" charset="0"/>
                <a:ea typeface="Times New Roman" panose="02020603050405020304" pitchFamily="18" charset="0"/>
              </a:rPr>
              <a:t>de los demás, </a:t>
            </a:r>
            <a:r>
              <a:rPr lang="es-ES" sz="2400" dirty="0" smtClean="0">
                <a:latin typeface="Arial" panose="020B0604020202020204" pitchFamily="34" charset="0"/>
                <a:ea typeface="Times New Roman" panose="02020603050405020304" pitchFamily="18" charset="0"/>
              </a:rPr>
              <a:t>de </a:t>
            </a:r>
            <a:r>
              <a:rPr lang="es-ES" sz="2400" dirty="0">
                <a:latin typeface="Arial" panose="020B0604020202020204" pitchFamily="34" charset="0"/>
                <a:ea typeface="Times New Roman" panose="02020603050405020304" pitchFamily="18" charset="0"/>
              </a:rPr>
              <a:t>la </a:t>
            </a:r>
            <a:endParaRPr lang="es-ES" sz="2400" dirty="0" smtClean="0">
              <a:latin typeface="Arial" panose="020B0604020202020204" pitchFamily="34" charset="0"/>
              <a:ea typeface="Times New Roman" panose="02020603050405020304" pitchFamily="18" charset="0"/>
            </a:endParaRPr>
          </a:p>
          <a:p>
            <a:pPr>
              <a:lnSpc>
                <a:spcPts val="2500"/>
              </a:lnSpc>
            </a:pPr>
            <a:r>
              <a:rPr lang="es-ES" sz="2400" dirty="0" smtClean="0">
                <a:latin typeface="Arial" panose="020B0604020202020204" pitchFamily="34" charset="0"/>
                <a:ea typeface="Times New Roman" panose="02020603050405020304" pitchFamily="18" charset="0"/>
              </a:rPr>
              <a:t>escucha </a:t>
            </a:r>
            <a:r>
              <a:rPr lang="es-ES" sz="2400" dirty="0">
                <a:latin typeface="Arial" panose="020B0604020202020204" pitchFamily="34" charset="0"/>
                <a:ea typeface="Times New Roman" panose="02020603050405020304" pitchFamily="18" charset="0"/>
              </a:rPr>
              <a:t>y el respeto de </a:t>
            </a:r>
            <a:r>
              <a:rPr lang="es-ES" sz="2400" dirty="0" smtClean="0">
                <a:latin typeface="Arial" panose="020B0604020202020204" pitchFamily="34" charset="0"/>
                <a:ea typeface="Times New Roman" panose="02020603050405020304" pitchFamily="18" charset="0"/>
              </a:rPr>
              <a:t>las voces </a:t>
            </a:r>
            <a:r>
              <a:rPr lang="es-ES" sz="2400" dirty="0">
                <a:latin typeface="Arial" panose="020B0604020202020204" pitchFamily="34" charset="0"/>
                <a:ea typeface="Times New Roman" panose="02020603050405020304" pitchFamily="18" charset="0"/>
              </a:rPr>
              <a:t>minoritarias y marginadas. </a:t>
            </a:r>
          </a:p>
          <a:p>
            <a:pPr>
              <a:lnSpc>
                <a:spcPts val="2500"/>
              </a:lnSpc>
            </a:pPr>
            <a:r>
              <a:rPr lang="es-ES" sz="2400" dirty="0">
                <a:latin typeface="Arial" panose="020B0604020202020204" pitchFamily="34" charset="0"/>
                <a:ea typeface="Times New Roman" panose="02020603050405020304" pitchFamily="18" charset="0"/>
              </a:rPr>
              <a:t>Así, el aprendizaje de la </a:t>
            </a:r>
            <a:endParaRPr lang="es-ES" sz="2400" dirty="0" smtClean="0">
              <a:latin typeface="Arial" panose="020B0604020202020204" pitchFamily="34" charset="0"/>
              <a:ea typeface="Times New Roman" panose="02020603050405020304" pitchFamily="18" charset="0"/>
            </a:endParaRPr>
          </a:p>
          <a:p>
            <a:pPr>
              <a:lnSpc>
                <a:spcPts val="2500"/>
              </a:lnSpc>
            </a:pPr>
            <a:r>
              <a:rPr lang="es-ES" sz="2400" dirty="0" smtClean="0">
                <a:latin typeface="Arial" panose="020B0604020202020204" pitchFamily="34" charset="0"/>
                <a:ea typeface="Times New Roman" panose="02020603050405020304" pitchFamily="18" charset="0"/>
              </a:rPr>
              <a:t>comprensión </a:t>
            </a:r>
            <a:r>
              <a:rPr lang="es-ES" sz="2400" dirty="0">
                <a:latin typeface="Arial" panose="020B0604020202020204" pitchFamily="34" charset="0"/>
                <a:ea typeface="Times New Roman" panose="02020603050405020304" pitchFamily="18" charset="0"/>
              </a:rPr>
              <a:t>debe </a:t>
            </a:r>
            <a:endParaRPr lang="es-ES" sz="2400" dirty="0" smtClean="0">
              <a:latin typeface="Arial" panose="020B0604020202020204" pitchFamily="34" charset="0"/>
              <a:ea typeface="Times New Roman" panose="02020603050405020304" pitchFamily="18" charset="0"/>
            </a:endParaRPr>
          </a:p>
          <a:p>
            <a:pPr>
              <a:lnSpc>
                <a:spcPts val="2500"/>
              </a:lnSpc>
            </a:pPr>
            <a:r>
              <a:rPr lang="es-ES" sz="2400" dirty="0">
                <a:latin typeface="Arial" panose="020B0604020202020204" pitchFamily="34" charset="0"/>
                <a:ea typeface="Times New Roman" panose="02020603050405020304" pitchFamily="18" charset="0"/>
              </a:rPr>
              <a:t>d</a:t>
            </a:r>
            <a:r>
              <a:rPr lang="es-ES" sz="2400" dirty="0" smtClean="0">
                <a:latin typeface="Arial" panose="020B0604020202020204" pitchFamily="34" charset="0"/>
                <a:ea typeface="Times New Roman" panose="02020603050405020304" pitchFamily="18" charset="0"/>
              </a:rPr>
              <a:t>esempeñar un </a:t>
            </a:r>
            <a:r>
              <a:rPr lang="es-ES" sz="2400" dirty="0">
                <a:latin typeface="Arial" panose="020B0604020202020204" pitchFamily="34" charset="0"/>
                <a:ea typeface="Times New Roman" panose="02020603050405020304" pitchFamily="18" charset="0"/>
              </a:rPr>
              <a:t>papel </a:t>
            </a:r>
            <a:endParaRPr lang="es-ES" sz="2400" dirty="0" smtClean="0">
              <a:latin typeface="Arial" panose="020B0604020202020204" pitchFamily="34" charset="0"/>
              <a:ea typeface="Times New Roman" panose="02020603050405020304" pitchFamily="18" charset="0"/>
            </a:endParaRPr>
          </a:p>
          <a:p>
            <a:pPr>
              <a:lnSpc>
                <a:spcPts val="2500"/>
              </a:lnSpc>
            </a:pPr>
            <a:r>
              <a:rPr lang="es-ES" sz="2400" dirty="0" smtClean="0">
                <a:latin typeface="Arial" panose="020B0604020202020204" pitchFamily="34" charset="0"/>
                <a:ea typeface="Times New Roman" panose="02020603050405020304" pitchFamily="18" charset="0"/>
              </a:rPr>
              <a:t>fundamental en el </a:t>
            </a:r>
          </a:p>
          <a:p>
            <a:pPr>
              <a:lnSpc>
                <a:spcPts val="2500"/>
              </a:lnSpc>
            </a:pPr>
            <a:r>
              <a:rPr lang="es-ES" sz="2400" dirty="0" smtClean="0">
                <a:latin typeface="Arial" panose="020B0604020202020204" pitchFamily="34" charset="0"/>
                <a:ea typeface="Times New Roman" panose="02020603050405020304" pitchFamily="18" charset="0"/>
              </a:rPr>
              <a:t>proceso de </a:t>
            </a:r>
          </a:p>
          <a:p>
            <a:pPr>
              <a:lnSpc>
                <a:spcPts val="2500"/>
              </a:lnSpc>
            </a:pPr>
            <a:r>
              <a:rPr lang="es-ES" sz="2400" dirty="0" smtClean="0">
                <a:latin typeface="Arial" panose="020B0604020202020204" pitchFamily="34" charset="0"/>
                <a:ea typeface="Times New Roman" panose="02020603050405020304" pitchFamily="18" charset="0"/>
              </a:rPr>
              <a:t>aprendizaje</a:t>
            </a:r>
            <a:r>
              <a:rPr lang="es-ES" sz="2400" dirty="0">
                <a:latin typeface="Arial" panose="020B0604020202020204" pitchFamily="34" charset="0"/>
                <a:ea typeface="Times New Roman" panose="02020603050405020304" pitchFamily="18" charset="0"/>
              </a:rPr>
              <a:t>.  </a:t>
            </a:r>
            <a:endParaRPr lang="es-ES" sz="2400" dirty="0" smtClean="0">
              <a:latin typeface="Arial" panose="020B0604020202020204" pitchFamily="34" charset="0"/>
              <a:ea typeface="Times New Roman" panose="02020603050405020304" pitchFamily="18" charset="0"/>
            </a:endParaRPr>
          </a:p>
          <a:p>
            <a:pPr>
              <a:lnSpc>
                <a:spcPts val="2500"/>
              </a:lnSpc>
            </a:pPr>
            <a:r>
              <a:rPr lang="es-ES" sz="2400" spc="75" dirty="0" smtClean="0">
                <a:latin typeface="Arial" panose="020B0604020202020204" pitchFamily="34" charset="0"/>
                <a:ea typeface="Times New Roman" panose="02020603050405020304" pitchFamily="18" charset="0"/>
              </a:rPr>
              <a:t>(</a:t>
            </a:r>
            <a:r>
              <a:rPr lang="es-ES" sz="2400" spc="75" dirty="0">
                <a:latin typeface="Arial" panose="020B0604020202020204" pitchFamily="34" charset="0"/>
                <a:ea typeface="Times New Roman" panose="02020603050405020304" pitchFamily="18" charset="0"/>
              </a:rPr>
              <a:t>Morín, 2001)</a:t>
            </a:r>
            <a:endParaRPr lang="es-ES" sz="2400" dirty="0"/>
          </a:p>
        </p:txBody>
      </p:sp>
      <p:sp>
        <p:nvSpPr>
          <p:cNvPr id="9" name="Título 1"/>
          <p:cNvSpPr txBox="1">
            <a:spLocks/>
          </p:cNvSpPr>
          <p:nvPr/>
        </p:nvSpPr>
        <p:spPr>
          <a:xfrm rot="19624913">
            <a:off x="2049672" y="1965870"/>
            <a:ext cx="8092657" cy="2903326"/>
          </a:xfrm>
          <a:prstGeom prst="rect">
            <a:avLst/>
          </a:prstGeom>
          <a:solidFill>
            <a:srgbClr val="CCFF33"/>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smtClean="0">
                <a:solidFill>
                  <a:srgbClr val="0033CC"/>
                </a:solidFill>
                <a:effectLst>
                  <a:glow rad="228600">
                    <a:schemeClr val="accent2">
                      <a:satMod val="175000"/>
                      <a:alpha val="40000"/>
                    </a:schemeClr>
                  </a:glow>
                </a:effectLst>
                <a:latin typeface="Algerian" panose="04020705040A02060702" pitchFamily="82" charset="0"/>
              </a:rPr>
              <a:t>Estrategias para mejorar las Relaciones humanas. inteligencias múltiples</a:t>
            </a:r>
            <a:endParaRPr lang="es-ES" sz="4800" dirty="0">
              <a:solidFill>
                <a:srgbClr val="0033CC"/>
              </a:solidFill>
              <a:effectLst>
                <a:glow rad="228600">
                  <a:schemeClr val="accent2">
                    <a:satMod val="175000"/>
                    <a:alpha val="40000"/>
                  </a:schemeClr>
                </a:glow>
              </a:effectLst>
              <a:latin typeface="Algerian" panose="04020705040A02060702" pitchFamily="82" charset="0"/>
            </a:endParaRPr>
          </a:p>
        </p:txBody>
      </p:sp>
    </p:spTree>
    <p:extLst>
      <p:ext uri="{BB962C8B-B14F-4D97-AF65-F5344CB8AC3E}">
        <p14:creationId xmlns:p14="http://schemas.microsoft.com/office/powerpoint/2010/main" val="25031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4200"/>
                            </p:stCondLst>
                            <p:childTnLst>
                              <p:par>
                                <p:cTn id="12" presetID="52" presetClass="entr" presetSubtype="0" fill="hold" grpId="0"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iterate type="lt">
                                    <p:tmPct val="5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76945"/>
            <a:ext cx="12192000" cy="584775"/>
          </a:xfrm>
          <a:prstGeom prst="rect">
            <a:avLst/>
          </a:prstGeom>
          <a:solidFill>
            <a:srgbClr val="CCFF33"/>
          </a:solidFill>
        </p:spPr>
        <p:txBody>
          <a:bodyPr wrap="square">
            <a:spAutoFit/>
          </a:bodyPr>
          <a:lstStyle/>
          <a:p>
            <a:pPr algn="ctr"/>
            <a:r>
              <a:rPr lang="en-US" sz="3200" b="1" dirty="0" err="1">
                <a:effectLst>
                  <a:outerShdw blurRad="38100" dist="38100" dir="2700000" algn="tl">
                    <a:srgbClr val="C0C0C0"/>
                  </a:outerShdw>
                </a:effectLst>
                <a:latin typeface="Arial" panose="020B0604020202020204" pitchFamily="34" charset="0"/>
                <a:cs typeface="Arial" panose="020B0604020202020204" pitchFamily="34" charset="0"/>
              </a:rPr>
              <a:t>Estilos</a:t>
            </a:r>
            <a:r>
              <a:rPr lang="en-US" sz="3200" b="1" dirty="0">
                <a:effectLst>
                  <a:outerShdw blurRad="38100" dist="38100" dir="2700000" algn="tl">
                    <a:srgbClr val="C0C0C0"/>
                  </a:outerShdw>
                </a:effectLst>
                <a:latin typeface="Arial" panose="020B0604020202020204" pitchFamily="34" charset="0"/>
                <a:cs typeface="Arial" panose="020B0604020202020204" pitchFamily="34" charset="0"/>
              </a:rPr>
              <a:t> de </a:t>
            </a:r>
            <a:r>
              <a:rPr lang="en-US" sz="3200" b="1" dirty="0" err="1">
                <a:effectLst>
                  <a:outerShdw blurRad="38100" dist="38100" dir="2700000" algn="tl">
                    <a:srgbClr val="C0C0C0"/>
                  </a:outerShdw>
                </a:effectLst>
                <a:latin typeface="Arial" panose="020B0604020202020204" pitchFamily="34" charset="0"/>
                <a:cs typeface="Arial" panose="020B0604020202020204" pitchFamily="34" charset="0"/>
              </a:rPr>
              <a:t>Aprendizaje</a:t>
            </a:r>
            <a:endParaRPr lang="es-ES" sz="3200" dirty="0">
              <a:latin typeface="Arial" panose="020B0604020202020204" pitchFamily="34" charset="0"/>
              <a:cs typeface="Arial" panose="020B0604020202020204" pitchFamily="34" charset="0"/>
            </a:endParaRPr>
          </a:p>
        </p:txBody>
      </p:sp>
      <p:sp>
        <p:nvSpPr>
          <p:cNvPr id="3" name="Rectángulo 2"/>
          <p:cNvSpPr/>
          <p:nvPr/>
        </p:nvSpPr>
        <p:spPr>
          <a:xfrm>
            <a:off x="340999" y="880953"/>
            <a:ext cx="5440018" cy="5657959"/>
          </a:xfrm>
          <a:prstGeom prst="rect">
            <a:avLst/>
          </a:prstGeom>
          <a:blipFill>
            <a:blip r:embed="rId2"/>
            <a:tile tx="0" ty="0" sx="100000" sy="100000" flip="none" algn="tl"/>
          </a:blipFill>
        </p:spPr>
        <p:txBody>
          <a:bodyPr wrap="square">
            <a:spAutoFit/>
          </a:bodyPr>
          <a:lstStyle/>
          <a:p>
            <a:pPr marL="357188" indent="-357188" algn="just">
              <a:lnSpc>
                <a:spcPts val="3120"/>
              </a:lnSpc>
              <a:buFont typeface="Wingdings" panose="05000000000000000000" pitchFamily="2" charset="2"/>
              <a:buAutoNum type="arabicPeriod"/>
            </a:pPr>
            <a:r>
              <a:rPr lang="es-ES" altLang="es-ES" sz="2600" b="1" dirty="0">
                <a:latin typeface="Arial" panose="020B0604020202020204" pitchFamily="34" charset="0"/>
                <a:cs typeface="Arial" panose="020B0604020202020204" pitchFamily="34" charset="0"/>
              </a:rPr>
              <a:t>Estilo Activo</a:t>
            </a:r>
            <a:r>
              <a:rPr lang="es-ES" altLang="es-ES" sz="2600" dirty="0">
                <a:latin typeface="Arial" panose="020B0604020202020204" pitchFamily="34" charset="0"/>
                <a:cs typeface="Arial" panose="020B0604020202020204" pitchFamily="34" charset="0"/>
              </a:rPr>
              <a:t>. </a:t>
            </a:r>
            <a:r>
              <a:rPr lang="es-ES" altLang="es-ES" sz="2600" dirty="0" smtClean="0">
                <a:latin typeface="Arial" panose="020B0604020202020204" pitchFamily="34" charset="0"/>
                <a:cs typeface="Arial" panose="020B0604020202020204" pitchFamily="34" charset="0"/>
              </a:rPr>
              <a:t>Se da en </a:t>
            </a:r>
            <a:r>
              <a:rPr lang="es-ES" altLang="es-ES" sz="2600" dirty="0">
                <a:latin typeface="Arial" panose="020B0604020202020204" pitchFamily="34" charset="0"/>
                <a:cs typeface="Arial" panose="020B0604020202020204" pitchFamily="34" charset="0"/>
              </a:rPr>
              <a:t>personas abiertas, entusiastas, sin prejuicios ante las nuevas experiencias, incluso aumenta su motivación ante los retos.</a:t>
            </a:r>
          </a:p>
          <a:p>
            <a:pPr marL="357188" indent="-357188">
              <a:lnSpc>
                <a:spcPts val="3120"/>
              </a:lnSpc>
            </a:pPr>
            <a:r>
              <a:rPr lang="es-PR" altLang="es-ES" sz="2600" dirty="0">
                <a:latin typeface="Arial" panose="020B0604020202020204" pitchFamily="34" charset="0"/>
                <a:cs typeface="Arial" panose="020B0604020202020204" pitchFamily="34" charset="0"/>
              </a:rPr>
              <a:t> </a:t>
            </a:r>
          </a:p>
          <a:p>
            <a:pPr marL="357188" indent="-357188" algn="just">
              <a:lnSpc>
                <a:spcPts val="3120"/>
              </a:lnSpc>
              <a:buFont typeface="Wingdings" panose="05000000000000000000" pitchFamily="2" charset="2"/>
              <a:buAutoNum type="arabicPeriod" startAt="2"/>
            </a:pPr>
            <a:r>
              <a:rPr lang="es-ES" altLang="es-ES" sz="2600" b="1" dirty="0">
                <a:latin typeface="Arial" panose="020B0604020202020204" pitchFamily="34" charset="0"/>
                <a:cs typeface="Arial" panose="020B0604020202020204" pitchFamily="34" charset="0"/>
              </a:rPr>
              <a:t>Estilo Reflexivo</a:t>
            </a:r>
            <a:r>
              <a:rPr lang="es-ES" altLang="es-ES" sz="2600" dirty="0">
                <a:latin typeface="Arial" panose="020B0604020202020204" pitchFamily="34" charset="0"/>
                <a:cs typeface="Arial" panose="020B0604020202020204" pitchFamily="34" charset="0"/>
              </a:rPr>
              <a:t>. </a:t>
            </a:r>
            <a:r>
              <a:rPr lang="es-ES" altLang="es-ES" sz="2600" dirty="0" smtClean="0">
                <a:latin typeface="Arial" panose="020B0604020202020204" pitchFamily="34" charset="0"/>
                <a:cs typeface="Arial" panose="020B0604020202020204" pitchFamily="34" charset="0"/>
              </a:rPr>
              <a:t>Se muestra en personas </a:t>
            </a:r>
            <a:r>
              <a:rPr lang="es-ES" altLang="es-ES" sz="2600" dirty="0">
                <a:latin typeface="Arial" panose="020B0604020202020204" pitchFamily="34" charset="0"/>
                <a:cs typeface="Arial" panose="020B0604020202020204" pitchFamily="34" charset="0"/>
              </a:rPr>
              <a:t>que observan y analizan detenidamente. Consideran todas las opciones antes de tomar una decisión. Les gusta observar y escuchar, se muestran cautos, discretos e incluso a veces quizá distantes.</a:t>
            </a:r>
            <a:endParaRPr lang="es-PR" altLang="es-ES" sz="2600" dirty="0">
              <a:latin typeface="Arial" panose="020B0604020202020204" pitchFamily="34" charset="0"/>
              <a:cs typeface="Arial" panose="020B0604020202020204" pitchFamily="34" charset="0"/>
            </a:endParaRPr>
          </a:p>
        </p:txBody>
      </p:sp>
      <p:sp>
        <p:nvSpPr>
          <p:cNvPr id="4" name="Rectángulo 3"/>
          <p:cNvSpPr/>
          <p:nvPr/>
        </p:nvSpPr>
        <p:spPr>
          <a:xfrm>
            <a:off x="5943600" y="961377"/>
            <a:ext cx="6248400" cy="5657959"/>
          </a:xfrm>
          <a:prstGeom prst="rect">
            <a:avLst/>
          </a:prstGeom>
          <a:blipFill>
            <a:blip r:embed="rId2"/>
            <a:tile tx="0" ty="0" sx="100000" sy="100000" flip="none" algn="tl"/>
          </a:blipFill>
        </p:spPr>
        <p:txBody>
          <a:bodyPr wrap="square">
            <a:spAutoFit/>
          </a:bodyPr>
          <a:lstStyle/>
          <a:p>
            <a:pPr marL="357188" indent="-357188" algn="just">
              <a:lnSpc>
                <a:spcPts val="3100"/>
              </a:lnSpc>
              <a:buFont typeface="Wingdings" panose="05000000000000000000" pitchFamily="2" charset="2"/>
              <a:buAutoNum type="arabicPeriod" startAt="3"/>
            </a:pPr>
            <a:r>
              <a:rPr lang="es-ES" altLang="es-ES" sz="2600" b="1" dirty="0">
                <a:latin typeface="Arial" panose="020B0604020202020204" pitchFamily="34" charset="0"/>
                <a:cs typeface="Arial" panose="020B0604020202020204" pitchFamily="34" charset="0"/>
              </a:rPr>
              <a:t>Estilo Teórico</a:t>
            </a:r>
            <a:r>
              <a:rPr lang="es-ES" altLang="es-ES" sz="2600" dirty="0">
                <a:latin typeface="Arial" panose="020B0604020202020204" pitchFamily="34" charset="0"/>
                <a:cs typeface="Arial" panose="020B0604020202020204" pitchFamily="34" charset="0"/>
              </a:rPr>
              <a:t>. </a:t>
            </a:r>
            <a:r>
              <a:rPr lang="es-ES" altLang="es-ES" sz="2600" dirty="0" smtClean="0">
                <a:latin typeface="Arial" panose="020B0604020202020204" pitchFamily="34" charset="0"/>
                <a:cs typeface="Arial" panose="020B0604020202020204" pitchFamily="34" charset="0"/>
              </a:rPr>
              <a:t>Las personas presentan </a:t>
            </a:r>
            <a:r>
              <a:rPr lang="es-ES" altLang="es-ES" sz="2600" dirty="0">
                <a:latin typeface="Arial" panose="020B0604020202020204" pitchFamily="34" charset="0"/>
                <a:cs typeface="Arial" panose="020B0604020202020204" pitchFamily="34" charset="0"/>
              </a:rPr>
              <a:t>un pensamiento lógico e integran sus observaciones dentro de </a:t>
            </a:r>
            <a:r>
              <a:rPr lang="es-ES" altLang="es-ES" sz="2600" dirty="0" smtClean="0">
                <a:latin typeface="Arial" panose="020B0604020202020204" pitchFamily="34" charset="0"/>
                <a:cs typeface="Arial" panose="020B0604020202020204" pitchFamily="34" charset="0"/>
              </a:rPr>
              <a:t>concepciones </a:t>
            </a:r>
            <a:r>
              <a:rPr lang="es-ES" altLang="es-ES" sz="2600" dirty="0">
                <a:latin typeface="Arial" panose="020B0604020202020204" pitchFamily="34" charset="0"/>
                <a:cs typeface="Arial" panose="020B0604020202020204" pitchFamily="34" charset="0"/>
              </a:rPr>
              <a:t>lógicas y complejas. Buscan la racionalidad, la objetividad, la precisión y la exactitud.</a:t>
            </a:r>
          </a:p>
          <a:p>
            <a:pPr marL="357188" indent="-357188">
              <a:lnSpc>
                <a:spcPts val="3100"/>
              </a:lnSpc>
            </a:pPr>
            <a:endParaRPr lang="es-ES" altLang="es-ES" sz="2600" dirty="0">
              <a:latin typeface="Arial" panose="020B0604020202020204" pitchFamily="34" charset="0"/>
              <a:cs typeface="Arial" panose="020B0604020202020204" pitchFamily="34" charset="0"/>
            </a:endParaRPr>
          </a:p>
          <a:p>
            <a:pPr marL="357188" indent="-357188" algn="just">
              <a:lnSpc>
                <a:spcPts val="3100"/>
              </a:lnSpc>
              <a:buFont typeface="Wingdings" panose="05000000000000000000" pitchFamily="2" charset="2"/>
              <a:buAutoNum type="arabicPeriod" startAt="4"/>
            </a:pPr>
            <a:r>
              <a:rPr lang="es-ES" altLang="es-ES" sz="2600" b="1" dirty="0">
                <a:latin typeface="Arial" panose="020B0604020202020204" pitchFamily="34" charset="0"/>
                <a:cs typeface="Arial" panose="020B0604020202020204" pitchFamily="34" charset="0"/>
              </a:rPr>
              <a:t>Estilo Pragmático</a:t>
            </a:r>
            <a:r>
              <a:rPr lang="es-ES" altLang="es-ES" sz="2600" dirty="0">
                <a:latin typeface="Arial" panose="020B0604020202020204" pitchFamily="34" charset="0"/>
                <a:cs typeface="Arial" panose="020B0604020202020204" pitchFamily="34" charset="0"/>
              </a:rPr>
              <a:t>. </a:t>
            </a:r>
            <a:r>
              <a:rPr lang="es-ES" altLang="es-ES" sz="2600" dirty="0" smtClean="0">
                <a:latin typeface="Arial" panose="020B0604020202020204" pitchFamily="34" charset="0"/>
                <a:cs typeface="Arial" panose="020B0604020202020204" pitchFamily="34" charset="0"/>
              </a:rPr>
              <a:t>Se da en las </a:t>
            </a:r>
            <a:r>
              <a:rPr lang="es-ES" altLang="es-ES" sz="2600" dirty="0">
                <a:latin typeface="Arial" panose="020B0604020202020204" pitchFamily="34" charset="0"/>
                <a:cs typeface="Arial" panose="020B0604020202020204" pitchFamily="34" charset="0"/>
              </a:rPr>
              <a:t>personas que intentan poner en práctica las ideas. Buscan la rapidez y eficacia en sus acciones y decisiones. Se muestran seguros cuando se enfrentan a los proyectos que les ilusionan</a:t>
            </a:r>
            <a:r>
              <a:rPr lang="es-ES" altLang="es-ES" sz="2600" dirty="0" smtClean="0">
                <a:latin typeface="Arial" panose="020B0604020202020204" pitchFamily="34" charset="0"/>
                <a:cs typeface="Arial" panose="020B0604020202020204" pitchFamily="34" charset="0"/>
              </a:rPr>
              <a:t>.</a:t>
            </a:r>
            <a:endParaRPr lang="es-PR" altLang="es-ES" sz="2600" dirty="0">
              <a:latin typeface="Arial" panose="020B0604020202020204" pitchFamily="34" charset="0"/>
              <a:cs typeface="Arial" panose="020B0604020202020204" pitchFamily="34" charset="0"/>
            </a:endParaRPr>
          </a:p>
        </p:txBody>
      </p:sp>
      <p:sp>
        <p:nvSpPr>
          <p:cNvPr id="8" name="Marcador de pie de página 7"/>
          <p:cNvSpPr>
            <a:spLocks noGrp="1"/>
          </p:cNvSpPr>
          <p:nvPr>
            <p:ph type="ftr" sz="quarter" idx="11"/>
          </p:nvPr>
        </p:nvSpPr>
        <p:spPr>
          <a:xfrm>
            <a:off x="4038601" y="6473444"/>
            <a:ext cx="4114800" cy="365125"/>
          </a:xfrm>
        </p:spPr>
        <p:txBody>
          <a:bodyPr/>
          <a:lstStyle/>
          <a:p>
            <a:r>
              <a:rPr lang="es-ES" dirty="0" smtClean="0"/>
              <a:t>Ramón R. Abarca Fernández</a:t>
            </a:r>
            <a:endParaRPr lang="es-ES" dirty="0"/>
          </a:p>
        </p:txBody>
      </p:sp>
    </p:spTree>
    <p:extLst>
      <p:ext uri="{BB962C8B-B14F-4D97-AF65-F5344CB8AC3E}">
        <p14:creationId xmlns:p14="http://schemas.microsoft.com/office/powerpoint/2010/main" val="3668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75"/>
                            </p:stCondLst>
                            <p:childTnLst>
                              <p:par>
                                <p:cTn id="13" presetID="23" presetClass="entr" presetSubtype="36"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6*min(max(#ppt_w*#ppt_h,.3),1)-7.4)/-.7*#ppt_w"/>
                                          </p:val>
                                        </p:tav>
                                        <p:tav tm="100000">
                                          <p:val>
                                            <p:strVal val="#ppt_w"/>
                                          </p:val>
                                        </p:tav>
                                      </p:tavLst>
                                    </p:anim>
                                    <p:anim calcmode="lin" valueType="num">
                                      <p:cBhvr>
                                        <p:cTn id="16" dur="500" fill="hold"/>
                                        <p:tgtEl>
                                          <p:spTgt spid="3"/>
                                        </p:tgtEl>
                                        <p:attrNameLst>
                                          <p:attrName>ppt_h</p:attrName>
                                        </p:attrNameLst>
                                      </p:cBhvr>
                                      <p:tavLst>
                                        <p:tav tm="0">
                                          <p:val>
                                            <p:strVal val="(6*min(max(#ppt_w*#ppt_h,.3),1)-7.4)/-.7*#ppt_h"/>
                                          </p:val>
                                        </p:tav>
                                        <p:tav tm="100000">
                                          <p:val>
                                            <p:strVal val="#ppt_h"/>
                                          </p:val>
                                        </p:tav>
                                      </p:tavLst>
                                    </p:anim>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96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2"/>
            <a:ext cx="8544394" cy="62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Marcador de pie de página 2"/>
          <p:cNvSpPr>
            <a:spLocks noGrp="1"/>
          </p:cNvSpPr>
          <p:nvPr>
            <p:ph type="ftr" sz="quarter" idx="11"/>
          </p:nvPr>
        </p:nvSpPr>
        <p:spPr/>
        <p:txBody>
          <a:bodyPr/>
          <a:lstStyle/>
          <a:p>
            <a:r>
              <a:rPr lang="es-ES" dirty="0" smtClean="0"/>
              <a:t>Ramón R. Abarca Fernández</a:t>
            </a:r>
            <a:endParaRPr lang="es-ES" dirty="0"/>
          </a:p>
        </p:txBody>
      </p:sp>
      <p:sp>
        <p:nvSpPr>
          <p:cNvPr id="4" name="Rectángulo 3"/>
          <p:cNvSpPr/>
          <p:nvPr/>
        </p:nvSpPr>
        <p:spPr>
          <a:xfrm>
            <a:off x="2377291" y="6073659"/>
            <a:ext cx="6073073" cy="369332"/>
          </a:xfrm>
          <a:prstGeom prst="rect">
            <a:avLst/>
          </a:prstGeom>
        </p:spPr>
        <p:txBody>
          <a:bodyPr wrap="none">
            <a:spAutoFit/>
          </a:bodyPr>
          <a:lstStyle/>
          <a:p>
            <a:r>
              <a:rPr lang="es-ES" dirty="0">
                <a:hlinkClick r:id="rId3"/>
              </a:rPr>
              <a:t>http://</a:t>
            </a:r>
            <a:r>
              <a:rPr lang="es-ES" dirty="0" smtClean="0">
                <a:hlinkClick r:id="rId3"/>
              </a:rPr>
              <a:t>azul.edu.pe/capacitacion/RUTAS_DEL_APRENDIZAJE.pdf</a:t>
            </a:r>
            <a:r>
              <a:rPr lang="es-ES" dirty="0" smtClean="0"/>
              <a:t> </a:t>
            </a:r>
            <a:endParaRPr lang="es-ES" dirty="0"/>
          </a:p>
        </p:txBody>
      </p:sp>
    </p:spTree>
    <p:extLst>
      <p:ext uri="{BB962C8B-B14F-4D97-AF65-F5344CB8AC3E}">
        <p14:creationId xmlns:p14="http://schemas.microsoft.com/office/powerpoint/2010/main" val="612217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3" y="1101725"/>
            <a:ext cx="9666515" cy="516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4 CuadroTexto"/>
          <p:cNvSpPr txBox="1">
            <a:spLocks noChangeArrowheads="1"/>
          </p:cNvSpPr>
          <p:nvPr/>
        </p:nvSpPr>
        <p:spPr bwMode="auto">
          <a:xfrm>
            <a:off x="3432175" y="333375"/>
            <a:ext cx="69357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ES" sz="4400" b="1" dirty="0">
                <a:solidFill>
                  <a:srgbClr val="006666"/>
                </a:solidFill>
                <a:latin typeface="Agency FB" panose="020B0503020202020204" pitchFamily="34" charset="0"/>
              </a:rPr>
              <a:t>¿Qué son las rutas de aprendizaje?</a:t>
            </a:r>
          </a:p>
        </p:txBody>
      </p:sp>
      <p:sp>
        <p:nvSpPr>
          <p:cNvPr id="2" name="Marcador de pie de página 1"/>
          <p:cNvSpPr>
            <a:spLocks noGrp="1"/>
          </p:cNvSpPr>
          <p:nvPr>
            <p:ph type="ftr" sz="quarter" idx="11"/>
          </p:nvPr>
        </p:nvSpPr>
        <p:spPr/>
        <p:txBody>
          <a:bodyPr/>
          <a:lstStyle/>
          <a:p>
            <a:r>
              <a:rPr lang="es-ES" smtClean="0"/>
              <a:t>Ramón R. Abarca Fernández</a:t>
            </a:r>
            <a:endParaRPr lang="es-ES"/>
          </a:p>
        </p:txBody>
      </p:sp>
    </p:spTree>
    <p:extLst>
      <p:ext uri="{BB962C8B-B14F-4D97-AF65-F5344CB8AC3E}">
        <p14:creationId xmlns:p14="http://schemas.microsoft.com/office/powerpoint/2010/main" val="60462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58130" y="3840556"/>
            <a:ext cx="5455276" cy="523220"/>
          </a:xfrm>
          <a:prstGeom prst="rect">
            <a:avLst/>
          </a:prstGeom>
        </p:spPr>
        <p:txBody>
          <a:bodyPr wrap="none">
            <a:spAutoFit/>
          </a:bodyPr>
          <a:lstStyle/>
          <a:p>
            <a:r>
              <a:rPr lang="es-ES" sz="2800" b="1" dirty="0"/>
              <a:t>Etapas de una Ruta de Aprendizaje:</a:t>
            </a:r>
          </a:p>
        </p:txBody>
      </p:sp>
      <p:sp>
        <p:nvSpPr>
          <p:cNvPr id="5" name="Rectángulo 4"/>
          <p:cNvSpPr/>
          <p:nvPr/>
        </p:nvSpPr>
        <p:spPr>
          <a:xfrm>
            <a:off x="1590080" y="6211670"/>
            <a:ext cx="9011841" cy="646331"/>
          </a:xfrm>
          <a:prstGeom prst="rect">
            <a:avLst/>
          </a:prstGeom>
        </p:spPr>
        <p:txBody>
          <a:bodyPr wrap="square">
            <a:spAutoFit/>
          </a:bodyPr>
          <a:lstStyle/>
          <a:p>
            <a:r>
              <a:rPr lang="es-ES" dirty="0">
                <a:hlinkClick r:id="rId2"/>
              </a:rPr>
              <a:t>http://iicaforumdrs.org.br/iica2011/adm/arquivosup/5ebc84886a3dc399d0e8158f600e3325procasur.pdf</a:t>
            </a:r>
            <a:r>
              <a:rPr lang="es-ES" dirty="0"/>
              <a:t>   AproxiRutaApren</a:t>
            </a:r>
          </a:p>
        </p:txBody>
      </p:sp>
      <p:sp>
        <p:nvSpPr>
          <p:cNvPr id="6" name="Flecha derecha 5"/>
          <p:cNvSpPr/>
          <p:nvPr/>
        </p:nvSpPr>
        <p:spPr>
          <a:xfrm>
            <a:off x="1735491" y="4147385"/>
            <a:ext cx="1379332" cy="2000250"/>
          </a:xfrm>
          <a:prstGeom prst="rightArrow">
            <a:avLst>
              <a:gd name="adj1" fmla="val 50000"/>
              <a:gd name="adj2" fmla="val 29024"/>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Diseño y preparación</a:t>
            </a:r>
          </a:p>
        </p:txBody>
      </p:sp>
      <p:sp>
        <p:nvSpPr>
          <p:cNvPr id="9" name="Flecha a la derecha con muesca 8"/>
          <p:cNvSpPr/>
          <p:nvPr/>
        </p:nvSpPr>
        <p:spPr>
          <a:xfrm>
            <a:off x="3003176" y="4179419"/>
            <a:ext cx="2051672" cy="2000249"/>
          </a:xfrm>
          <a:prstGeom prst="notchedRightArrow">
            <a:avLst>
              <a:gd name="adj1" fmla="val 50000"/>
              <a:gd name="adj2" fmla="val 2847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Sistematización Habilitación</a:t>
            </a:r>
          </a:p>
        </p:txBody>
      </p:sp>
      <p:sp>
        <p:nvSpPr>
          <p:cNvPr id="10" name="Flecha a la derecha con muesca 9"/>
          <p:cNvSpPr/>
          <p:nvPr/>
        </p:nvSpPr>
        <p:spPr>
          <a:xfrm>
            <a:off x="5054848" y="4179648"/>
            <a:ext cx="2016224" cy="2000249"/>
          </a:xfrm>
          <a:prstGeom prst="notchedRightArrow">
            <a:avLst>
              <a:gd name="adj1" fmla="val 50000"/>
              <a:gd name="adj2" fmla="val 2847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Ejecución de la Ruta</a:t>
            </a:r>
          </a:p>
        </p:txBody>
      </p:sp>
      <p:sp>
        <p:nvSpPr>
          <p:cNvPr id="11" name="Flecha a la derecha con muesca 10"/>
          <p:cNvSpPr/>
          <p:nvPr/>
        </p:nvSpPr>
        <p:spPr>
          <a:xfrm>
            <a:off x="6960095" y="4198032"/>
            <a:ext cx="2051001" cy="2000249"/>
          </a:xfrm>
          <a:prstGeom prst="notchedRightArrow">
            <a:avLst>
              <a:gd name="adj1" fmla="val 50000"/>
              <a:gd name="adj2" fmla="val 2847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Reforzamiento Comunidad virtual</a:t>
            </a:r>
          </a:p>
        </p:txBody>
      </p:sp>
      <p:sp>
        <p:nvSpPr>
          <p:cNvPr id="12" name="Flecha a la derecha con muesca 11"/>
          <p:cNvSpPr/>
          <p:nvPr/>
        </p:nvSpPr>
        <p:spPr>
          <a:xfrm>
            <a:off x="8941500" y="4204726"/>
            <a:ext cx="1711931" cy="2000249"/>
          </a:xfrm>
          <a:prstGeom prst="notchedRightArrow">
            <a:avLst>
              <a:gd name="adj1" fmla="val 50000"/>
              <a:gd name="adj2" fmla="val 28474"/>
            </a:avLst>
          </a:prstGeom>
          <a:solidFill>
            <a:schemeClr val="bg1"/>
          </a:solid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Aplicación</a:t>
            </a:r>
            <a:r>
              <a:rPr lang="es-ES" sz="1400" dirty="0">
                <a:solidFill>
                  <a:schemeClr val="tx1"/>
                </a:solidFill>
              </a:rPr>
              <a:t> </a:t>
            </a:r>
            <a:r>
              <a:rPr lang="es-ES" sz="1400" b="1" dirty="0">
                <a:solidFill>
                  <a:schemeClr val="tx1"/>
                </a:solidFill>
              </a:rPr>
              <a:t>innovaciones</a:t>
            </a:r>
          </a:p>
        </p:txBody>
      </p:sp>
      <p:sp>
        <p:nvSpPr>
          <p:cNvPr id="4" name="3 Rectángulo"/>
          <p:cNvSpPr/>
          <p:nvPr/>
        </p:nvSpPr>
        <p:spPr>
          <a:xfrm>
            <a:off x="130628" y="31169"/>
            <a:ext cx="12061371" cy="2246769"/>
          </a:xfrm>
          <a:prstGeom prst="rect">
            <a:avLst/>
          </a:prstGeom>
          <a:blipFill>
            <a:blip r:embed="rId3"/>
            <a:tile tx="0" ty="0" sx="100000" sy="100000" flip="none" algn="tl"/>
          </a:blipFill>
        </p:spPr>
        <p:txBody>
          <a:bodyPr wrap="square">
            <a:spAutoFit/>
          </a:bodyPr>
          <a:lstStyle/>
          <a:p>
            <a:r>
              <a:rPr lang="es-ES" sz="2000" dirty="0"/>
              <a:t>Una Ruta de Aprendizaje es un viaje planificado con objetivos formativos que se diseña a partir de dos componentes centrales: </a:t>
            </a:r>
            <a:endParaRPr lang="es-ES" sz="2000" dirty="0" smtClean="0"/>
          </a:p>
          <a:p>
            <a:pPr marL="457200" indent="-457200">
              <a:buAutoNum type="alphaLcParenR"/>
            </a:pPr>
            <a:r>
              <a:rPr lang="es-ES" sz="2000" dirty="0" smtClean="0"/>
              <a:t>Las necesidades de conocimiento de los agentes de desarrollo enfrentados a problemas asociados a la pobreza rural y, </a:t>
            </a:r>
          </a:p>
          <a:p>
            <a:pPr marL="457200" indent="-457200">
              <a:buAutoNum type="alphaLcParenR"/>
            </a:pPr>
            <a:r>
              <a:rPr lang="es-ES" sz="2000" dirty="0" smtClean="0"/>
              <a:t>La identificación de experiencias relevantes en las que los actores locales han abordado de manera innovadora problemas similares, con resultados exitosos y cuyos saberes acumulados son potencialmente útiles para otros.  </a:t>
            </a:r>
            <a:r>
              <a:rPr lang="es-ES" sz="2000" dirty="0" smtClean="0">
                <a:hlinkClick r:id="rId4" action="ppaction://hlinkpres?slideindex=2&amp;slidetitle=Presentación de PowerPoint"/>
              </a:rPr>
              <a:t>..\Rutas.Pptx#2. Presentación de </a:t>
            </a:r>
            <a:r>
              <a:rPr lang="es-ES" sz="2000" dirty="0" err="1" smtClean="0">
                <a:hlinkClick r:id="rId4" action="ppaction://hlinkpres?slideindex=2&amp;slidetitle=Presentación de PowerPoint"/>
              </a:rPr>
              <a:t>powerpoint</a:t>
            </a:r>
            <a:endParaRPr lang="es-ES" sz="2000" dirty="0"/>
          </a:p>
        </p:txBody>
      </p:sp>
      <p:sp>
        <p:nvSpPr>
          <p:cNvPr id="7" name="6 Rectángulo"/>
          <p:cNvSpPr/>
          <p:nvPr/>
        </p:nvSpPr>
        <p:spPr>
          <a:xfrm>
            <a:off x="1735491" y="2338379"/>
            <a:ext cx="8970220" cy="1323439"/>
          </a:xfrm>
          <a:prstGeom prst="rect">
            <a:avLst/>
          </a:prstGeom>
          <a:gradFill flip="none" rotWithShape="1">
            <a:gsLst>
              <a:gs pos="78000">
                <a:srgbClr val="FFF200"/>
              </a:gs>
              <a:gs pos="88000">
                <a:srgbClr val="FF7A00"/>
              </a:gs>
              <a:gs pos="95000">
                <a:srgbClr val="FF0300"/>
              </a:gs>
              <a:gs pos="100000">
                <a:srgbClr val="4D0808"/>
              </a:gs>
            </a:gsLst>
            <a:path path="rect">
              <a:fillToRect l="50000" t="50000" r="50000" b="50000"/>
            </a:path>
            <a:tileRect/>
          </a:gradFill>
        </p:spPr>
        <p:txBody>
          <a:bodyPr wrap="square">
            <a:spAutoFit/>
          </a:bodyPr>
          <a:lstStyle/>
          <a:p>
            <a:r>
              <a:rPr lang="es-ES" sz="2000" dirty="0"/>
              <a:t>La Ruta de Aprendizaje es un proceso de construcción de capacidades, que comienza en el </a:t>
            </a:r>
            <a:r>
              <a:rPr lang="es-ES" sz="2000" b="1" dirty="0"/>
              <a:t>SABER</a:t>
            </a:r>
            <a:r>
              <a:rPr lang="es-ES" sz="2000" dirty="0"/>
              <a:t>, prosigue en el </a:t>
            </a:r>
            <a:r>
              <a:rPr lang="es-ES" sz="2000" b="1" dirty="0"/>
              <a:t>SABER-HACER</a:t>
            </a:r>
            <a:r>
              <a:rPr lang="es-ES" sz="2000" dirty="0"/>
              <a:t> (a través del aprendizaje vivencial con experiencias innovadoras) y termina en la capacidad de </a:t>
            </a:r>
            <a:r>
              <a:rPr lang="es-ES" sz="2000" b="1" dirty="0"/>
              <a:t>PODER HACER</a:t>
            </a:r>
            <a:r>
              <a:rPr lang="es-ES" sz="2000" dirty="0"/>
              <a:t> (adaptar e implementar innovaciones en el propio contexto del sujeto participante). </a:t>
            </a:r>
          </a:p>
        </p:txBody>
      </p:sp>
      <p:sp>
        <p:nvSpPr>
          <p:cNvPr id="2" name="Marcador de pie de página 1"/>
          <p:cNvSpPr>
            <a:spLocks noGrp="1"/>
          </p:cNvSpPr>
          <p:nvPr>
            <p:ph type="ftr" sz="quarter" idx="11"/>
          </p:nvPr>
        </p:nvSpPr>
        <p:spPr/>
        <p:txBody>
          <a:bodyPr/>
          <a:lstStyle/>
          <a:p>
            <a:r>
              <a:rPr lang="es-ES" smtClean="0"/>
              <a:t>Ramón R. Abarca Fernández</a:t>
            </a:r>
            <a:endParaRPr lang="es-ES"/>
          </a:p>
        </p:txBody>
      </p:sp>
    </p:spTree>
    <p:extLst>
      <p:ext uri="{BB962C8B-B14F-4D97-AF65-F5344CB8AC3E}">
        <p14:creationId xmlns:p14="http://schemas.microsoft.com/office/powerpoint/2010/main" val="30092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iterate type="lt">
                                    <p:tmPct val="5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6" fill="hold">
                            <p:stCondLst>
                              <p:cond delay="14250"/>
                            </p:stCondLst>
                            <p:childTnLst>
                              <p:par>
                                <p:cTn id="17" presetID="55" presetClass="entr" presetSubtype="0" fill="hold" grpId="0" nodeType="afterEffect">
                                  <p:stCondLst>
                                    <p:cond delay="0"/>
                                  </p:stCondLst>
                                  <p:iterate type="lt">
                                    <p:tmPct val="5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par>
                          <p:cTn id="22" fill="hold">
                            <p:stCondLst>
                              <p:cond delay="16650"/>
                            </p:stCondLst>
                            <p:childTnLst>
                              <p:par>
                                <p:cTn id="23" presetID="38" presetClass="entr" presetSubtype="0" accel="50000" fill="hold" grpId="0" nodeType="afterEffect">
                                  <p:stCondLst>
                                    <p:cond delay="0"/>
                                  </p:stCondLst>
                                  <p:iterate type="lt">
                                    <p:tmPct val="31000"/>
                                  </p:iterate>
                                  <p:childTnLst>
                                    <p:set>
                                      <p:cBhvr>
                                        <p:cTn id="24" dur="1" fill="hold">
                                          <p:stCondLst>
                                            <p:cond delay="0"/>
                                          </p:stCondLst>
                                        </p:cTn>
                                        <p:tgtEl>
                                          <p:spTgt spid="6"/>
                                        </p:tgtEl>
                                        <p:attrNameLst>
                                          <p:attrName>style.visibility</p:attrName>
                                        </p:attrNameLst>
                                      </p:cBhvr>
                                      <p:to>
                                        <p:strVal val="visible"/>
                                      </p:to>
                                    </p:set>
                                    <p:set>
                                      <p:cBhvr>
                                        <p:cTn id="25" dur="455" fill="hold">
                                          <p:stCondLst>
                                            <p:cond delay="0"/>
                                          </p:stCondLst>
                                        </p:cTn>
                                        <p:tgtEl>
                                          <p:spTgt spid="6"/>
                                        </p:tgtEl>
                                        <p:attrNameLst>
                                          <p:attrName>style.rotation</p:attrName>
                                        </p:attrNameLst>
                                      </p:cBhvr>
                                      <p:to>
                                        <p:strVal val="-45.0"/>
                                      </p:to>
                                    </p:set>
                                    <p:anim calcmode="lin" valueType="num">
                                      <p:cBhvr>
                                        <p:cTn id="26"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30" fill="hold">
                            <p:stCondLst>
                              <p:cond delay="22920"/>
                            </p:stCondLst>
                            <p:childTnLst>
                              <p:par>
                                <p:cTn id="31" presetID="43" presetClass="entr" presetSubtype="0" fill="hold" grpId="0" nodeType="afterEffect">
                                  <p:stCondLst>
                                    <p:cond delay="0"/>
                                  </p:stCondLst>
                                  <p:iterate type="lt">
                                    <p:tmPct val="5000"/>
                                  </p:iterate>
                                  <p:childTnLst>
                                    <p:set>
                                      <p:cBhvr>
                                        <p:cTn id="32" dur="1" fill="hold">
                                          <p:stCondLst>
                                            <p:cond delay="0"/>
                                          </p:stCondLst>
                                        </p:cTn>
                                        <p:tgtEl>
                                          <p:spTgt spid="9"/>
                                        </p:tgtEl>
                                        <p:attrNameLst>
                                          <p:attrName>style.visibility</p:attrName>
                                        </p:attrNameLst>
                                      </p:cBhvr>
                                      <p:to>
                                        <p:strVal val="visible"/>
                                      </p:to>
                                    </p:set>
                                    <p:animEffect transition="in" filter="fade">
                                      <p:cBhvr>
                                        <p:cTn id="33" dur="100"/>
                                        <p:tgtEl>
                                          <p:spTgt spid="9"/>
                                        </p:tgtEl>
                                      </p:cBhvr>
                                    </p:animEffect>
                                    <p:anim calcmode="lin" valueType="num">
                                      <p:cBhvr>
                                        <p:cTn id="34" dur="400" fill="hold"/>
                                        <p:tgtEl>
                                          <p:spTgt spid="9"/>
                                        </p:tgtEl>
                                        <p:attrNameLst>
                                          <p:attrName>ppt_x</p:attrName>
                                        </p:attrNameLst>
                                      </p:cBhvr>
                                      <p:tavLst>
                                        <p:tav tm="0">
                                          <p:val>
                                            <p:strVal val="#ppt_x"/>
                                          </p:val>
                                        </p:tav>
                                        <p:tav tm="100000">
                                          <p:val>
                                            <p:strVal val="#ppt_x"/>
                                          </p:val>
                                        </p:tav>
                                      </p:tavLst>
                                    </p:anim>
                                    <p:anim calcmode="lin" valueType="num">
                                      <p:cBhvr>
                                        <p:cTn id="35" dur="400" fill="hold"/>
                                        <p:tgtEl>
                                          <p:spTgt spid="9"/>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8" fill="hold">
                            <p:stCondLst>
                              <p:cond delay="25220"/>
                            </p:stCondLst>
                            <p:childTnLst>
                              <p:par>
                                <p:cTn id="39" presetID="26" presetClass="entr" presetSubtype="0" fill="hold" grpId="0" nodeType="afterEffect">
                                  <p:stCondLst>
                                    <p:cond delay="0"/>
                                  </p:stCondLst>
                                  <p:iterate type="lt">
                                    <p:tmPct val="5000"/>
                                  </p:iterate>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par>
                          <p:cTn id="55" fill="hold">
                            <p:stCondLst>
                              <p:cond delay="28820"/>
                            </p:stCondLst>
                            <p:childTnLst>
                              <p:par>
                                <p:cTn id="56" presetID="15" presetClass="entr" presetSubtype="0" fill="hold" grpId="0" nodeType="afterEffect">
                                  <p:stCondLst>
                                    <p:cond delay="0"/>
                                  </p:stCondLst>
                                  <p:iterate type="lt">
                                    <p:tmPct val="5000"/>
                                  </p:iterate>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31220"/>
                            </p:stCondLst>
                            <p:childTnLst>
                              <p:par>
                                <p:cTn id="63" presetID="43" presetClass="entr" presetSubtype="0" fill="hold" grpId="0" nodeType="afterEffect">
                                  <p:stCondLst>
                                    <p:cond delay="0"/>
                                  </p:stCondLst>
                                  <p:iterate type="lt">
                                    <p:tmPct val="5000"/>
                                  </p:iterate>
                                  <p:childTnLst>
                                    <p:set>
                                      <p:cBhvr>
                                        <p:cTn id="64" dur="1" fill="hold">
                                          <p:stCondLst>
                                            <p:cond delay="0"/>
                                          </p:stCondLst>
                                        </p:cTn>
                                        <p:tgtEl>
                                          <p:spTgt spid="12"/>
                                        </p:tgtEl>
                                        <p:attrNameLst>
                                          <p:attrName>style.visibility</p:attrName>
                                        </p:attrNameLst>
                                      </p:cBhvr>
                                      <p:to>
                                        <p:strVal val="visible"/>
                                      </p:to>
                                    </p:set>
                                    <p:animEffect transition="in" filter="fade">
                                      <p:cBhvr>
                                        <p:cTn id="65" dur="100"/>
                                        <p:tgtEl>
                                          <p:spTgt spid="12"/>
                                        </p:tgtEl>
                                      </p:cBhvr>
                                    </p:animEffect>
                                    <p:anim calcmode="lin" valueType="num">
                                      <p:cBhvr>
                                        <p:cTn id="66" dur="400" fill="hold"/>
                                        <p:tgtEl>
                                          <p:spTgt spid="12"/>
                                        </p:tgtEl>
                                        <p:attrNameLst>
                                          <p:attrName>ppt_x</p:attrName>
                                        </p:attrNameLst>
                                      </p:cBhvr>
                                      <p:tavLst>
                                        <p:tav tm="0">
                                          <p:val>
                                            <p:strVal val="#ppt_x"/>
                                          </p:val>
                                        </p:tav>
                                        <p:tav tm="100000">
                                          <p:val>
                                            <p:strVal val="#ppt_x"/>
                                          </p:val>
                                        </p:tav>
                                      </p:tavLst>
                                    </p:anim>
                                    <p:anim calcmode="lin" valueType="num">
                                      <p:cBhvr>
                                        <p:cTn id="67" dur="400" fill="hold"/>
                                        <p:tgtEl>
                                          <p:spTgt spid="12"/>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10" grpId="0" animBg="1"/>
      <p:bldP spid="11" grpId="0" animBg="1"/>
      <p:bldP spid="12" grpId="0" animBg="1"/>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5903" y="477330"/>
            <a:ext cx="5627576" cy="3939540"/>
          </a:xfrm>
          <a:prstGeom prst="rect">
            <a:avLst/>
          </a:prstGeom>
          <a:solidFill>
            <a:srgbClr val="CCFF33"/>
          </a:solidFill>
        </p:spPr>
        <p:txBody>
          <a:bodyPr wrap="square">
            <a:spAutoFit/>
          </a:bodyPr>
          <a:lstStyle/>
          <a:p>
            <a:pPr>
              <a:lnSpc>
                <a:spcPts val="2500"/>
              </a:lnSpc>
            </a:pPr>
            <a:r>
              <a:rPr lang="es-ES" sz="2600" dirty="0">
                <a:solidFill>
                  <a:srgbClr val="CC0000"/>
                </a:solidFill>
                <a:latin typeface="Arial" panose="020B0604020202020204" pitchFamily="34" charset="0"/>
                <a:cs typeface="Arial" panose="020B0604020202020204" pitchFamily="34" charset="0"/>
              </a:rPr>
              <a:t>Las Rutas de Aprendizaje se basan en los siguientes principios pedagógicos y metodológicos: </a:t>
            </a:r>
          </a:p>
          <a:p>
            <a:pPr marL="447675" indent="-447675">
              <a:lnSpc>
                <a:spcPts val="2500"/>
              </a:lnSpc>
              <a:buFont typeface="+mj-lt"/>
              <a:buAutoNum type="alphaLcPeriod"/>
            </a:pPr>
            <a:r>
              <a:rPr lang="es-ES" sz="2600" dirty="0" smtClean="0">
                <a:solidFill>
                  <a:srgbClr val="555555"/>
                </a:solidFill>
                <a:latin typeface="Arial" panose="020B0604020202020204" pitchFamily="34" charset="0"/>
                <a:cs typeface="Arial" panose="020B0604020202020204" pitchFamily="34" charset="0"/>
              </a:rPr>
              <a:t>La </a:t>
            </a:r>
            <a:r>
              <a:rPr lang="es-ES" sz="2600" dirty="0">
                <a:solidFill>
                  <a:srgbClr val="555555"/>
                </a:solidFill>
                <a:latin typeface="Arial" panose="020B0604020202020204" pitchFamily="34" charset="0"/>
                <a:cs typeface="Arial" panose="020B0604020202020204" pitchFamily="34" charset="0"/>
              </a:rPr>
              <a:t>metodología de proyectos.</a:t>
            </a:r>
          </a:p>
          <a:p>
            <a:pPr marL="447675" indent="-447675">
              <a:lnSpc>
                <a:spcPts val="2500"/>
              </a:lnSpc>
              <a:buFont typeface="+mj-lt"/>
              <a:buAutoNum type="alphaLcPeriod"/>
            </a:pPr>
            <a:r>
              <a:rPr lang="es-ES" sz="2600" dirty="0">
                <a:solidFill>
                  <a:srgbClr val="555555"/>
                </a:solidFill>
                <a:latin typeface="Arial" panose="020B0604020202020204" pitchFamily="34" charset="0"/>
                <a:cs typeface="Arial" panose="020B0604020202020204" pitchFamily="34" charset="0"/>
              </a:rPr>
              <a:t>La pedagogía </a:t>
            </a:r>
            <a:r>
              <a:rPr lang="es-ES" sz="2600" dirty="0" err="1">
                <a:solidFill>
                  <a:srgbClr val="555555"/>
                </a:solidFill>
                <a:latin typeface="Arial" panose="020B0604020202020204" pitchFamily="34" charset="0"/>
                <a:cs typeface="Arial" panose="020B0604020202020204" pitchFamily="34" charset="0"/>
              </a:rPr>
              <a:t>Freinet</a:t>
            </a:r>
            <a:r>
              <a:rPr lang="es-ES" sz="2600" dirty="0">
                <a:solidFill>
                  <a:srgbClr val="555555"/>
                </a:solidFill>
                <a:latin typeface="Arial" panose="020B0604020202020204" pitchFamily="34" charset="0"/>
                <a:cs typeface="Arial" panose="020B0604020202020204" pitchFamily="34" charset="0"/>
              </a:rPr>
              <a:t>. </a:t>
            </a:r>
          </a:p>
          <a:p>
            <a:pPr marL="447675" indent="-447675">
              <a:lnSpc>
                <a:spcPts val="2500"/>
              </a:lnSpc>
              <a:buFont typeface="+mj-lt"/>
              <a:buAutoNum type="alphaLcPeriod"/>
            </a:pPr>
            <a:r>
              <a:rPr lang="es-ES" sz="2600" dirty="0">
                <a:solidFill>
                  <a:srgbClr val="555555"/>
                </a:solidFill>
                <a:latin typeface="Arial" panose="020B0604020202020204" pitchFamily="34" charset="0"/>
                <a:cs typeface="Arial" panose="020B0604020202020204" pitchFamily="34" charset="0"/>
              </a:rPr>
              <a:t>El constructivismo como principio fundamental del aprendizaje. </a:t>
            </a:r>
          </a:p>
          <a:p>
            <a:pPr marL="447675" indent="-447675">
              <a:lnSpc>
                <a:spcPts val="2500"/>
              </a:lnSpc>
              <a:buFont typeface="+mj-lt"/>
              <a:buAutoNum type="alphaLcPeriod"/>
            </a:pPr>
            <a:r>
              <a:rPr lang="es-ES" sz="2600" dirty="0">
                <a:solidFill>
                  <a:srgbClr val="555555"/>
                </a:solidFill>
                <a:latin typeface="Arial" panose="020B0604020202020204" pitchFamily="34" charset="0"/>
                <a:cs typeface="Arial" panose="020B0604020202020204" pitchFamily="34" charset="0"/>
              </a:rPr>
              <a:t>El aprendizaje cooperativo. </a:t>
            </a:r>
          </a:p>
          <a:p>
            <a:pPr marL="447675" indent="-447675">
              <a:lnSpc>
                <a:spcPts val="2500"/>
              </a:lnSpc>
              <a:buFont typeface="+mj-lt"/>
              <a:buAutoNum type="alphaLcPeriod"/>
            </a:pPr>
            <a:r>
              <a:rPr lang="es-ES" sz="2600" dirty="0">
                <a:solidFill>
                  <a:srgbClr val="555555"/>
                </a:solidFill>
                <a:latin typeface="Arial" panose="020B0604020202020204" pitchFamily="34" charset="0"/>
                <a:cs typeface="Arial" panose="020B0604020202020204" pitchFamily="34" charset="0"/>
              </a:rPr>
              <a:t>La escuela como comunidad de aprendizaje, en la que todos sus componentes aprenden y enseñan.</a:t>
            </a:r>
          </a:p>
        </p:txBody>
      </p:sp>
      <p:sp>
        <p:nvSpPr>
          <p:cNvPr id="3" name="Rectángulo 2"/>
          <p:cNvSpPr/>
          <p:nvPr/>
        </p:nvSpPr>
        <p:spPr>
          <a:xfrm>
            <a:off x="6494106" y="305587"/>
            <a:ext cx="5697894" cy="4221669"/>
          </a:xfrm>
          <a:prstGeom prst="rect">
            <a:avLst/>
          </a:prstGeom>
          <a:solidFill>
            <a:srgbClr val="CCFFFF"/>
          </a:solidFill>
        </p:spPr>
        <p:txBody>
          <a:bodyPr wrap="square">
            <a:spAutoFit/>
          </a:bodyPr>
          <a:lstStyle/>
          <a:p>
            <a:pPr marL="271463" indent="-271463">
              <a:lnSpc>
                <a:spcPts val="2300"/>
              </a:lnSpc>
            </a:pPr>
            <a:r>
              <a:rPr lang="es-ES" sz="2600" dirty="0" smtClean="0">
                <a:solidFill>
                  <a:srgbClr val="FF0000"/>
                </a:solidFill>
                <a:latin typeface="Arial" panose="020B0604020202020204" pitchFamily="34" charset="0"/>
                <a:cs typeface="Arial" panose="020B0604020202020204" pitchFamily="34" charset="0"/>
              </a:rPr>
              <a:t>Las </a:t>
            </a:r>
            <a:r>
              <a:rPr lang="es-ES" sz="2600" dirty="0">
                <a:solidFill>
                  <a:srgbClr val="FF0000"/>
                </a:solidFill>
                <a:latin typeface="Arial" panose="020B0604020202020204" pitchFamily="34" charset="0"/>
                <a:cs typeface="Arial" panose="020B0604020202020204" pitchFamily="34" charset="0"/>
              </a:rPr>
              <a:t>Rutas se estructuran en tres fases: </a:t>
            </a:r>
          </a:p>
          <a:p>
            <a:pPr marL="342900" indent="-342900">
              <a:lnSpc>
                <a:spcPts val="2300"/>
              </a:lnSpc>
              <a:buAutoNum type="alphaLcPeriod"/>
            </a:pPr>
            <a:r>
              <a:rPr lang="es-ES" sz="2600" b="1" dirty="0">
                <a:solidFill>
                  <a:srgbClr val="555555"/>
                </a:solidFill>
                <a:latin typeface="Arial" panose="020B0604020202020204" pitchFamily="34" charset="0"/>
                <a:cs typeface="Arial" panose="020B0604020202020204" pitchFamily="34" charset="0"/>
              </a:rPr>
              <a:t>Fase de Introducción: </a:t>
            </a:r>
            <a:r>
              <a:rPr lang="es-ES" sz="2600" dirty="0">
                <a:solidFill>
                  <a:srgbClr val="555555"/>
                </a:solidFill>
                <a:latin typeface="Arial" panose="020B0604020202020204" pitchFamily="34" charset="0"/>
                <a:cs typeface="Arial" panose="020B0604020202020204" pitchFamily="34" charset="0"/>
              </a:rPr>
              <a:t>Actividades para conocer los conceptos previos </a:t>
            </a:r>
            <a:r>
              <a:rPr lang="es-ES" sz="2600" dirty="0" smtClean="0">
                <a:solidFill>
                  <a:srgbClr val="555555"/>
                </a:solidFill>
                <a:latin typeface="Arial" panose="020B0604020202020204" pitchFamily="34" charset="0"/>
                <a:cs typeface="Arial" panose="020B0604020202020204" pitchFamily="34" charset="0"/>
              </a:rPr>
              <a:t>de los estudiantes, </a:t>
            </a:r>
            <a:r>
              <a:rPr lang="es-ES" sz="2600" dirty="0">
                <a:solidFill>
                  <a:srgbClr val="555555"/>
                </a:solidFill>
                <a:latin typeface="Arial" panose="020B0604020202020204" pitchFamily="34" charset="0"/>
                <a:cs typeface="Arial" panose="020B0604020202020204" pitchFamily="34" charset="0"/>
              </a:rPr>
              <a:t>motivar y comprender el sentido general del tema. </a:t>
            </a:r>
          </a:p>
          <a:p>
            <a:pPr marL="342900" indent="-342900">
              <a:lnSpc>
                <a:spcPts val="2300"/>
              </a:lnSpc>
              <a:buAutoNum type="alphaLcPeriod"/>
            </a:pPr>
            <a:r>
              <a:rPr lang="es-ES" sz="2600" b="1" dirty="0">
                <a:solidFill>
                  <a:srgbClr val="555555"/>
                </a:solidFill>
                <a:latin typeface="Arial" panose="020B0604020202020204" pitchFamily="34" charset="0"/>
                <a:cs typeface="Arial" panose="020B0604020202020204" pitchFamily="34" charset="0"/>
              </a:rPr>
              <a:t>Fase de información: </a:t>
            </a:r>
            <a:r>
              <a:rPr lang="es-ES" sz="2600" dirty="0">
                <a:solidFill>
                  <a:srgbClr val="555555"/>
                </a:solidFill>
                <a:latin typeface="Arial" panose="020B0604020202020204" pitchFamily="34" charset="0"/>
                <a:cs typeface="Arial" panose="020B0604020202020204" pitchFamily="34" charset="0"/>
              </a:rPr>
              <a:t>Para investigar y comprender cada una de las ideas fundamentales del tema.</a:t>
            </a:r>
          </a:p>
          <a:p>
            <a:pPr marL="342900" indent="-342900">
              <a:lnSpc>
                <a:spcPts val="2300"/>
              </a:lnSpc>
              <a:buAutoNum type="alphaLcPeriod"/>
            </a:pPr>
            <a:r>
              <a:rPr lang="es-ES" sz="2600" b="1" dirty="0">
                <a:solidFill>
                  <a:srgbClr val="555555"/>
                </a:solidFill>
                <a:latin typeface="Arial" panose="020B0604020202020204" pitchFamily="34" charset="0"/>
                <a:cs typeface="Arial" panose="020B0604020202020204" pitchFamily="34" charset="0"/>
              </a:rPr>
              <a:t>Fase de conclusión: </a:t>
            </a:r>
            <a:r>
              <a:rPr lang="es-ES" sz="2600" dirty="0">
                <a:solidFill>
                  <a:srgbClr val="555555"/>
                </a:solidFill>
                <a:latin typeface="Arial" panose="020B0604020202020204" pitchFamily="34" charset="0"/>
                <a:cs typeface="Arial" panose="020B0604020202020204" pitchFamily="34" charset="0"/>
              </a:rPr>
              <a:t>Para comunicar lo aprendido de forma personal.</a:t>
            </a:r>
          </a:p>
        </p:txBody>
      </p:sp>
      <p:sp>
        <p:nvSpPr>
          <p:cNvPr id="4" name="Rectángulo 3"/>
          <p:cNvSpPr/>
          <p:nvPr/>
        </p:nvSpPr>
        <p:spPr>
          <a:xfrm>
            <a:off x="2284783" y="4943172"/>
            <a:ext cx="8050696" cy="1172244"/>
          </a:xfrm>
          <a:prstGeom prst="rect">
            <a:avLst/>
          </a:prstGeom>
          <a:solidFill>
            <a:srgbClr val="FFCCFF"/>
          </a:solidFill>
        </p:spPr>
        <p:txBody>
          <a:bodyPr wrap="square">
            <a:spAutoFit/>
          </a:bodyPr>
          <a:lstStyle/>
          <a:p>
            <a:pPr>
              <a:lnSpc>
                <a:spcPts val="2100"/>
              </a:lnSpc>
            </a:pPr>
            <a:r>
              <a:rPr lang="es-ES" sz="2400" dirty="0" smtClean="0">
                <a:latin typeface="Arial" panose="020B0604020202020204" pitchFamily="34" charset="0"/>
                <a:cs typeface="Arial" panose="020B0604020202020204" pitchFamily="34" charset="0"/>
              </a:rPr>
              <a:t>Rutas de aprendizaje 2.0 es una licencia de</a:t>
            </a:r>
            <a:r>
              <a:rPr lang="es-ES" sz="2400" dirty="0">
                <a:solidFill>
                  <a:srgbClr val="555555"/>
                </a:solidFill>
                <a:latin typeface="Arial" panose="020B0604020202020204" pitchFamily="34" charset="0"/>
                <a:cs typeface="Arial" panose="020B0604020202020204" pitchFamily="34" charset="0"/>
              </a:rPr>
              <a:t> </a:t>
            </a:r>
            <a:r>
              <a:rPr lang="es-ES" sz="2400" dirty="0" err="1">
                <a:solidFill>
                  <a:srgbClr val="FF0000"/>
                </a:solidFill>
                <a:latin typeface="Arial" panose="020B0604020202020204" pitchFamily="34" charset="0"/>
                <a:cs typeface="Arial" panose="020B0604020202020204" pitchFamily="34" charset="0"/>
                <a:hlinkClick r:id="rId3"/>
              </a:rPr>
              <a:t>Creative</a:t>
            </a:r>
            <a:r>
              <a:rPr lang="es-ES" sz="2400" dirty="0">
                <a:solidFill>
                  <a:srgbClr val="FF0000"/>
                </a:solidFill>
                <a:latin typeface="Arial" panose="020B0604020202020204" pitchFamily="34" charset="0"/>
                <a:cs typeface="Arial" panose="020B0604020202020204" pitchFamily="34" charset="0"/>
                <a:hlinkClick r:id="rId3"/>
              </a:rPr>
              <a:t> </a:t>
            </a:r>
            <a:r>
              <a:rPr lang="es-ES" sz="2400" dirty="0" err="1">
                <a:solidFill>
                  <a:srgbClr val="FF0000"/>
                </a:solidFill>
                <a:latin typeface="Arial" panose="020B0604020202020204" pitchFamily="34" charset="0"/>
                <a:cs typeface="Arial" panose="020B0604020202020204" pitchFamily="34" charset="0"/>
                <a:hlinkClick r:id="rId3"/>
              </a:rPr>
              <a:t>Commons</a:t>
            </a:r>
            <a:r>
              <a:rPr lang="es-ES" sz="2400" dirty="0">
                <a:solidFill>
                  <a:srgbClr val="FF0000"/>
                </a:solidFill>
                <a:latin typeface="Arial" panose="020B0604020202020204" pitchFamily="34" charset="0"/>
                <a:cs typeface="Arial" panose="020B0604020202020204" pitchFamily="34" charset="0"/>
                <a:hlinkClick r:id="rId3"/>
              </a:rPr>
              <a:t> </a:t>
            </a:r>
            <a:r>
              <a:rPr lang="es-ES" sz="2400" dirty="0" smtClean="0">
                <a:latin typeface="Arial" panose="020B0604020202020204" pitchFamily="34" charset="0"/>
                <a:cs typeface="Arial" panose="020B0604020202020204" pitchFamily="34" charset="0"/>
              </a:rPr>
              <a:t>Se </a:t>
            </a:r>
            <a:r>
              <a:rPr lang="es-ES" sz="2400" dirty="0">
                <a:latin typeface="Arial" panose="020B0604020202020204" pitchFamily="34" charset="0"/>
                <a:cs typeface="Arial" panose="020B0604020202020204" pitchFamily="34" charset="0"/>
              </a:rPr>
              <a:t>permite el uso no comercial de todos los documentos contenidos en este sitio con la única condición de citar la fuente.</a:t>
            </a:r>
          </a:p>
        </p:txBody>
      </p:sp>
      <p:sp>
        <p:nvSpPr>
          <p:cNvPr id="5" name="Rectángulo 4"/>
          <p:cNvSpPr/>
          <p:nvPr/>
        </p:nvSpPr>
        <p:spPr>
          <a:xfrm>
            <a:off x="2484384" y="6492876"/>
            <a:ext cx="3479094" cy="316753"/>
          </a:xfrm>
          <a:prstGeom prst="rect">
            <a:avLst/>
          </a:prstGeom>
        </p:spPr>
        <p:txBody>
          <a:bodyPr wrap="none">
            <a:spAutoFit/>
          </a:bodyPr>
          <a:lstStyle/>
          <a:p>
            <a:pPr>
              <a:lnSpc>
                <a:spcPts val="1700"/>
              </a:lnSpc>
            </a:pPr>
            <a:r>
              <a:rPr lang="es-ES" dirty="0">
                <a:hlinkClick r:id="rId4"/>
              </a:rPr>
              <a:t>http://www.aulactiva.com/cursos/</a:t>
            </a:r>
            <a:r>
              <a:rPr lang="es-ES" dirty="0"/>
              <a:t> </a:t>
            </a:r>
          </a:p>
        </p:txBody>
      </p:sp>
      <p:sp>
        <p:nvSpPr>
          <p:cNvPr id="6" name="Marcador de pie de página 5"/>
          <p:cNvSpPr>
            <a:spLocks noGrp="1"/>
          </p:cNvSpPr>
          <p:nvPr>
            <p:ph type="ftr" sz="quarter" idx="11"/>
          </p:nvPr>
        </p:nvSpPr>
        <p:spPr>
          <a:xfrm>
            <a:off x="5595342" y="6531332"/>
            <a:ext cx="4114800" cy="365125"/>
          </a:xfrm>
        </p:spPr>
        <p:txBody>
          <a:bodyPr/>
          <a:lstStyle/>
          <a:p>
            <a:r>
              <a:rPr lang="es-ES" dirty="0" smtClean="0"/>
              <a:t>Ramón R. Abarca Fernández</a:t>
            </a:r>
            <a:endParaRPr lang="es-ES" dirty="0"/>
          </a:p>
        </p:txBody>
      </p:sp>
    </p:spTree>
    <p:extLst>
      <p:ext uri="{BB962C8B-B14F-4D97-AF65-F5344CB8AC3E}">
        <p14:creationId xmlns:p14="http://schemas.microsoft.com/office/powerpoint/2010/main" val="44888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30200"/>
                            </p:stCondLst>
                            <p:childTnLst>
                              <p:par>
                                <p:cTn id="9" presetID="49" presetClass="entr" presetSubtype="0" decel="100000"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childTnLst>
                          </p:cTn>
                        </p:par>
                        <p:par>
                          <p:cTn id="15" fill="hold">
                            <p:stCondLst>
                              <p:cond delay="37925"/>
                            </p:stCondLst>
                            <p:childTnLst>
                              <p:par>
                                <p:cTn id="16" presetID="1" presetClass="entr" presetSubtype="0" fill="hold" grpId="1" nodeType="afterEffect">
                                  <p:stCondLst>
                                    <p:cond delay="0"/>
                                  </p:stCondLst>
                                  <p:iterate type="lt">
                                    <p:tmAbs val="0"/>
                                  </p:iterate>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iterate type="lt">
                                    <p:tmPct val="5000"/>
                                  </p:iterate>
                                  <p:childTnLst>
                                    <p:set>
                                      <p:cBhvr>
                                        <p:cTn id="21" dur="1" fill="hold">
                                          <p:stCondLst>
                                            <p:cond delay="0"/>
                                          </p:stCondLst>
                                        </p:cTn>
                                        <p:tgtEl>
                                          <p:spTgt spid="4"/>
                                        </p:tgtEl>
                                        <p:attrNameLst>
                                          <p:attrName>style.visibility</p:attrName>
                                        </p:attrNameLst>
                                      </p:cBhvr>
                                      <p:to>
                                        <p:strVal val="visible"/>
                                      </p:to>
                                    </p:set>
                                    <p:animEffect transition="in" filter="circle(out)">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0" y="548681"/>
            <a:ext cx="9144000" cy="646331"/>
          </a:xfrm>
          <a:prstGeom prst="rect">
            <a:avLst/>
          </a:prstGeom>
          <a:blipFill>
            <a:blip r:embed="rId2"/>
            <a:tile tx="0" ty="0" sx="100000" sy="100000" flip="none" algn="tl"/>
          </a:blipFill>
        </p:spPr>
        <p:txBody>
          <a:bodyPr wrap="square">
            <a:spAutoFit/>
          </a:bodyPr>
          <a:lstStyle/>
          <a:p>
            <a:pPr algn="ctr"/>
            <a:r>
              <a:rPr lang="es-ES" dirty="0"/>
              <a:t>Luego de unos meses de ser sometidos a consulta tanto en los Diálogos Regionales como en mesas técnicas se están considerando los siguientes aprendizajes. Aún no son los definitivos. </a:t>
            </a:r>
          </a:p>
        </p:txBody>
      </p:sp>
      <p:sp>
        <p:nvSpPr>
          <p:cNvPr id="3" name="2 Rectángulo"/>
          <p:cNvSpPr/>
          <p:nvPr/>
        </p:nvSpPr>
        <p:spPr>
          <a:xfrm>
            <a:off x="139148" y="12679"/>
            <a:ext cx="11907078" cy="523220"/>
          </a:xfrm>
          <a:prstGeom prst="rect">
            <a:avLst/>
          </a:prstGeom>
          <a:solidFill>
            <a:srgbClr val="66FF33"/>
          </a:solidFill>
        </p:spPr>
        <p:txBody>
          <a:bodyPr wrap="square">
            <a:spAutoFit/>
          </a:bodyPr>
          <a:lstStyle/>
          <a:p>
            <a:pPr algn="ctr"/>
            <a:r>
              <a:rPr lang="es-ES" sz="2800" b="1" dirty="0"/>
              <a:t>¿Cuáles son los aprendizajes que tenemos actualmente? </a:t>
            </a:r>
            <a:endParaRPr lang="es-ES" sz="2800" dirty="0"/>
          </a:p>
        </p:txBody>
      </p:sp>
      <p:sp>
        <p:nvSpPr>
          <p:cNvPr id="4" name="3 Elipse"/>
          <p:cNvSpPr/>
          <p:nvPr/>
        </p:nvSpPr>
        <p:spPr>
          <a:xfrm>
            <a:off x="5140256" y="1346628"/>
            <a:ext cx="1728192" cy="11521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Actúa e interactúa con autonomía para su bienestar</a:t>
            </a:r>
          </a:p>
        </p:txBody>
      </p:sp>
      <p:sp>
        <p:nvSpPr>
          <p:cNvPr id="6" name="5 Elipse"/>
          <p:cNvSpPr/>
          <p:nvPr/>
        </p:nvSpPr>
        <p:spPr>
          <a:xfrm>
            <a:off x="4964012" y="4941168"/>
            <a:ext cx="2160240" cy="144016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Usa la matemática en la vida cotidiana, el trabajo, la ciencia y la tecnología</a:t>
            </a:r>
          </a:p>
        </p:txBody>
      </p:sp>
      <p:sp>
        <p:nvSpPr>
          <p:cNvPr id="7" name="6 Elipse"/>
          <p:cNvSpPr/>
          <p:nvPr/>
        </p:nvSpPr>
        <p:spPr>
          <a:xfrm>
            <a:off x="2705453" y="1628800"/>
            <a:ext cx="1728192" cy="115212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Cuida su cuerpo (ejercicio físico, salud y nutrición)</a:t>
            </a:r>
          </a:p>
        </p:txBody>
      </p:sp>
      <p:sp>
        <p:nvSpPr>
          <p:cNvPr id="8" name="7 Elipse"/>
          <p:cNvSpPr/>
          <p:nvPr/>
        </p:nvSpPr>
        <p:spPr>
          <a:xfrm>
            <a:off x="8135045" y="3088805"/>
            <a:ext cx="1872208" cy="129614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Se comunica para el desarrollo personal y  la convivencia social</a:t>
            </a:r>
          </a:p>
        </p:txBody>
      </p:sp>
      <p:sp>
        <p:nvSpPr>
          <p:cNvPr id="9" name="8 Elipse"/>
          <p:cNvSpPr/>
          <p:nvPr/>
        </p:nvSpPr>
        <p:spPr>
          <a:xfrm>
            <a:off x="7629648" y="1507105"/>
            <a:ext cx="1728192" cy="1152128"/>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Ejerce plenamente su ciudadanía</a:t>
            </a:r>
          </a:p>
        </p:txBody>
      </p:sp>
      <p:sp>
        <p:nvSpPr>
          <p:cNvPr id="10" name="9 Elipse"/>
          <p:cNvSpPr/>
          <p:nvPr/>
        </p:nvSpPr>
        <p:spPr>
          <a:xfrm>
            <a:off x="2582789" y="4976493"/>
            <a:ext cx="1728192" cy="1152128"/>
          </a:xfrm>
          <a:prstGeom prst="ellipse">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Se expresa artísticamente y aprecia el arte</a:t>
            </a:r>
          </a:p>
        </p:txBody>
      </p:sp>
      <p:sp>
        <p:nvSpPr>
          <p:cNvPr id="11" name="10 Elipse"/>
          <p:cNvSpPr/>
          <p:nvPr/>
        </p:nvSpPr>
        <p:spPr>
          <a:xfrm>
            <a:off x="1702172" y="3236878"/>
            <a:ext cx="1728192" cy="1152128"/>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Aprovecha oportunidades y es emprendedor</a:t>
            </a:r>
          </a:p>
        </p:txBody>
      </p:sp>
      <p:sp>
        <p:nvSpPr>
          <p:cNvPr id="12" name="11 Elipse"/>
          <p:cNvSpPr/>
          <p:nvPr/>
        </p:nvSpPr>
        <p:spPr>
          <a:xfrm>
            <a:off x="7556300" y="4735506"/>
            <a:ext cx="1996083" cy="1152128"/>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Usa la ciencia y la tecnología para </a:t>
            </a:r>
            <a:r>
              <a:rPr lang="es-ES" sz="1200" dirty="0" smtClean="0"/>
              <a:t>mejorar </a:t>
            </a:r>
            <a:r>
              <a:rPr lang="es-ES" sz="1200" dirty="0"/>
              <a:t>la </a:t>
            </a:r>
            <a:r>
              <a:rPr lang="es-ES" sz="1200" dirty="0" smtClean="0"/>
              <a:t>calidad de </a:t>
            </a:r>
            <a:r>
              <a:rPr lang="es-ES" sz="1200" dirty="0"/>
              <a:t>vida</a:t>
            </a:r>
          </a:p>
        </p:txBody>
      </p:sp>
      <p:sp>
        <p:nvSpPr>
          <p:cNvPr id="13" name="12 Elipse"/>
          <p:cNvSpPr/>
          <p:nvPr/>
        </p:nvSpPr>
        <p:spPr>
          <a:xfrm>
            <a:off x="4799856" y="2996952"/>
            <a:ext cx="2324396" cy="1512168"/>
          </a:xfrm>
          <a:prstGeom prst="ellipse">
            <a:avLst/>
          </a:prstGeom>
          <a:solidFill>
            <a:srgbClr val="FFFF00"/>
          </a:solid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Para todos y todas Igualmente importantes</a:t>
            </a:r>
          </a:p>
          <a:p>
            <a:pPr algn="ctr"/>
            <a:r>
              <a:rPr lang="es-ES" sz="1200" dirty="0">
                <a:solidFill>
                  <a:schemeClr val="tx1"/>
                </a:solidFill>
              </a:rPr>
              <a:t>Evaluables</a:t>
            </a:r>
          </a:p>
        </p:txBody>
      </p:sp>
      <p:cxnSp>
        <p:nvCxnSpPr>
          <p:cNvPr id="15" name="14 Conector recto de flecha"/>
          <p:cNvCxnSpPr/>
          <p:nvPr/>
        </p:nvCxnSpPr>
        <p:spPr>
          <a:xfrm flipH="1" flipV="1">
            <a:off x="4233863" y="2740496"/>
            <a:ext cx="900349" cy="4779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3870441" y="3824200"/>
            <a:ext cx="929415" cy="189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13" idx="6"/>
            <a:endCxn id="8" idx="2"/>
          </p:cNvCxnSpPr>
          <p:nvPr/>
        </p:nvCxnSpPr>
        <p:spPr>
          <a:xfrm flipV="1">
            <a:off x="7124252" y="3736877"/>
            <a:ext cx="1010793" cy="1615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13" idx="7"/>
          </p:cNvCxnSpPr>
          <p:nvPr/>
        </p:nvCxnSpPr>
        <p:spPr>
          <a:xfrm flipV="1">
            <a:off x="6783852" y="2650372"/>
            <a:ext cx="845796" cy="56803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3" idx="0"/>
          </p:cNvCxnSpPr>
          <p:nvPr/>
        </p:nvCxnSpPr>
        <p:spPr>
          <a:xfrm flipV="1">
            <a:off x="5962055" y="2498758"/>
            <a:ext cx="1769" cy="49819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5927570" y="4509120"/>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12" idx="1"/>
          </p:cNvCxnSpPr>
          <p:nvPr/>
        </p:nvCxnSpPr>
        <p:spPr>
          <a:xfrm>
            <a:off x="7215899" y="4503643"/>
            <a:ext cx="632720" cy="400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4310518" y="4266842"/>
            <a:ext cx="829738" cy="56631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40 Rectángulo"/>
          <p:cNvSpPr/>
          <p:nvPr/>
        </p:nvSpPr>
        <p:spPr>
          <a:xfrm>
            <a:off x="0" y="6211670"/>
            <a:ext cx="12192000" cy="646331"/>
          </a:xfrm>
          <a:prstGeom prst="rect">
            <a:avLst/>
          </a:prstGeom>
        </p:spPr>
        <p:txBody>
          <a:bodyPr wrap="square">
            <a:spAutoFit/>
          </a:bodyPr>
          <a:lstStyle/>
          <a:p>
            <a:r>
              <a:rPr lang="es-ES" dirty="0">
                <a:hlinkClick r:id="rId3"/>
              </a:rPr>
              <a:t>http://</a:t>
            </a:r>
            <a:r>
              <a:rPr lang="es-ES" dirty="0" smtClean="0">
                <a:hlinkClick r:id="rId3"/>
              </a:rPr>
              <a:t>www.salgalucomunicacion.com/rutasdelaprendizaje/materiales/modulo1/LECTURA-SISTEMA-CURRICULAR.pdf</a:t>
            </a:r>
            <a:r>
              <a:rPr lang="es-ES" dirty="0" smtClean="0"/>
              <a:t> </a:t>
            </a:r>
            <a:r>
              <a:rPr lang="es-ES" dirty="0" err="1" smtClean="0"/>
              <a:t>SistCurrLogrApr</a:t>
            </a:r>
            <a:endParaRPr lang="es-ES" dirty="0"/>
          </a:p>
        </p:txBody>
      </p:sp>
      <p:sp>
        <p:nvSpPr>
          <p:cNvPr id="5" name="Marcador de pie de página 4"/>
          <p:cNvSpPr>
            <a:spLocks noGrp="1"/>
          </p:cNvSpPr>
          <p:nvPr>
            <p:ph type="ftr" sz="quarter" idx="11"/>
          </p:nvPr>
        </p:nvSpPr>
        <p:spPr>
          <a:xfrm>
            <a:off x="4956349" y="6495512"/>
            <a:ext cx="4114800" cy="365125"/>
          </a:xfrm>
        </p:spPr>
        <p:txBody>
          <a:bodyPr/>
          <a:lstStyle/>
          <a:p>
            <a:r>
              <a:rPr lang="es-ES" dirty="0" smtClean="0"/>
              <a:t>Ramón R. Abarca Fernández</a:t>
            </a:r>
            <a:endParaRPr lang="es-ES" dirty="0"/>
          </a:p>
        </p:txBody>
      </p:sp>
    </p:spTree>
    <p:extLst>
      <p:ext uri="{BB962C8B-B14F-4D97-AF65-F5344CB8AC3E}">
        <p14:creationId xmlns:p14="http://schemas.microsoft.com/office/powerpoint/2010/main" val="42349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7520"/>
                            </p:stCondLst>
                            <p:childTnLst>
                              <p:par>
                                <p:cTn id="9" presetID="16" presetClass="entr" presetSubtype="26" fill="hold" grpId="0" nodeType="after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500"/>
                                        <p:tgtEl>
                                          <p:spTgt spid="2"/>
                                        </p:tgtEl>
                                      </p:cBhvr>
                                    </p:animEffect>
                                  </p:childTnLst>
                                </p:cTn>
                              </p:par>
                            </p:childTnLst>
                          </p:cTn>
                        </p:par>
                        <p:par>
                          <p:cTn id="12" fill="hold">
                            <p:stCondLst>
                              <p:cond delay="11845"/>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par>
                          <p:cTn id="19" fill="hold">
                            <p:stCondLst>
                              <p:cond delay="15095"/>
                            </p:stCondLst>
                            <p:childTnLst>
                              <p:par>
                                <p:cTn id="20" presetID="1"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15095"/>
                            </p:stCondLst>
                            <p:childTnLst>
                              <p:par>
                                <p:cTn id="23" presetID="2" presetClass="entr" presetSubtype="4" fill="hold" grpId="0" nodeType="after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6645"/>
                            </p:stCondLst>
                            <p:childTnLst>
                              <p:par>
                                <p:cTn id="28" presetID="1"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16645"/>
                            </p:stCondLst>
                            <p:childTnLst>
                              <p:par>
                                <p:cTn id="31" presetID="42" presetClass="entr" presetSubtype="0" fill="hold" grpId="0" nodeType="afterEffect">
                                  <p:stCondLst>
                                    <p:cond delay="0"/>
                                  </p:stCondLst>
                                  <p:iterate type="lt">
                                    <p:tmPct val="5000"/>
                                  </p:iterate>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18995"/>
                            </p:stCondLst>
                            <p:childTnLst>
                              <p:par>
                                <p:cTn id="37" presetID="1"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18995"/>
                            </p:stCondLst>
                            <p:childTnLst>
                              <p:par>
                                <p:cTn id="40" presetID="22" presetClass="entr" presetSubtype="8" fill="hold" grpId="0" nodeType="afterEffect">
                                  <p:stCondLst>
                                    <p:cond delay="0"/>
                                  </p:stCondLst>
                                  <p:iterate type="lt">
                                    <p:tmPct val="5000"/>
                                  </p:iterate>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20820"/>
                            </p:stCondLst>
                            <p:childTnLst>
                              <p:par>
                                <p:cTn id="44" presetID="1"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par>
                          <p:cTn id="46" fill="hold">
                            <p:stCondLst>
                              <p:cond delay="20820"/>
                            </p:stCondLst>
                            <p:childTnLst>
                              <p:par>
                                <p:cTn id="47" presetID="45" presetClass="entr" presetSubtype="0" fill="hold" grpId="0" nodeType="afterEffect">
                                  <p:stCondLst>
                                    <p:cond delay="0"/>
                                  </p:stCondLst>
                                  <p:iterate type="lt">
                                    <p:tmPct val="5000"/>
                                  </p:iterate>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ppt_w</p:attrName>
                                        </p:attrNameLst>
                                      </p:cBhvr>
                                      <p:tavLst>
                                        <p:tav tm="0" fmla="#ppt_w*sin(2.5*pi*$)">
                                          <p:val>
                                            <p:fltVal val="0"/>
                                          </p:val>
                                        </p:tav>
                                        <p:tav tm="100000">
                                          <p:val>
                                            <p:fltVal val="1"/>
                                          </p:val>
                                        </p:tav>
                                      </p:tavLst>
                                    </p:anim>
                                    <p:anim calcmode="lin" valueType="num">
                                      <p:cBhvr>
                                        <p:cTn id="51" dur="2000" fill="hold"/>
                                        <p:tgtEl>
                                          <p:spTgt spid="12"/>
                                        </p:tgtEl>
                                        <p:attrNameLst>
                                          <p:attrName>ppt_h</p:attrName>
                                        </p:attrNameLst>
                                      </p:cBhvr>
                                      <p:tavLst>
                                        <p:tav tm="0">
                                          <p:val>
                                            <p:strVal val="#ppt_h"/>
                                          </p:val>
                                        </p:tav>
                                        <p:tav tm="100000">
                                          <p:val>
                                            <p:strVal val="#ppt_h"/>
                                          </p:val>
                                        </p:tav>
                                      </p:tavLst>
                                    </p:anim>
                                  </p:childTnLst>
                                </p:cTn>
                              </p:par>
                            </p:childTnLst>
                          </p:cTn>
                        </p:par>
                        <p:par>
                          <p:cTn id="52" fill="hold">
                            <p:stCondLst>
                              <p:cond delay="27820"/>
                            </p:stCondLst>
                            <p:childTnLst>
                              <p:par>
                                <p:cTn id="53" presetID="1"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27820"/>
                            </p:stCondLst>
                            <p:childTnLst>
                              <p:par>
                                <p:cTn id="56" presetID="14" presetClass="entr" presetSubtype="10" fill="hold" grpId="0" nodeType="afterEffect">
                                  <p:stCondLst>
                                    <p:cond delay="0"/>
                                  </p:stCondLst>
                                  <p:iterate type="lt">
                                    <p:tmPct val="5000"/>
                                  </p:iterate>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par>
                          <p:cTn id="59" fill="hold">
                            <p:stCondLst>
                              <p:cond delay="29920"/>
                            </p:stCondLst>
                            <p:childTnLst>
                              <p:par>
                                <p:cTn id="60" presetID="1" presetClass="entr" presetSubtype="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childTnLst>
                          </p:cTn>
                        </p:par>
                        <p:par>
                          <p:cTn id="62" fill="hold">
                            <p:stCondLst>
                              <p:cond delay="29920"/>
                            </p:stCondLst>
                            <p:childTnLst>
                              <p:par>
                                <p:cTn id="63" presetID="6" presetClass="entr" presetSubtype="32" fill="hold" grpId="0" nodeType="afterEffect">
                                  <p:stCondLst>
                                    <p:cond delay="0"/>
                                  </p:stCondLst>
                                  <p:iterate type="lt">
                                    <p:tmPct val="5000"/>
                                  </p:iterate>
                                  <p:childTnLst>
                                    <p:set>
                                      <p:cBhvr>
                                        <p:cTn id="64" dur="1" fill="hold">
                                          <p:stCondLst>
                                            <p:cond delay="0"/>
                                          </p:stCondLst>
                                        </p:cTn>
                                        <p:tgtEl>
                                          <p:spTgt spid="10"/>
                                        </p:tgtEl>
                                        <p:attrNameLst>
                                          <p:attrName>style.visibility</p:attrName>
                                        </p:attrNameLst>
                                      </p:cBhvr>
                                      <p:to>
                                        <p:strVal val="visible"/>
                                      </p:to>
                                    </p:set>
                                    <p:animEffect transition="in" filter="circle(out)">
                                      <p:cBhvr>
                                        <p:cTn id="65" dur="2000"/>
                                        <p:tgtEl>
                                          <p:spTgt spid="10"/>
                                        </p:tgtEl>
                                      </p:cBhvr>
                                    </p:animEffect>
                                  </p:childTnLst>
                                </p:cTn>
                              </p:par>
                            </p:childTnLst>
                          </p:cTn>
                        </p:par>
                        <p:par>
                          <p:cTn id="66" fill="hold">
                            <p:stCondLst>
                              <p:cond delay="35520"/>
                            </p:stCondLst>
                            <p:childTnLst>
                              <p:par>
                                <p:cTn id="67" presetID="1" presetClass="entr" presetSubtype="0"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par>
                          <p:cTn id="69" fill="hold">
                            <p:stCondLst>
                              <p:cond delay="35520"/>
                            </p:stCondLst>
                            <p:childTnLst>
                              <p:par>
                                <p:cTn id="70" presetID="6" presetClass="entr" presetSubtype="32" fill="hold" grpId="0" nodeType="afterEffect">
                                  <p:stCondLst>
                                    <p:cond delay="0"/>
                                  </p:stCondLst>
                                  <p:iterate type="lt">
                                    <p:tmPct val="5000"/>
                                  </p:iterate>
                                  <p:childTnLst>
                                    <p:set>
                                      <p:cBhvr>
                                        <p:cTn id="71" dur="1" fill="hold">
                                          <p:stCondLst>
                                            <p:cond delay="0"/>
                                          </p:stCondLst>
                                        </p:cTn>
                                        <p:tgtEl>
                                          <p:spTgt spid="11"/>
                                        </p:tgtEl>
                                        <p:attrNameLst>
                                          <p:attrName>style.visibility</p:attrName>
                                        </p:attrNameLst>
                                      </p:cBhvr>
                                      <p:to>
                                        <p:strVal val="visible"/>
                                      </p:to>
                                    </p:set>
                                    <p:animEffect transition="in" filter="circle(out)">
                                      <p:cBhvr>
                                        <p:cTn id="72" dur="2000"/>
                                        <p:tgtEl>
                                          <p:spTgt spid="11"/>
                                        </p:tgtEl>
                                      </p:cBhvr>
                                    </p:animEffect>
                                  </p:childTnLst>
                                </p:cTn>
                              </p:par>
                            </p:childTnLst>
                          </p:cTn>
                        </p:par>
                        <p:par>
                          <p:cTn id="73" fill="hold">
                            <p:stCondLst>
                              <p:cond delay="41020"/>
                            </p:stCondLst>
                            <p:childTnLst>
                              <p:par>
                                <p:cTn id="74" presetID="1" presetClass="entr" presetSubtype="0"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par>
                          <p:cTn id="76" fill="hold">
                            <p:stCondLst>
                              <p:cond delay="41020"/>
                            </p:stCondLst>
                            <p:childTnLst>
                              <p:par>
                                <p:cTn id="77" presetID="21" presetClass="entr" presetSubtype="1" fill="hold" grpId="0" nodeType="afterEffect">
                                  <p:stCondLst>
                                    <p:cond delay="0"/>
                                  </p:stCondLst>
                                  <p:iterate type="lt">
                                    <p:tmPct val="5000"/>
                                  </p:iterate>
                                  <p:childTnLst>
                                    <p:set>
                                      <p:cBhvr>
                                        <p:cTn id="78" dur="1" fill="hold">
                                          <p:stCondLst>
                                            <p:cond delay="0"/>
                                          </p:stCondLst>
                                        </p:cTn>
                                        <p:tgtEl>
                                          <p:spTgt spid="7"/>
                                        </p:tgtEl>
                                        <p:attrNameLst>
                                          <p:attrName>style.visibility</p:attrName>
                                        </p:attrNameLst>
                                      </p:cBhvr>
                                      <p:to>
                                        <p:strVal val="visible"/>
                                      </p:to>
                                    </p:set>
                                    <p:animEffect transition="in" filter="wheel(1)">
                                      <p:cBhvr>
                                        <p:cTn id="7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s rutas del aprendizaje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897699"/>
            <a:ext cx="10316818" cy="538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2" descr="Las rutas del aprendiz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889" y="30922"/>
            <a:ext cx="2857500" cy="86677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547842" y="6488668"/>
            <a:ext cx="9120158" cy="369332"/>
          </a:xfrm>
          <a:prstGeom prst="rect">
            <a:avLst/>
          </a:prstGeom>
        </p:spPr>
        <p:txBody>
          <a:bodyPr wrap="square">
            <a:spAutoFit/>
          </a:bodyPr>
          <a:lstStyle/>
          <a:p>
            <a:r>
              <a:rPr lang="es-ES" dirty="0">
                <a:hlinkClick r:id="rId4"/>
              </a:rPr>
              <a:t>http://blog.carpetapedagogica.com/2013/03/las-rutas-del-aprendizaje.html</a:t>
            </a:r>
            <a:r>
              <a:rPr lang="es-ES" dirty="0"/>
              <a:t> </a:t>
            </a:r>
          </a:p>
        </p:txBody>
      </p:sp>
      <p:sp>
        <p:nvSpPr>
          <p:cNvPr id="4" name="Marcador de pie de página 3"/>
          <p:cNvSpPr>
            <a:spLocks noGrp="1"/>
          </p:cNvSpPr>
          <p:nvPr>
            <p:ph type="ftr" sz="quarter" idx="11"/>
          </p:nvPr>
        </p:nvSpPr>
        <p:spPr/>
        <p:txBody>
          <a:bodyPr/>
          <a:lstStyle/>
          <a:p>
            <a:r>
              <a:rPr lang="es-ES" smtClean="0"/>
              <a:t>Ramón R. Abarca Fernández</a:t>
            </a:r>
            <a:endParaRPr lang="es-ES"/>
          </a:p>
        </p:txBody>
      </p:sp>
    </p:spTree>
    <p:extLst>
      <p:ext uri="{BB962C8B-B14F-4D97-AF65-F5344CB8AC3E}">
        <p14:creationId xmlns:p14="http://schemas.microsoft.com/office/powerpoint/2010/main" val="3905233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24113" y="1773239"/>
            <a:ext cx="7239000" cy="1571625"/>
            <a:chOff x="768" y="3060"/>
            <a:chExt cx="3990" cy="540"/>
          </a:xfrm>
        </p:grpSpPr>
        <p:pic>
          <p:nvPicPr>
            <p:cNvPr id="22538" name="Picture 3" descr="m_l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4" descr="u_l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6"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5" descr="c_l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44"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6" descr="h_lg_cl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32"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7" descr="a_lg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20"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8" descr="s_lg_cl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08"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9" descr="g_lg_cl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88"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0" descr="r_lg_cl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994"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1" descr="a_lg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82"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2" descr="c_l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70"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3" descr="a_lg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46"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4" descr="i_lg_cl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858"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5" descr="s_lg_cl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34" y="3060"/>
              <a:ext cx="32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3008" name="Picture 16" descr="film_reel_moving_lg_cl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135189" y="188914"/>
            <a:ext cx="26638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09" name="Picture 17" descr="blugrn_div_md_blk"/>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016500" y="1412875"/>
            <a:ext cx="4572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10" name="Picture 18" descr="Nene pica ojos"/>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000375" y="3644901"/>
            <a:ext cx="6121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11" name="Text Box 19"/>
          <p:cNvSpPr txBox="1">
            <a:spLocks noChangeArrowheads="1"/>
          </p:cNvSpPr>
          <p:nvPr/>
        </p:nvSpPr>
        <p:spPr bwMode="auto">
          <a:xfrm>
            <a:off x="4583114" y="188914"/>
            <a:ext cx="57610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altLang="es-ES" sz="3200">
                <a:latin typeface="Tahoma" panose="020B0604030504040204" pitchFamily="34" charset="0"/>
              </a:rPr>
              <a:t>Ramón R. Abarca Fernández</a:t>
            </a:r>
          </a:p>
        </p:txBody>
      </p:sp>
      <p:sp>
        <p:nvSpPr>
          <p:cNvPr id="213013" name="WordArt 21"/>
          <p:cNvSpPr>
            <a:spLocks noChangeArrowheads="1" noChangeShapeType="1" noTextEdit="1"/>
          </p:cNvSpPr>
          <p:nvPr/>
        </p:nvSpPr>
        <p:spPr bwMode="auto">
          <a:xfrm>
            <a:off x="1971675" y="3143250"/>
            <a:ext cx="8301038" cy="933450"/>
          </a:xfrm>
          <a:prstGeom prst="rect">
            <a:avLst/>
          </a:prstGeom>
        </p:spPr>
        <p:txBody>
          <a:bodyPr wrap="none" fromWordArt="1">
            <a:prstTxWarp prst="textPlain">
              <a:avLst>
                <a:gd name="adj" fmla="val 50000"/>
              </a:avLst>
            </a:prstTxWarp>
          </a:bodyPr>
          <a:lstStyle/>
          <a:p>
            <a:pPr algn="ctr"/>
            <a:r>
              <a:rPr lang="es-E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http://www.ucsm.edu.pe/rabarcaf</a:t>
            </a:r>
          </a:p>
        </p:txBody>
      </p:sp>
      <p:sp>
        <p:nvSpPr>
          <p:cNvPr id="213014" name="WordArt 22"/>
          <p:cNvSpPr>
            <a:spLocks noChangeArrowheads="1" noChangeShapeType="1" noTextEdit="1"/>
          </p:cNvSpPr>
          <p:nvPr/>
        </p:nvSpPr>
        <p:spPr bwMode="auto">
          <a:xfrm>
            <a:off x="3287713" y="4508500"/>
            <a:ext cx="5067300" cy="1143000"/>
          </a:xfrm>
          <a:prstGeom prst="rect">
            <a:avLst/>
          </a:prstGeom>
        </p:spPr>
        <p:txBody>
          <a:bodyPr wrap="none" fromWordArt="1">
            <a:prstTxWarp prst="textPlain">
              <a:avLst>
                <a:gd name="adj" fmla="val 50000"/>
              </a:avLst>
            </a:prstTxWarp>
          </a:bodyPr>
          <a:lstStyle/>
          <a:p>
            <a:pPr algn="ctr"/>
            <a:r>
              <a:rPr lang="es-ES"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rabarcaf@ucsm.edu.pe</a:t>
            </a:r>
          </a:p>
          <a:p>
            <a:pPr algn="ctr"/>
            <a:r>
              <a:rPr lang="es-ES" sz="3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rabarcaf@star.com.pe</a:t>
            </a:r>
            <a:endParaRPr lang="es-ES"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22537" name="21 Marcador de pie de página"/>
          <p:cNvSpPr>
            <a:spLocks noGrp="1"/>
          </p:cNvSpPr>
          <p:nvPr>
            <p:ph type="ftr" sz="quarter" idx="11"/>
          </p:nvPr>
        </p:nvSpPr>
        <p:spPr bwMode="auto">
          <a:xfrm>
            <a:off x="4502724" y="6492875"/>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ES" dirty="0" smtClean="0">
                <a:solidFill>
                  <a:schemeClr val="tx2"/>
                </a:solidFill>
              </a:rPr>
              <a:t>Ramón R. Abarca Fernández</a:t>
            </a:r>
          </a:p>
        </p:txBody>
      </p:sp>
    </p:spTree>
    <p:extLst>
      <p:ext uri="{BB962C8B-B14F-4D97-AF65-F5344CB8AC3E}">
        <p14:creationId xmlns:p14="http://schemas.microsoft.com/office/powerpoint/2010/main" val="1117034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13008"/>
                                        </p:tgtEl>
                                        <p:attrNameLst>
                                          <p:attrName>style.visibility</p:attrName>
                                        </p:attrNameLst>
                                      </p:cBhvr>
                                      <p:to>
                                        <p:strVal val="visible"/>
                                      </p:to>
                                    </p:set>
                                    <p:anim calcmode="lin" valueType="num">
                                      <p:cBhvr>
                                        <p:cTn id="7" dur="500" decel="50000" fill="hold">
                                          <p:stCondLst>
                                            <p:cond delay="0"/>
                                          </p:stCondLst>
                                        </p:cTn>
                                        <p:tgtEl>
                                          <p:spTgt spid="2130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30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3008"/>
                                        </p:tgtEl>
                                        <p:attrNameLst>
                                          <p:attrName>ppt_w</p:attrName>
                                        </p:attrNameLst>
                                      </p:cBhvr>
                                      <p:tavLst>
                                        <p:tav tm="0">
                                          <p:val>
                                            <p:strVal val="#ppt_w*.05"/>
                                          </p:val>
                                        </p:tav>
                                        <p:tav tm="100000">
                                          <p:val>
                                            <p:strVal val="#ppt_w"/>
                                          </p:val>
                                        </p:tav>
                                      </p:tavLst>
                                    </p:anim>
                                    <p:anim calcmode="lin" valueType="num">
                                      <p:cBhvr>
                                        <p:cTn id="10" dur="1000" fill="hold"/>
                                        <p:tgtEl>
                                          <p:spTgt spid="2130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30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30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30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3008"/>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213009"/>
                                        </p:tgtEl>
                                        <p:attrNameLst>
                                          <p:attrName>style.visibility</p:attrName>
                                        </p:attrNameLst>
                                      </p:cBhvr>
                                      <p:to>
                                        <p:strVal val="visible"/>
                                      </p:to>
                                    </p:set>
                                    <p:animEffect transition="in" filter="blinds(horizontal)">
                                      <p:cBhvr>
                                        <p:cTn id="18" dur="500"/>
                                        <p:tgtEl>
                                          <p:spTgt spid="213009"/>
                                        </p:tgtEl>
                                      </p:cBhvr>
                                    </p:animEffect>
                                  </p:childTnLst>
                                </p:cTn>
                              </p:par>
                            </p:childTnLst>
                          </p:cTn>
                        </p:par>
                        <p:par>
                          <p:cTn id="19" fill="hold" nodeType="afterGroup">
                            <p:stCondLst>
                              <p:cond delay="1500"/>
                            </p:stCondLst>
                            <p:childTnLst>
                              <p:par>
                                <p:cTn id="20" presetID="3" presetClass="entr" presetSubtype="1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par>
                          <p:cTn id="23" fill="hold" nodeType="afterGroup">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13011"/>
                                        </p:tgtEl>
                                        <p:attrNameLst>
                                          <p:attrName>style.visibility</p:attrName>
                                        </p:attrNameLst>
                                      </p:cBhvr>
                                      <p:to>
                                        <p:strVal val="visible"/>
                                      </p:to>
                                    </p:set>
                                    <p:anim calcmode="lin" valueType="num">
                                      <p:cBhvr>
                                        <p:cTn id="26" dur="500" fill="hold"/>
                                        <p:tgtEl>
                                          <p:spTgt spid="2130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13011"/>
                                        </p:tgtEl>
                                        <p:attrNameLst>
                                          <p:attrName>ppt_y</p:attrName>
                                        </p:attrNameLst>
                                      </p:cBhvr>
                                      <p:tavLst>
                                        <p:tav tm="0">
                                          <p:val>
                                            <p:strVal val="#ppt_y"/>
                                          </p:val>
                                        </p:tav>
                                        <p:tav tm="100000">
                                          <p:val>
                                            <p:strVal val="#ppt_y"/>
                                          </p:val>
                                        </p:tav>
                                      </p:tavLst>
                                    </p:anim>
                                    <p:anim calcmode="lin" valueType="num">
                                      <p:cBhvr>
                                        <p:cTn id="28" dur="500" fill="hold"/>
                                        <p:tgtEl>
                                          <p:spTgt spid="2130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130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13011"/>
                                        </p:tgtEl>
                                      </p:cBhvr>
                                    </p:animEffect>
                                  </p:childTnLst>
                                </p:cTn>
                              </p:par>
                            </p:childTnLst>
                          </p:cTn>
                        </p:par>
                        <p:par>
                          <p:cTn id="31" fill="hold" nodeType="afterGroup">
                            <p:stCondLst>
                              <p:cond delay="3550"/>
                            </p:stCondLst>
                            <p:childTnLst>
                              <p:par>
                                <p:cTn id="32" presetID="3" presetClass="entr" presetSubtype="10" fill="hold" nodeType="afterEffect">
                                  <p:stCondLst>
                                    <p:cond delay="0"/>
                                  </p:stCondLst>
                                  <p:childTnLst>
                                    <p:set>
                                      <p:cBhvr>
                                        <p:cTn id="33" dur="1" fill="hold">
                                          <p:stCondLst>
                                            <p:cond delay="0"/>
                                          </p:stCondLst>
                                        </p:cTn>
                                        <p:tgtEl>
                                          <p:spTgt spid="213010"/>
                                        </p:tgtEl>
                                        <p:attrNameLst>
                                          <p:attrName>style.visibility</p:attrName>
                                        </p:attrNameLst>
                                      </p:cBhvr>
                                      <p:to>
                                        <p:strVal val="visible"/>
                                      </p:to>
                                    </p:set>
                                    <p:animEffect transition="in" filter="blinds(horizontal)">
                                      <p:cBhvr>
                                        <p:cTn id="34" dur="500"/>
                                        <p:tgtEl>
                                          <p:spTgt spid="213010"/>
                                        </p:tgtEl>
                                      </p:cBhvr>
                                    </p:animEffect>
                                  </p:childTnLst>
                                </p:cTn>
                              </p:par>
                            </p:childTnLst>
                          </p:cTn>
                        </p:par>
                        <p:par>
                          <p:cTn id="35" fill="hold" nodeType="afterGroup">
                            <p:stCondLst>
                              <p:cond delay="4050"/>
                            </p:stCondLst>
                            <p:childTnLst>
                              <p:par>
                                <p:cTn id="36" presetID="3" presetClass="entr" presetSubtype="10" fill="hold" grpId="0" nodeType="afterEffect">
                                  <p:stCondLst>
                                    <p:cond delay="0"/>
                                  </p:stCondLst>
                                  <p:childTnLst>
                                    <p:set>
                                      <p:cBhvr>
                                        <p:cTn id="37" dur="1" fill="hold">
                                          <p:stCondLst>
                                            <p:cond delay="0"/>
                                          </p:stCondLst>
                                        </p:cTn>
                                        <p:tgtEl>
                                          <p:spTgt spid="213013"/>
                                        </p:tgtEl>
                                        <p:attrNameLst>
                                          <p:attrName>style.visibility</p:attrName>
                                        </p:attrNameLst>
                                      </p:cBhvr>
                                      <p:to>
                                        <p:strVal val="visible"/>
                                      </p:to>
                                    </p:set>
                                    <p:animEffect transition="in" filter="blinds(horizontal)">
                                      <p:cBhvr>
                                        <p:cTn id="38" dur="500"/>
                                        <p:tgtEl>
                                          <p:spTgt spid="213013"/>
                                        </p:tgtEl>
                                      </p:cBhvr>
                                    </p:animEffect>
                                  </p:childTnLst>
                                </p:cTn>
                              </p:par>
                            </p:childTnLst>
                          </p:cTn>
                        </p:par>
                        <p:par>
                          <p:cTn id="39" fill="hold" nodeType="afterGroup">
                            <p:stCondLst>
                              <p:cond delay="4550"/>
                            </p:stCondLst>
                            <p:childTnLst>
                              <p:par>
                                <p:cTn id="40" presetID="39" presetClass="entr" presetSubtype="0" accel="100000" fill="hold" grpId="0" nodeType="afterEffect">
                                  <p:stCondLst>
                                    <p:cond delay="0"/>
                                  </p:stCondLst>
                                  <p:childTnLst>
                                    <p:set>
                                      <p:cBhvr>
                                        <p:cTn id="41" dur="1" fill="hold">
                                          <p:stCondLst>
                                            <p:cond delay="0"/>
                                          </p:stCondLst>
                                        </p:cTn>
                                        <p:tgtEl>
                                          <p:spTgt spid="213014"/>
                                        </p:tgtEl>
                                        <p:attrNameLst>
                                          <p:attrName>style.visibility</p:attrName>
                                        </p:attrNameLst>
                                      </p:cBhvr>
                                      <p:to>
                                        <p:strVal val="visible"/>
                                      </p:to>
                                    </p:set>
                                    <p:anim calcmode="lin" valueType="num">
                                      <p:cBhvr>
                                        <p:cTn id="42" dur="500" fill="hold"/>
                                        <p:tgtEl>
                                          <p:spTgt spid="213014"/>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13014"/>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13014"/>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13014"/>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50"/>
                            </p:stCondLst>
                            <p:childTnLst>
                              <p:par>
                                <p:cTn id="47" presetID="23" presetClass="emph" presetSubtype="0" fill="hold" grpId="1" nodeType="afterEffect">
                                  <p:stCondLst>
                                    <p:cond delay="0"/>
                                  </p:stCondLst>
                                  <p:iterate type="lt">
                                    <p:tmPct val="0"/>
                                  </p:iterate>
                                  <p:childTnLst>
                                    <p:animClr clrSpc="hsl" dir="cw">
                                      <p:cBhvr override="childStyle">
                                        <p:cTn id="48" dur="500" fill="hold"/>
                                        <p:tgtEl>
                                          <p:spTgt spid="213011"/>
                                        </p:tgtEl>
                                        <p:attrNameLst>
                                          <p:attrName>style.color</p:attrName>
                                        </p:attrNameLst>
                                      </p:cBhvr>
                                      <p:by>
                                        <p:hsl h="10842353" s="0" l="0"/>
                                      </p:by>
                                    </p:animClr>
                                    <p:animClr clrSpc="hsl" dir="cw">
                                      <p:cBhvr>
                                        <p:cTn id="49" dur="500" fill="hold"/>
                                        <p:tgtEl>
                                          <p:spTgt spid="213011"/>
                                        </p:tgtEl>
                                        <p:attrNameLst>
                                          <p:attrName>fillcolor</p:attrName>
                                        </p:attrNameLst>
                                      </p:cBhvr>
                                      <p:by>
                                        <p:hsl h="10842353" s="0" l="0"/>
                                      </p:by>
                                    </p:animClr>
                                    <p:animClr clrSpc="hsl" dir="cw">
                                      <p:cBhvr>
                                        <p:cTn id="50" dur="500" fill="hold"/>
                                        <p:tgtEl>
                                          <p:spTgt spid="213011"/>
                                        </p:tgtEl>
                                        <p:attrNameLst>
                                          <p:attrName>stroke.color</p:attrName>
                                        </p:attrNameLst>
                                      </p:cBhvr>
                                      <p:by>
                                        <p:hsl h="10842353" s="0" l="0"/>
                                      </p:by>
                                    </p:animClr>
                                    <p:set>
                                      <p:cBhvr>
                                        <p:cTn id="51" dur="500" fill="hold"/>
                                        <p:tgtEl>
                                          <p:spTgt spid="213011"/>
                                        </p:tgtEl>
                                        <p:attrNameLst>
                                          <p:attrName>fill.type</p:attrName>
                                        </p:attrNameLst>
                                      </p:cBhvr>
                                      <p:to>
                                        <p:strVal val="solid"/>
                                      </p:to>
                                    </p:set>
                                  </p:childTnLst>
                                </p:cTn>
                              </p:par>
                            </p:childTnLst>
                          </p:cTn>
                        </p:par>
                        <p:par>
                          <p:cTn id="52" fill="hold" nodeType="afterGroup">
                            <p:stCondLst>
                              <p:cond delay="5550"/>
                            </p:stCondLst>
                            <p:childTnLst>
                              <p:par>
                                <p:cTn id="53" presetID="23" presetClass="emph" presetSubtype="0" fill="hold" grpId="1" nodeType="afterEffect">
                                  <p:stCondLst>
                                    <p:cond delay="0"/>
                                  </p:stCondLst>
                                  <p:childTnLst>
                                    <p:animClr clrSpc="hsl" dir="cw">
                                      <p:cBhvr override="childStyle">
                                        <p:cTn id="54" dur="500" fill="hold"/>
                                        <p:tgtEl>
                                          <p:spTgt spid="213013"/>
                                        </p:tgtEl>
                                        <p:attrNameLst>
                                          <p:attrName>style.color</p:attrName>
                                        </p:attrNameLst>
                                      </p:cBhvr>
                                      <p:by>
                                        <p:hsl h="10842353" s="0" l="0"/>
                                      </p:by>
                                    </p:animClr>
                                    <p:animClr clrSpc="hsl" dir="cw">
                                      <p:cBhvr>
                                        <p:cTn id="55" dur="500" fill="hold"/>
                                        <p:tgtEl>
                                          <p:spTgt spid="213013"/>
                                        </p:tgtEl>
                                        <p:attrNameLst>
                                          <p:attrName>fillcolor</p:attrName>
                                        </p:attrNameLst>
                                      </p:cBhvr>
                                      <p:by>
                                        <p:hsl h="10842353" s="0" l="0"/>
                                      </p:by>
                                    </p:animClr>
                                    <p:animClr clrSpc="hsl" dir="cw">
                                      <p:cBhvr>
                                        <p:cTn id="56" dur="500" fill="hold"/>
                                        <p:tgtEl>
                                          <p:spTgt spid="213013"/>
                                        </p:tgtEl>
                                        <p:attrNameLst>
                                          <p:attrName>stroke.color</p:attrName>
                                        </p:attrNameLst>
                                      </p:cBhvr>
                                      <p:by>
                                        <p:hsl h="10842353" s="0" l="0"/>
                                      </p:by>
                                    </p:animClr>
                                    <p:set>
                                      <p:cBhvr>
                                        <p:cTn id="57" dur="500" fill="hold"/>
                                        <p:tgtEl>
                                          <p:spTgt spid="213013"/>
                                        </p:tgtEl>
                                        <p:attrNameLst>
                                          <p:attrName>fill.type</p:attrName>
                                        </p:attrNameLst>
                                      </p:cBhvr>
                                      <p:to>
                                        <p:strVal val="solid"/>
                                      </p:to>
                                    </p:set>
                                  </p:childTnLst>
                                </p:cTn>
                              </p:par>
                            </p:childTnLst>
                          </p:cTn>
                        </p:par>
                        <p:par>
                          <p:cTn id="58" fill="hold" nodeType="afterGroup">
                            <p:stCondLst>
                              <p:cond delay="6050"/>
                            </p:stCondLst>
                            <p:childTnLst>
                              <p:par>
                                <p:cTn id="59" presetID="23" presetClass="emph" presetSubtype="0" fill="hold" grpId="1" nodeType="afterEffect">
                                  <p:stCondLst>
                                    <p:cond delay="0"/>
                                  </p:stCondLst>
                                  <p:childTnLst>
                                    <p:animClr clrSpc="hsl" dir="cw">
                                      <p:cBhvr override="childStyle">
                                        <p:cTn id="60" dur="500" fill="hold"/>
                                        <p:tgtEl>
                                          <p:spTgt spid="213014"/>
                                        </p:tgtEl>
                                        <p:attrNameLst>
                                          <p:attrName>style.color</p:attrName>
                                        </p:attrNameLst>
                                      </p:cBhvr>
                                      <p:by>
                                        <p:hsl h="10842353" s="0" l="0"/>
                                      </p:by>
                                    </p:animClr>
                                    <p:animClr clrSpc="hsl" dir="cw">
                                      <p:cBhvr>
                                        <p:cTn id="61" dur="500" fill="hold"/>
                                        <p:tgtEl>
                                          <p:spTgt spid="213014"/>
                                        </p:tgtEl>
                                        <p:attrNameLst>
                                          <p:attrName>fillcolor</p:attrName>
                                        </p:attrNameLst>
                                      </p:cBhvr>
                                      <p:by>
                                        <p:hsl h="10842353" s="0" l="0"/>
                                      </p:by>
                                    </p:animClr>
                                    <p:animClr clrSpc="hsl" dir="cw">
                                      <p:cBhvr>
                                        <p:cTn id="62" dur="500" fill="hold"/>
                                        <p:tgtEl>
                                          <p:spTgt spid="213014"/>
                                        </p:tgtEl>
                                        <p:attrNameLst>
                                          <p:attrName>stroke.color</p:attrName>
                                        </p:attrNameLst>
                                      </p:cBhvr>
                                      <p:by>
                                        <p:hsl h="10842353" s="0" l="0"/>
                                      </p:by>
                                    </p:animClr>
                                    <p:set>
                                      <p:cBhvr>
                                        <p:cTn id="63" dur="500" fill="hold"/>
                                        <p:tgtEl>
                                          <p:spTgt spid="213014"/>
                                        </p:tgtEl>
                                        <p:attrNameLst>
                                          <p:attrName>fill.type</p:attrName>
                                        </p:attrNameLst>
                                      </p:cBhvr>
                                      <p:to>
                                        <p:strVal val="solid"/>
                                      </p:to>
                                    </p:set>
                                  </p:childTnLst>
                                </p:cTn>
                              </p:par>
                            </p:childTnLst>
                          </p:cTn>
                        </p:par>
                        <p:par>
                          <p:cTn id="64" fill="hold" nodeType="afterGroup">
                            <p:stCondLst>
                              <p:cond delay="6550"/>
                            </p:stCondLst>
                            <p:childTnLst>
                              <p:par>
                                <p:cTn id="65" presetID="27" presetClass="emph" presetSubtype="0" fill="hold" grpId="2" nodeType="afterEffect">
                                  <p:stCondLst>
                                    <p:cond delay="0"/>
                                  </p:stCondLst>
                                  <p:iterate type="lt">
                                    <p:tmPct val="0"/>
                                  </p:iterate>
                                  <p:childTnLst>
                                    <p:animClr clrSpc="rgb" dir="cw">
                                      <p:cBhvr override="childStyle">
                                        <p:cTn id="66" dur="250" autoRev="1" fill="hold"/>
                                        <p:tgtEl>
                                          <p:spTgt spid="213011"/>
                                        </p:tgtEl>
                                        <p:attrNameLst>
                                          <p:attrName>style.color</p:attrName>
                                        </p:attrNameLst>
                                      </p:cBhvr>
                                      <p:to>
                                        <a:schemeClr val="bg1"/>
                                      </p:to>
                                    </p:animClr>
                                    <p:animClr clrSpc="rgb" dir="cw">
                                      <p:cBhvr>
                                        <p:cTn id="67" dur="250" autoRev="1" fill="hold"/>
                                        <p:tgtEl>
                                          <p:spTgt spid="213011"/>
                                        </p:tgtEl>
                                        <p:attrNameLst>
                                          <p:attrName>fillcolor</p:attrName>
                                        </p:attrNameLst>
                                      </p:cBhvr>
                                      <p:to>
                                        <a:schemeClr val="bg1"/>
                                      </p:to>
                                    </p:animClr>
                                    <p:set>
                                      <p:cBhvr>
                                        <p:cTn id="68" dur="250" autoRev="1" fill="hold"/>
                                        <p:tgtEl>
                                          <p:spTgt spid="213011"/>
                                        </p:tgtEl>
                                        <p:attrNameLst>
                                          <p:attrName>fill.type</p:attrName>
                                        </p:attrNameLst>
                                      </p:cBhvr>
                                      <p:to>
                                        <p:strVal val="solid"/>
                                      </p:to>
                                    </p:set>
                                    <p:set>
                                      <p:cBhvr>
                                        <p:cTn id="69" dur="250" autoRev="1" fill="hold"/>
                                        <p:tgtEl>
                                          <p:spTgt spid="213011"/>
                                        </p:tgtEl>
                                        <p:attrNameLst>
                                          <p:attrName>fill.on</p:attrName>
                                        </p:attrNameLst>
                                      </p:cBhvr>
                                      <p:to>
                                        <p:strVal val="true"/>
                                      </p:to>
                                    </p:set>
                                  </p:childTnLst>
                                </p:cTn>
                              </p:par>
                            </p:childTnLst>
                          </p:cTn>
                        </p:par>
                        <p:par>
                          <p:cTn id="70" fill="hold" nodeType="afterGroup">
                            <p:stCondLst>
                              <p:cond delay="7050"/>
                            </p:stCondLst>
                            <p:childTnLst>
                              <p:par>
                                <p:cTn id="71" presetID="27" presetClass="emph" presetSubtype="0" fill="hold" grpId="2" nodeType="afterEffect">
                                  <p:stCondLst>
                                    <p:cond delay="0"/>
                                  </p:stCondLst>
                                  <p:childTnLst>
                                    <p:animClr clrSpc="rgb" dir="cw">
                                      <p:cBhvr override="childStyle">
                                        <p:cTn id="72" dur="250" autoRev="1" fill="hold"/>
                                        <p:tgtEl>
                                          <p:spTgt spid="213013"/>
                                        </p:tgtEl>
                                        <p:attrNameLst>
                                          <p:attrName>style.color</p:attrName>
                                        </p:attrNameLst>
                                      </p:cBhvr>
                                      <p:to>
                                        <a:schemeClr val="bg1"/>
                                      </p:to>
                                    </p:animClr>
                                    <p:animClr clrSpc="rgb" dir="cw">
                                      <p:cBhvr>
                                        <p:cTn id="73" dur="250" autoRev="1" fill="hold"/>
                                        <p:tgtEl>
                                          <p:spTgt spid="213013"/>
                                        </p:tgtEl>
                                        <p:attrNameLst>
                                          <p:attrName>fillcolor</p:attrName>
                                        </p:attrNameLst>
                                      </p:cBhvr>
                                      <p:to>
                                        <a:schemeClr val="bg1"/>
                                      </p:to>
                                    </p:animClr>
                                    <p:set>
                                      <p:cBhvr>
                                        <p:cTn id="74" dur="250" autoRev="1" fill="hold"/>
                                        <p:tgtEl>
                                          <p:spTgt spid="213013"/>
                                        </p:tgtEl>
                                        <p:attrNameLst>
                                          <p:attrName>fill.type</p:attrName>
                                        </p:attrNameLst>
                                      </p:cBhvr>
                                      <p:to>
                                        <p:strVal val="solid"/>
                                      </p:to>
                                    </p:set>
                                    <p:set>
                                      <p:cBhvr>
                                        <p:cTn id="75" dur="250" autoRev="1" fill="hold"/>
                                        <p:tgtEl>
                                          <p:spTgt spid="213013"/>
                                        </p:tgtEl>
                                        <p:attrNameLst>
                                          <p:attrName>fill.on</p:attrName>
                                        </p:attrNameLst>
                                      </p:cBhvr>
                                      <p:to>
                                        <p:strVal val="true"/>
                                      </p:to>
                                    </p:set>
                                  </p:childTnLst>
                                </p:cTn>
                              </p:par>
                            </p:childTnLst>
                          </p:cTn>
                        </p:par>
                        <p:par>
                          <p:cTn id="76" fill="hold" nodeType="afterGroup">
                            <p:stCondLst>
                              <p:cond delay="7550"/>
                            </p:stCondLst>
                            <p:childTnLst>
                              <p:par>
                                <p:cTn id="77" presetID="27" presetClass="emph" presetSubtype="0" fill="hold" grpId="2" nodeType="afterEffect">
                                  <p:stCondLst>
                                    <p:cond delay="0"/>
                                  </p:stCondLst>
                                  <p:childTnLst>
                                    <p:animClr clrSpc="rgb" dir="cw">
                                      <p:cBhvr override="childStyle">
                                        <p:cTn id="78" dur="250" autoRev="1" fill="hold"/>
                                        <p:tgtEl>
                                          <p:spTgt spid="213014"/>
                                        </p:tgtEl>
                                        <p:attrNameLst>
                                          <p:attrName>style.color</p:attrName>
                                        </p:attrNameLst>
                                      </p:cBhvr>
                                      <p:to>
                                        <a:schemeClr val="bg1"/>
                                      </p:to>
                                    </p:animClr>
                                    <p:animClr clrSpc="rgb" dir="cw">
                                      <p:cBhvr>
                                        <p:cTn id="79" dur="250" autoRev="1" fill="hold"/>
                                        <p:tgtEl>
                                          <p:spTgt spid="213014"/>
                                        </p:tgtEl>
                                        <p:attrNameLst>
                                          <p:attrName>fillcolor</p:attrName>
                                        </p:attrNameLst>
                                      </p:cBhvr>
                                      <p:to>
                                        <a:schemeClr val="bg1"/>
                                      </p:to>
                                    </p:animClr>
                                    <p:set>
                                      <p:cBhvr>
                                        <p:cTn id="80" dur="250" autoRev="1" fill="hold"/>
                                        <p:tgtEl>
                                          <p:spTgt spid="213014"/>
                                        </p:tgtEl>
                                        <p:attrNameLst>
                                          <p:attrName>fill.type</p:attrName>
                                        </p:attrNameLst>
                                      </p:cBhvr>
                                      <p:to>
                                        <p:strVal val="solid"/>
                                      </p:to>
                                    </p:set>
                                    <p:set>
                                      <p:cBhvr>
                                        <p:cTn id="81" dur="250" autoRev="1" fill="hold"/>
                                        <p:tgtEl>
                                          <p:spTgt spid="213014"/>
                                        </p:tgtEl>
                                        <p:attrNameLst>
                                          <p:attrName>fill.on</p:attrName>
                                        </p:attrNameLst>
                                      </p:cBhvr>
                                      <p:to>
                                        <p:strVal val="true"/>
                                      </p:to>
                                    </p:set>
                                  </p:childTnLst>
                                </p:cTn>
                              </p:par>
                            </p:childTnLst>
                          </p:cTn>
                        </p:par>
                        <p:par>
                          <p:cTn id="82" fill="hold" nodeType="afterGroup">
                            <p:stCondLst>
                              <p:cond delay="8050"/>
                            </p:stCondLst>
                            <p:childTnLst>
                              <p:par>
                                <p:cTn id="83" presetID="0" presetClass="path" presetSubtype="0" accel="50000" decel="50000" fill="hold" grpId="3" nodeType="afterEffect">
                                  <p:stCondLst>
                                    <p:cond delay="0"/>
                                  </p:stCondLst>
                                  <p:iterate type="lt">
                                    <p:tmPct val="0"/>
                                  </p:iterate>
                                  <p:childTnLst>
                                    <p:animMotion origin="layout" path="M 0 0 L -0.22709 0.0148 L -0.23646 -0.01272 L -0.30313 -0.0296 " pathEditMode="relative" ptsTypes="AAAA">
                                      <p:cBhvr>
                                        <p:cTn id="84" dur="2000" fill="hold"/>
                                        <p:tgtEl>
                                          <p:spTgt spid="213011"/>
                                        </p:tgtEl>
                                        <p:attrNameLst>
                                          <p:attrName>ppt_x</p:attrName>
                                          <p:attrName>ppt_y</p:attrName>
                                        </p:attrNameLst>
                                      </p:cBhvr>
                                    </p:animMotion>
                                  </p:childTnLst>
                                </p:cTn>
                              </p:par>
                            </p:childTnLst>
                          </p:cTn>
                        </p:par>
                        <p:par>
                          <p:cTn id="85" fill="hold" nodeType="afterGroup">
                            <p:stCondLst>
                              <p:cond delay="10050"/>
                            </p:stCondLst>
                            <p:childTnLst>
                              <p:par>
                                <p:cTn id="86" presetID="46" presetClass="path" presetSubtype="0" accel="50000" decel="50000" fill="hold" grpId="3" nodeType="afterEffect">
                                  <p:stCondLst>
                                    <p:cond delay="0"/>
                                  </p:stCondLst>
                                  <p:childTnLst>
                                    <p:animMotion origin="layout" path="M 0 0  C -0.004 -0.08923  0.046 -0.16647  0.113 -0.1718  C 0.177 -0.17846  0.237 -0.11853  0.241 -0.03196  C 0.246 0.04794  0.204 0.12252  0.144 0.12785  C 0.089 0.13185  0.037 0.08257  0.033 0.00799  C 0.029 -0.05993  0.064 -0.12386  0.115 -0.12918  C 0.162 -0.13318  0.206 -0.09189  0.209 -0.0293  C 0.212 0.02664  0.184 0.08124  0.142 0.0839  C 0.104 0.0879  0.068 0.05594  0.065 0.00533  C 0.063 -0.03995  0.084 -0.0839  0.117 -0.08657  C 0.146 -0.08923  0.175 -0.06526  0.177 -0.02664  C 0.179 0.00666  0.164 0.03862  0.14 0.04129  C 0.12 0.04395  0.099 0.0293  0.098 0.00266  C 0.096 -0.01865  0.104 -0.04129  0.119 -0.04395  C 0.131 -0.04395  0.143 -0.03862  0.145 -0.02397  C 0.146 -0.01465  0.144 -0.00533  0.138 -0.00133  C 0.135 0  0.133 0  0.13 -0.00133  E" pathEditMode="relative" ptsTypes="">
                                      <p:cBhvr>
                                        <p:cTn id="87" dur="2000" fill="hold"/>
                                        <p:tgtEl>
                                          <p:spTgt spid="213013"/>
                                        </p:tgtEl>
                                        <p:attrNameLst>
                                          <p:attrName>ppt_x</p:attrName>
                                          <p:attrName>ppt_y</p:attrName>
                                        </p:attrNameLst>
                                      </p:cBhvr>
                                    </p:animMotion>
                                  </p:childTnLst>
                                </p:cTn>
                              </p:par>
                            </p:childTnLst>
                          </p:cTn>
                        </p:par>
                        <p:par>
                          <p:cTn id="88" fill="hold" nodeType="afterGroup">
                            <p:stCondLst>
                              <p:cond delay="12050"/>
                            </p:stCondLst>
                            <p:childTnLst>
                              <p:par>
                                <p:cTn id="89" presetID="46" presetClass="path" presetSubtype="0" accel="50000" decel="50000" fill="hold" grpId="3" nodeType="afterEffect">
                                  <p:stCondLst>
                                    <p:cond delay="0"/>
                                  </p:stCondLst>
                                  <p:childTnLst>
                                    <p:animMotion origin="layout" path="M 0 0  C -0.004 -0.08923  0.046 -0.16647  0.113 -0.1718  C 0.177 -0.17846  0.237 -0.11853  0.241 -0.03196  C 0.246 0.04794  0.204 0.12252  0.144 0.12785  C 0.089 0.13185  0.037 0.08257  0.033 0.00799  C 0.029 -0.05993  0.064 -0.12386  0.115 -0.12918  C 0.162 -0.13318  0.206 -0.09189  0.209 -0.0293  C 0.212 0.02664  0.184 0.08124  0.142 0.0839  C 0.104 0.0879  0.068 0.05594  0.065 0.00533  C 0.063 -0.03995  0.084 -0.0839  0.117 -0.08657  C 0.146 -0.08923  0.175 -0.06526  0.177 -0.02664  C 0.179 0.00666  0.164 0.03862  0.14 0.04129  C 0.12 0.04395  0.099 0.0293  0.098 0.00266  C 0.096 -0.01865  0.104 -0.04129  0.119 -0.04395  C 0.131 -0.04395  0.143 -0.03862  0.145 -0.02397  C 0.146 -0.01465  0.144 -0.00533  0.138 -0.00133  C 0.135 0  0.133 0  0.13 -0.00133  E" pathEditMode="relative" ptsTypes="">
                                      <p:cBhvr>
                                        <p:cTn id="90" dur="2000" fill="hold"/>
                                        <p:tgtEl>
                                          <p:spTgt spid="213014"/>
                                        </p:tgtEl>
                                        <p:attrNameLst>
                                          <p:attrName>ppt_x</p:attrName>
                                          <p:attrName>ppt_y</p:attrName>
                                        </p:attrNameLst>
                                      </p:cBhvr>
                                    </p:animMotion>
                                  </p:childTnLst>
                                </p:cTn>
                              </p:par>
                            </p:childTnLst>
                          </p:cTn>
                        </p:par>
                        <p:par>
                          <p:cTn id="91" fill="hold" nodeType="afterGroup">
                            <p:stCondLst>
                              <p:cond delay="14050"/>
                            </p:stCondLst>
                            <p:childTnLst>
                              <p:par>
                                <p:cTn id="92" presetID="19" presetClass="path" presetSubtype="0" accel="50000" decel="50000" fill="hold" grpId="4" nodeType="afterEffect">
                                  <p:stCondLst>
                                    <p:cond delay="0"/>
                                  </p:stCondLst>
                                  <p:iterate type="lt">
                                    <p:tmPct val="0"/>
                                  </p:iterate>
                                  <p:childTnLst>
                                    <p:animMotion origin="layout" path="M 0 0  C 0.069 0  0.124 -0.07458  0.124 -0.16647  C 0.124 -0.07458  0.179 -0.00133  0.248 -0.00133  C 0.179 -0.00133  0.125 0.07458  0.125 0.16647  C 0.125 0.07458  0.069 0  0 0  Z" pathEditMode="relative" ptsTypes="">
                                      <p:cBhvr>
                                        <p:cTn id="93" dur="2000" fill="hold"/>
                                        <p:tgtEl>
                                          <p:spTgt spid="213011"/>
                                        </p:tgtEl>
                                        <p:attrNameLst>
                                          <p:attrName>ppt_x</p:attrName>
                                          <p:attrName>ppt_y</p:attrName>
                                        </p:attrNameLst>
                                      </p:cBhvr>
                                    </p:animMotion>
                                  </p:childTnLst>
                                </p:cTn>
                              </p:par>
                            </p:childTnLst>
                          </p:cTn>
                        </p:par>
                        <p:par>
                          <p:cTn id="94" fill="hold" nodeType="afterGroup">
                            <p:stCondLst>
                              <p:cond delay="16050"/>
                            </p:stCondLst>
                            <p:childTnLst>
                              <p:par>
                                <p:cTn id="95" presetID="29" presetClass="path" presetSubtype="0" accel="50000" decel="50000" fill="hold" grpId="4" nodeType="afterEffect">
                                  <p:stCondLst>
                                    <p:cond delay="0"/>
                                  </p:stCondLst>
                                  <p:childTnLst>
                                    <p:animMotion origin="layout" path="M -2.77778E-7 3.46821E-6 C 0.00694 -0.01341 0.01406 -0.02798 0.02101 -0.04671 C 0.03993 -0.09989 0.04497 -0.15191 0.03108 -0.15977 C 0.01701 -0.16925 -0.01007 -0.1318 -0.02899 -0.07862 C -0.03906 -0.05064 -0.04496 -0.02405 -0.04705 -0.00393 C -0.05 0.01202 -0.05104 0.02797 -0.05104 0.0467 C -0.05104 0.10659 -0.03802 0.15583 -0.02292 0.15583 C -0.00799 0.15583 0.00504 0.10659 0.00504 0.0467 C 0.00504 0.01872 0.00208 -0.0081 -0.00295 -0.02659 C -0.00503 -0.04255 -0.01007 -0.05989 -0.01597 -0.07723 C -0.03594 -0.1318 -0.06302 -0.16925 -0.07708 -0.15977 C -0.09097 -0.15052 -0.08594 -0.09989 -0.06597 -0.04532 C -0.05799 -0.01989 -0.04705 0.00138 -0.03594 0.01595 C -0.02795 0.02936 -0.01892 0.04138 -0.00694 0.05318 C 0.02899 0.09179 0.06493 0.10913 0.075 0.09318 C 0.08403 0.07722 0.06406 0.03329 0.02795 -0.00393 C 0.01302 -0.01989 -0.00295 -0.03191 -0.01597 -0.04 C -0.02795 -0.04786 -0.04306 -0.05457 -0.05903 -0.0585 C -0.10295 -0.07191 -0.14097 -0.06798 -0.14392 -0.04671 C -0.14792 -0.02659 -0.11493 3.46821E-6 -0.07101 0.01341 C -0.05104 0.01872 -0.03194 0.02127 -0.01701 0.01988 C -0.00399 0.01988 0.01007 0.01734 0.025 0.01341 C 0.06892 3.46821E-6 0.10208 -0.02798 0.09792 -0.04786 C 0.09497 -0.06798 0.05694 -0.0733 0.01302 -0.05989 C -0.00799 -0.05318 -0.02708 -0.04393 -0.03993 -0.0333 C -0.05104 -0.02521 -0.06198 -0.01596 -0.07396 -0.00393 C -0.10903 0.03468 -0.13003 0.07722 -0.11996 0.09318 C -0.11094 0.10913 -0.07396 0.09179 -0.03906 0.05456 C -0.02205 0.03607 -0.00799 0.01734 -2.77778E-7 3.46821E-6 Z " pathEditMode="relative" rAng="0" ptsTypes="fffffffffffffffffffffffffffff">
                                      <p:cBhvr>
                                        <p:cTn id="96" dur="2000" fill="hold"/>
                                        <p:tgtEl>
                                          <p:spTgt spid="213014"/>
                                        </p:tgtEl>
                                        <p:attrNameLst>
                                          <p:attrName>ppt_x</p:attrName>
                                          <p:attrName>ppt_y</p:attrName>
                                        </p:attrNameLst>
                                      </p:cBhvr>
                                      <p:rCtr x="-2292" y="-671"/>
                                    </p:animMotion>
                                  </p:childTnLst>
                                </p:cTn>
                              </p:par>
                            </p:childTnLst>
                          </p:cTn>
                        </p:par>
                        <p:par>
                          <p:cTn id="97" fill="hold" nodeType="afterGroup">
                            <p:stCondLst>
                              <p:cond delay="18050"/>
                            </p:stCondLst>
                            <p:childTnLst>
                              <p:par>
                                <p:cTn id="98" presetID="29" presetClass="path" presetSubtype="0" accel="50000" decel="50000" fill="hold" grpId="4" nodeType="after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99" dur="2000" spd="-100000" fill="hold"/>
                                        <p:tgtEl>
                                          <p:spTgt spid="213013"/>
                                        </p:tgtEl>
                                        <p:attrNameLst>
                                          <p:attrName>ppt_x</p:attrName>
                                          <p:attrName>ppt_y</p:attrName>
                                        </p:attrNameLst>
                                      </p:cBhvr>
                                    </p:animMotion>
                                  </p:childTnLst>
                                </p:cTn>
                              </p:par>
                            </p:childTnLst>
                          </p:cTn>
                        </p:par>
                        <p:par>
                          <p:cTn id="100" fill="hold" nodeType="afterGroup">
                            <p:stCondLst>
                              <p:cond delay="20050"/>
                            </p:stCondLst>
                            <p:childTnLst>
                              <p:par>
                                <p:cTn id="101" presetID="29" presetClass="path" presetSubtype="0" accel="50000" decel="50000" fill="hold" grpId="5" nodeType="afterEffect">
                                  <p:stCondLst>
                                    <p:cond delay="0"/>
                                  </p:stCondLst>
                                  <p:iterate type="lt">
                                    <p:tmPct val="0"/>
                                  </p:iterate>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02" dur="2000" fill="hold"/>
                                        <p:tgtEl>
                                          <p:spTgt spid="213011"/>
                                        </p:tgtEl>
                                        <p:attrNameLst>
                                          <p:attrName>ppt_x</p:attrName>
                                          <p:attrName>ppt_y</p:attrName>
                                        </p:attrNameLst>
                                      </p:cBhvr>
                                    </p:animMotion>
                                  </p:childTnLst>
                                </p:cTn>
                              </p:par>
                            </p:childTnLst>
                          </p:cTn>
                        </p:par>
                        <p:par>
                          <p:cTn id="103" fill="hold" nodeType="afterGroup">
                            <p:stCondLst>
                              <p:cond delay="22050"/>
                            </p:stCondLst>
                            <p:childTnLst>
                              <p:par>
                                <p:cTn id="104" presetID="8" presetClass="emph" presetSubtype="0" fill="hold" grpId="5" nodeType="afterEffect">
                                  <p:stCondLst>
                                    <p:cond delay="0"/>
                                  </p:stCondLst>
                                  <p:childTnLst>
                                    <p:animRot by="21600000">
                                      <p:cBhvr>
                                        <p:cTn id="105" dur="2000" fill="hold"/>
                                        <p:tgtEl>
                                          <p:spTgt spid="213014"/>
                                        </p:tgtEl>
                                        <p:attrNameLst>
                                          <p:attrName>r</p:attrName>
                                        </p:attrNameLst>
                                      </p:cBhvr>
                                    </p:animRot>
                                  </p:childTnLst>
                                </p:cTn>
                              </p:par>
                            </p:childTnLst>
                          </p:cTn>
                        </p:par>
                        <p:par>
                          <p:cTn id="106" fill="hold" nodeType="afterGroup">
                            <p:stCondLst>
                              <p:cond delay="24050"/>
                            </p:stCondLst>
                            <p:childTnLst>
                              <p:par>
                                <p:cTn id="107" presetID="8" presetClass="emph" presetSubtype="0" fill="hold" grpId="5" nodeType="afterEffect">
                                  <p:stCondLst>
                                    <p:cond delay="0"/>
                                  </p:stCondLst>
                                  <p:childTnLst>
                                    <p:animRot by="21600000">
                                      <p:cBhvr>
                                        <p:cTn id="108" dur="2000" fill="hold"/>
                                        <p:tgtEl>
                                          <p:spTgt spid="213013"/>
                                        </p:tgtEl>
                                        <p:attrNameLst>
                                          <p:attrName>r</p:attrName>
                                        </p:attrNameLst>
                                      </p:cBhvr>
                                    </p:animRot>
                                  </p:childTnLst>
                                </p:cTn>
                              </p:par>
                            </p:childTnLst>
                          </p:cTn>
                        </p:par>
                        <p:par>
                          <p:cTn id="109" fill="hold" nodeType="afterGroup">
                            <p:stCondLst>
                              <p:cond delay="26050"/>
                            </p:stCondLst>
                            <p:childTnLst>
                              <p:par>
                                <p:cTn id="110" presetID="8" presetClass="emph" presetSubtype="0" fill="hold" grpId="6" nodeType="afterEffect">
                                  <p:stCondLst>
                                    <p:cond delay="0"/>
                                  </p:stCondLst>
                                  <p:iterate type="lt">
                                    <p:tmPct val="0"/>
                                  </p:iterate>
                                  <p:childTnLst>
                                    <p:animRot by="21600000">
                                      <p:cBhvr>
                                        <p:cTn id="111" dur="2000" fill="hold"/>
                                        <p:tgtEl>
                                          <p:spTgt spid="213011"/>
                                        </p:tgtEl>
                                        <p:attrNameLst>
                                          <p:attrName>r</p:attrName>
                                        </p:attrNameLst>
                                      </p:cBhvr>
                                    </p:animRot>
                                  </p:childTnLst>
                                </p:cTn>
                              </p:par>
                            </p:childTnLst>
                          </p:cTn>
                        </p:par>
                        <p:par>
                          <p:cTn id="112" fill="hold" nodeType="afterGroup">
                            <p:stCondLst>
                              <p:cond delay="28050"/>
                            </p:stCondLst>
                            <p:childTnLst>
                              <p:par>
                                <p:cTn id="113" presetID="8" presetClass="emph" presetSubtype="0" fill="hold" grpId="6" nodeType="afterEffect">
                                  <p:stCondLst>
                                    <p:cond delay="0"/>
                                  </p:stCondLst>
                                  <p:childTnLst>
                                    <p:animRot by="21600000">
                                      <p:cBhvr>
                                        <p:cTn id="114" dur="2000" fill="hold"/>
                                        <p:tgtEl>
                                          <p:spTgt spid="2130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1" grpId="0"/>
      <p:bldP spid="213011" grpId="1"/>
      <p:bldP spid="213011" grpId="2"/>
      <p:bldP spid="213011" grpId="3"/>
      <p:bldP spid="213011" grpId="4"/>
      <p:bldP spid="213011" grpId="5"/>
      <p:bldP spid="213011" grpId="6"/>
      <p:bldP spid="213013" grpId="0" animBg="1"/>
      <p:bldP spid="213013" grpId="1" animBg="1"/>
      <p:bldP spid="213013" grpId="2" animBg="1"/>
      <p:bldP spid="213013" grpId="3" animBg="1"/>
      <p:bldP spid="213013" grpId="4" animBg="1"/>
      <p:bldP spid="213013" grpId="5" animBg="1"/>
      <p:bldP spid="213014" grpId="0" animBg="1"/>
      <p:bldP spid="213014" grpId="1" animBg="1"/>
      <p:bldP spid="213014" grpId="2" animBg="1"/>
      <p:bldP spid="213014" grpId="3" animBg="1"/>
      <p:bldP spid="213014" grpId="4" animBg="1"/>
      <p:bldP spid="213014" grpId="5" animBg="1"/>
      <p:bldP spid="213014" grpId="6"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a:t>
            </a:r>
            <a:endParaRPr lang="es-ES"/>
          </a:p>
        </p:txBody>
      </p:sp>
      <p:sp>
        <p:nvSpPr>
          <p:cNvPr id="3" name="CuadroTexto 2"/>
          <p:cNvSpPr txBox="1"/>
          <p:nvPr/>
        </p:nvSpPr>
        <p:spPr>
          <a:xfrm>
            <a:off x="0" y="116114"/>
            <a:ext cx="12192000" cy="584775"/>
          </a:xfrm>
          <a:prstGeom prst="rect">
            <a:avLst/>
          </a:prstGeom>
          <a:noFill/>
        </p:spPr>
        <p:txBody>
          <a:bodyPr wrap="square" rtlCol="0">
            <a:spAutoFit/>
          </a:bodyPr>
          <a:lstStyle/>
          <a:p>
            <a:pPr algn="ctr"/>
            <a:r>
              <a:rPr lang="es-ES" sz="3200" dirty="0" smtClean="0">
                <a:latin typeface="Arial" panose="020B0604020202020204" pitchFamily="34" charset="0"/>
                <a:cs typeface="Arial" panose="020B0604020202020204" pitchFamily="34" charset="0"/>
              </a:rPr>
              <a:t>Trabajo de grupo</a:t>
            </a:r>
            <a:endParaRPr lang="es-ES" sz="32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125108593"/>
              </p:ext>
            </p:extLst>
          </p:nvPr>
        </p:nvGraphicFramePr>
        <p:xfrm>
          <a:off x="174172" y="700889"/>
          <a:ext cx="11872686" cy="3657600"/>
        </p:xfrm>
        <a:graphic>
          <a:graphicData uri="http://schemas.openxmlformats.org/drawingml/2006/table">
            <a:tbl>
              <a:tblPr firstRow="1" bandRow="1">
                <a:tableStyleId>{5C22544A-7EE6-4342-B048-85BDC9FD1C3A}</a:tableStyleId>
              </a:tblPr>
              <a:tblGrid>
                <a:gridCol w="3957562"/>
                <a:gridCol w="3957562"/>
                <a:gridCol w="3957562"/>
              </a:tblGrid>
              <a:tr h="370840">
                <a:tc>
                  <a:txBody>
                    <a:bodyPr/>
                    <a:lstStyle/>
                    <a:p>
                      <a:pPr algn="ctr"/>
                      <a:r>
                        <a:rPr lang="es-ES" sz="2400" dirty="0" smtClean="0">
                          <a:solidFill>
                            <a:schemeClr val="tx1"/>
                          </a:solidFill>
                          <a:latin typeface="Arial" panose="020B0604020202020204" pitchFamily="34" charset="0"/>
                          <a:cs typeface="Arial" panose="020B0604020202020204" pitchFamily="34" charset="0"/>
                        </a:rPr>
                        <a:t>Fortalezas</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400" dirty="0" smtClean="0">
                          <a:solidFill>
                            <a:schemeClr val="tx1"/>
                          </a:solidFill>
                          <a:latin typeface="Arial" panose="020B0604020202020204" pitchFamily="34" charset="0"/>
                          <a:cs typeface="Arial" panose="020B0604020202020204" pitchFamily="34" charset="0"/>
                        </a:rPr>
                        <a:t>Debilidades</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400" dirty="0" smtClean="0">
                          <a:solidFill>
                            <a:schemeClr val="tx1"/>
                          </a:solidFill>
                          <a:latin typeface="Arial" panose="020B0604020202020204" pitchFamily="34" charset="0"/>
                          <a:cs typeface="Arial" panose="020B0604020202020204" pitchFamily="34" charset="0"/>
                        </a:rPr>
                        <a:t>Actividades</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ES" sz="2400" dirty="0" smtClean="0">
                          <a:solidFill>
                            <a:schemeClr val="tx1"/>
                          </a:solidFill>
                          <a:latin typeface="Arial" panose="020B0604020202020204" pitchFamily="34" charset="0"/>
                          <a:cs typeface="Arial" panose="020B0604020202020204" pitchFamily="34" charset="0"/>
                        </a:rPr>
                        <a:t>1.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1.</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1.</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ES" sz="2400" dirty="0" smtClean="0">
                          <a:solidFill>
                            <a:schemeClr val="tx1"/>
                          </a:solidFill>
                          <a:latin typeface="Arial" panose="020B0604020202020204" pitchFamily="34" charset="0"/>
                          <a:cs typeface="Arial" panose="020B0604020202020204" pitchFamily="34" charset="0"/>
                        </a:rPr>
                        <a:t>2.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2.</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2.</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ES" sz="2400" dirty="0" smtClean="0">
                          <a:solidFill>
                            <a:schemeClr val="tx1"/>
                          </a:solidFill>
                          <a:latin typeface="Arial" panose="020B0604020202020204" pitchFamily="34" charset="0"/>
                          <a:cs typeface="Arial" panose="020B0604020202020204" pitchFamily="34" charset="0"/>
                        </a:rPr>
                        <a:t>3.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3.</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3.</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ES" sz="2400" dirty="0" smtClean="0">
                          <a:solidFill>
                            <a:schemeClr val="tx1"/>
                          </a:solidFill>
                          <a:latin typeface="Arial" panose="020B0604020202020204" pitchFamily="34" charset="0"/>
                          <a:cs typeface="Arial" panose="020B0604020202020204" pitchFamily="34" charset="0"/>
                        </a:rPr>
                        <a:t>4.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4.</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4.</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ES" sz="2400" dirty="0" smtClean="0">
                          <a:solidFill>
                            <a:schemeClr val="tx1"/>
                          </a:solidFill>
                          <a:latin typeface="Arial" panose="020B0604020202020204" pitchFamily="34" charset="0"/>
                          <a:cs typeface="Arial" panose="020B0604020202020204" pitchFamily="34" charset="0"/>
                        </a:rPr>
                        <a:t>5.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5.</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5.</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ES" sz="2400" dirty="0" smtClean="0">
                          <a:solidFill>
                            <a:schemeClr val="tx1"/>
                          </a:solidFill>
                          <a:latin typeface="Arial" panose="020B0604020202020204" pitchFamily="34" charset="0"/>
                          <a:cs typeface="Arial" panose="020B0604020202020204" pitchFamily="34" charset="0"/>
                        </a:rPr>
                        <a:t>6.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6.</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6.</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ES" sz="2400" dirty="0" smtClean="0">
                          <a:solidFill>
                            <a:schemeClr val="tx1"/>
                          </a:solidFill>
                          <a:latin typeface="Arial" panose="020B0604020202020204" pitchFamily="34" charset="0"/>
                          <a:cs typeface="Arial" panose="020B0604020202020204" pitchFamily="34" charset="0"/>
                        </a:rPr>
                        <a:t>7.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7.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2400" dirty="0" smtClean="0">
                          <a:solidFill>
                            <a:schemeClr val="tx1"/>
                          </a:solidFill>
                          <a:latin typeface="Arial" panose="020B0604020202020204" pitchFamily="34" charset="0"/>
                          <a:cs typeface="Arial" panose="020B0604020202020204" pitchFamily="34" charset="0"/>
                        </a:rPr>
                        <a:t>7. </a:t>
                      </a:r>
                      <a:endParaRPr lang="es-E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78501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
            <a:ext cx="12192000" cy="769441"/>
          </a:xfrm>
          <a:prstGeom prst="rect">
            <a:avLst/>
          </a:prstGeom>
          <a:solidFill>
            <a:srgbClr val="CCFF33"/>
          </a:solidFill>
          <a:ln w="9525">
            <a:noFill/>
            <a:miter lim="800000"/>
            <a:headEnd/>
            <a:tailEnd/>
          </a:ln>
          <a:effectLst/>
        </p:spPr>
        <p:txBody>
          <a:bodyPr wrap="square">
            <a:spAutoFit/>
          </a:bodyPr>
          <a:lstStyle/>
          <a:p>
            <a:pPr algn="ctr">
              <a:defRPr/>
            </a:pPr>
            <a:r>
              <a:rPr lang="es-MX" sz="4400" b="1" dirty="0">
                <a:effectLst>
                  <a:outerShdw blurRad="38100" dist="38100" dir="2700000" algn="tl">
                    <a:srgbClr val="C0C0C0"/>
                  </a:outerShdw>
                </a:effectLst>
                <a:latin typeface="Cambria" pitchFamily="18" charset="0"/>
              </a:rPr>
              <a:t>Errores y horrores </a:t>
            </a:r>
            <a:r>
              <a:rPr lang="es-MX" sz="4400" b="1" dirty="0" smtClean="0">
                <a:effectLst>
                  <a:outerShdw blurRad="38100" dist="38100" dir="2700000" algn="tl">
                    <a:srgbClr val="C0C0C0"/>
                  </a:outerShdw>
                </a:effectLst>
                <a:latin typeface="Cambria" pitchFamily="18" charset="0"/>
              </a:rPr>
              <a:t>en el servicio</a:t>
            </a:r>
            <a:endParaRPr lang="es-ES" sz="4400" b="1" dirty="0">
              <a:effectLst>
                <a:outerShdw blurRad="38100" dist="38100" dir="2700000" algn="tl">
                  <a:srgbClr val="C0C0C0"/>
                </a:outerShdw>
              </a:effectLst>
              <a:latin typeface="Cambria" pitchFamily="18" charset="0"/>
            </a:endParaRPr>
          </a:p>
        </p:txBody>
      </p:sp>
      <p:sp>
        <p:nvSpPr>
          <p:cNvPr id="17411" name="Text Box 3"/>
          <p:cNvSpPr txBox="1">
            <a:spLocks noChangeArrowheads="1"/>
          </p:cNvSpPr>
          <p:nvPr/>
        </p:nvSpPr>
        <p:spPr bwMode="auto">
          <a:xfrm>
            <a:off x="3381376" y="2214563"/>
            <a:ext cx="123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ES" sz="2400">
                <a:latin typeface="Arial" panose="020B0604020202020204" pitchFamily="34" charset="0"/>
              </a:rPr>
              <a:t>Apatía</a:t>
            </a:r>
            <a:endParaRPr lang="es-MX" altLang="es-ES">
              <a:latin typeface="Arial" panose="020B0604020202020204" pitchFamily="34" charset="0"/>
            </a:endParaRPr>
          </a:p>
        </p:txBody>
      </p:sp>
      <p:sp>
        <p:nvSpPr>
          <p:cNvPr id="17412" name="Rectangle 4"/>
          <p:cNvSpPr>
            <a:spLocks noChangeArrowheads="1"/>
          </p:cNvSpPr>
          <p:nvPr/>
        </p:nvSpPr>
        <p:spPr bwMode="auto">
          <a:xfrm>
            <a:off x="9452697" y="4948238"/>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ES" sz="2400" dirty="0">
                <a:latin typeface="Arial" panose="020B0604020202020204" pitchFamily="34" charset="0"/>
              </a:rPr>
              <a:t>Inflexibilidad</a:t>
            </a:r>
          </a:p>
        </p:txBody>
      </p:sp>
      <p:sp>
        <p:nvSpPr>
          <p:cNvPr id="17413" name="Rectangle 5"/>
          <p:cNvSpPr>
            <a:spLocks noChangeArrowheads="1"/>
          </p:cNvSpPr>
          <p:nvPr/>
        </p:nvSpPr>
        <p:spPr bwMode="auto">
          <a:xfrm>
            <a:off x="7357268" y="6212479"/>
            <a:ext cx="140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ES" sz="2400" dirty="0">
                <a:latin typeface="Arial" panose="020B0604020202020204" pitchFamily="34" charset="0"/>
              </a:rPr>
              <a:t>Evasivas</a:t>
            </a:r>
            <a:endParaRPr lang="es-ES" altLang="es-ES" sz="2400" dirty="0">
              <a:latin typeface="Arial" panose="020B0604020202020204" pitchFamily="34" charset="0"/>
            </a:endParaRPr>
          </a:p>
        </p:txBody>
      </p:sp>
      <p:sp>
        <p:nvSpPr>
          <p:cNvPr id="17414" name="Rectangle 6"/>
          <p:cNvSpPr>
            <a:spLocks noChangeArrowheads="1"/>
          </p:cNvSpPr>
          <p:nvPr/>
        </p:nvSpPr>
        <p:spPr bwMode="auto">
          <a:xfrm>
            <a:off x="1809750" y="6000750"/>
            <a:ext cx="291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ES" sz="2400">
                <a:latin typeface="Arial" panose="020B0604020202020204" pitchFamily="34" charset="0"/>
              </a:rPr>
              <a:t>Aire de superioridad</a:t>
            </a:r>
            <a:endParaRPr lang="es-ES" altLang="es-ES" sz="2400">
              <a:latin typeface="Arial" panose="020B0604020202020204" pitchFamily="34" charset="0"/>
            </a:endParaRPr>
          </a:p>
        </p:txBody>
      </p:sp>
      <p:sp>
        <p:nvSpPr>
          <p:cNvPr id="17415" name="Rectangle 7"/>
          <p:cNvSpPr>
            <a:spLocks noChangeArrowheads="1"/>
          </p:cNvSpPr>
          <p:nvPr/>
        </p:nvSpPr>
        <p:spPr bwMode="auto">
          <a:xfrm>
            <a:off x="7167563" y="2214563"/>
            <a:ext cx="164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ES" sz="2400">
                <a:latin typeface="Arial" panose="020B0604020202020204" pitchFamily="34" charset="0"/>
              </a:rPr>
              <a:t>Robotismo</a:t>
            </a:r>
          </a:p>
        </p:txBody>
      </p:sp>
      <p:sp>
        <p:nvSpPr>
          <p:cNvPr id="17416" name="Rectangle 8"/>
          <p:cNvSpPr>
            <a:spLocks noChangeArrowheads="1"/>
          </p:cNvSpPr>
          <p:nvPr/>
        </p:nvSpPr>
        <p:spPr bwMode="auto">
          <a:xfrm>
            <a:off x="5305426" y="6269629"/>
            <a:ext cx="128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ES" sz="2400" dirty="0">
                <a:latin typeface="Arial" panose="020B0604020202020204" pitchFamily="34" charset="0"/>
              </a:rPr>
              <a:t>Frialdad</a:t>
            </a:r>
            <a:endParaRPr lang="es-ES" altLang="es-ES" sz="2400" dirty="0">
              <a:latin typeface="Arial" panose="020B0604020202020204" pitchFamily="34" charset="0"/>
            </a:endParaRPr>
          </a:p>
        </p:txBody>
      </p:sp>
      <p:sp>
        <p:nvSpPr>
          <p:cNvPr id="17417" name="Rectangle 9"/>
          <p:cNvSpPr>
            <a:spLocks noChangeArrowheads="1"/>
          </p:cNvSpPr>
          <p:nvPr/>
        </p:nvSpPr>
        <p:spPr bwMode="auto">
          <a:xfrm>
            <a:off x="2166938" y="3714750"/>
            <a:ext cx="123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ES" sz="2400" dirty="0">
                <a:latin typeface="Arial" panose="020B0604020202020204" pitchFamily="34" charset="0"/>
              </a:rPr>
              <a:t>Desaire</a:t>
            </a:r>
          </a:p>
        </p:txBody>
      </p:sp>
      <p:sp>
        <p:nvSpPr>
          <p:cNvPr id="18" name="17 Marcador de pie de página"/>
          <p:cNvSpPr>
            <a:spLocks noGrp="1"/>
          </p:cNvSpPr>
          <p:nvPr>
            <p:ph type="ftr" sz="quarter" idx="11"/>
          </p:nvPr>
        </p:nvSpPr>
        <p:spPr>
          <a:xfrm>
            <a:off x="6881813" y="6492876"/>
            <a:ext cx="2895600" cy="365125"/>
          </a:xfrm>
        </p:spPr>
        <p:txBody>
          <a:bodyPr/>
          <a:lstStyle/>
          <a:p>
            <a:pPr>
              <a:defRPr/>
            </a:pPr>
            <a:r>
              <a:rPr lang="es-ES" dirty="0"/>
              <a:t>Ramón R. Abarca Fernández</a:t>
            </a:r>
          </a:p>
        </p:txBody>
      </p:sp>
      <p:pic>
        <p:nvPicPr>
          <p:cNvPr id="24" name="Picture 32" descr="6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357688"/>
            <a:ext cx="100012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6" descr="http://www.gifanimado.com/graficos/gifanim/gente/hombres/homb000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09938" y="1071563"/>
            <a:ext cx="1428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descr="38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2571750"/>
            <a:ext cx="1828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dalek-1.gif (3962 byt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53313" y="1285875"/>
            <a:ext cx="1212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2" descr="gif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12025" y="4566242"/>
            <a:ext cx="1495425"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20" descr="abcsplat.gif (94549 bytes)"/>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17915" y="3556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8" descr="mabush"/>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35561" y="4575417"/>
            <a:ext cx="1357313"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http://www.zonagratuita.com/imagenes/imagenes_gifs_animados/BD19558_.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643130" y="2754904"/>
            <a:ext cx="1733550" cy="11620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6198" y="3856335"/>
            <a:ext cx="1953352" cy="461665"/>
          </a:xfrm>
          <a:prstGeom prst="rect">
            <a:avLst/>
          </a:prstGeom>
          <a:noFill/>
        </p:spPr>
        <p:txBody>
          <a:bodyPr wrap="square" rtlCol="0">
            <a:spAutoFit/>
          </a:bodyPr>
          <a:lstStyle/>
          <a:p>
            <a:pPr algn="ctr"/>
            <a:r>
              <a:rPr lang="es-ES" sz="2400" dirty="0" smtClean="0">
                <a:latin typeface="Arial" panose="020B0604020202020204" pitchFamily="34" charset="0"/>
                <a:cs typeface="Arial" panose="020B0604020202020204" pitchFamily="34" charset="0"/>
              </a:rPr>
              <a:t>Respetuosa</a:t>
            </a:r>
            <a:endParaRPr lang="es-ES" sz="2400" dirty="0">
              <a:latin typeface="Arial" panose="020B0604020202020204" pitchFamily="34" charset="0"/>
              <a:cs typeface="Arial" panose="020B0604020202020204" pitchFamily="34" charset="0"/>
            </a:endParaRPr>
          </a:p>
        </p:txBody>
      </p:sp>
      <p:pic>
        <p:nvPicPr>
          <p:cNvPr id="22" name="Picture 84" descr="j0303469"/>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617915" y="854075"/>
            <a:ext cx="118073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9452697" y="2543722"/>
            <a:ext cx="1689218" cy="461665"/>
          </a:xfrm>
          <a:prstGeom prst="rect">
            <a:avLst/>
          </a:prstGeom>
          <a:noFill/>
        </p:spPr>
        <p:txBody>
          <a:bodyPr wrap="square" rtlCol="0">
            <a:spAutoFit/>
          </a:bodyPr>
          <a:lstStyle/>
          <a:p>
            <a:r>
              <a:rPr lang="es-ES" sz="2400" dirty="0" smtClean="0"/>
              <a:t>Indiferencia</a:t>
            </a:r>
            <a:endParaRPr lang="es-ES" sz="2400" dirty="0"/>
          </a:p>
        </p:txBody>
      </p:sp>
    </p:spTree>
    <p:extLst>
      <p:ext uri="{BB962C8B-B14F-4D97-AF65-F5344CB8AC3E}">
        <p14:creationId xmlns:p14="http://schemas.microsoft.com/office/powerpoint/2010/main" val="194895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0"/>
                                        </p:tgtEl>
                                        <p:attrNameLst>
                                          <p:attrName>ppt_y</p:attrName>
                                        </p:attrNameLst>
                                      </p:cBhvr>
                                      <p:tavLst>
                                        <p:tav tm="0">
                                          <p:val>
                                            <p:strVal val="#ppt_y"/>
                                          </p:val>
                                        </p:tav>
                                        <p:tav tm="100000">
                                          <p:val>
                                            <p:strVal val="#ppt_y"/>
                                          </p:val>
                                        </p:tav>
                                      </p:tavLst>
                                    </p:anim>
                                    <p:anim calcmode="lin" valueType="num">
                                      <p:cBhvr>
                                        <p:cTn id="9" dur="5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0"/>
                                        </p:tgtEl>
                                      </p:cBhvr>
                                    </p:animEffect>
                                  </p:childTnLst>
                                </p:cTn>
                              </p:par>
                            </p:childTnLst>
                          </p:cTn>
                        </p:par>
                        <p:par>
                          <p:cTn id="12" fill="hold" nodeType="afterGroup">
                            <p:stCondLst>
                              <p:cond delay="1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411"/>
                                        </p:tgtEl>
                                        <p:attrNameLst>
                                          <p:attrName>style.visibility</p:attrName>
                                        </p:attrNameLst>
                                      </p:cBhvr>
                                      <p:to>
                                        <p:strVal val="visible"/>
                                      </p:to>
                                    </p:set>
                                    <p:anim calcmode="lin" valueType="num">
                                      <p:cBhvr>
                                        <p:cTn id="15" dur="500" fill="hold"/>
                                        <p:tgtEl>
                                          <p:spTgt spid="174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411"/>
                                        </p:tgtEl>
                                        <p:attrNameLst>
                                          <p:attrName>ppt_y</p:attrName>
                                        </p:attrNameLst>
                                      </p:cBhvr>
                                      <p:tavLst>
                                        <p:tav tm="0">
                                          <p:val>
                                            <p:strVal val="#ppt_y"/>
                                          </p:val>
                                        </p:tav>
                                        <p:tav tm="100000">
                                          <p:val>
                                            <p:strVal val="#ppt_y"/>
                                          </p:val>
                                        </p:tav>
                                      </p:tavLst>
                                    </p:anim>
                                    <p:anim calcmode="lin" valueType="num">
                                      <p:cBhvr>
                                        <p:cTn id="17" dur="500" fill="hold"/>
                                        <p:tgtEl>
                                          <p:spTgt spid="174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4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411"/>
                                        </p:tgtEl>
                                      </p:cBhvr>
                                    </p:animEffect>
                                  </p:childTnLst>
                                </p:cTn>
                              </p:par>
                            </p:childTnLst>
                          </p:cTn>
                        </p:par>
                        <p:par>
                          <p:cTn id="20" fill="hold" nodeType="afterGroup">
                            <p:stCondLst>
                              <p:cond delay="2600"/>
                            </p:stCondLst>
                            <p:childTnLst>
                              <p:par>
                                <p:cTn id="21" presetID="6"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500"/>
                                        <p:tgtEl>
                                          <p:spTgt spid="25"/>
                                        </p:tgtEl>
                                      </p:cBhvr>
                                    </p:animEffect>
                                  </p:childTnLst>
                                </p:cTn>
                              </p:par>
                            </p:childTnLst>
                          </p:cTn>
                        </p:par>
                        <p:par>
                          <p:cTn id="24" fill="hold" nodeType="afterGroup">
                            <p:stCondLst>
                              <p:cond delay="3100"/>
                            </p:stCondLst>
                            <p:childTnLst>
                              <p:par>
                                <p:cTn id="25" presetID="40" presetClass="entr" presetSubtype="0" fill="hold" grpId="0" nodeType="afterEffect">
                                  <p:stCondLst>
                                    <p:cond delay="0"/>
                                  </p:stCondLst>
                                  <p:iterate type="lt">
                                    <p:tmPct val="10000"/>
                                  </p:iterate>
                                  <p:childTnLst>
                                    <p:set>
                                      <p:cBhvr>
                                        <p:cTn id="26" dur="1" fill="hold">
                                          <p:stCondLst>
                                            <p:cond delay="0"/>
                                          </p:stCondLst>
                                        </p:cTn>
                                        <p:tgtEl>
                                          <p:spTgt spid="17417"/>
                                        </p:tgtEl>
                                        <p:attrNameLst>
                                          <p:attrName>style.visibility</p:attrName>
                                        </p:attrNameLst>
                                      </p:cBhvr>
                                      <p:to>
                                        <p:strVal val="visible"/>
                                      </p:to>
                                    </p:set>
                                    <p:animEffect transition="in" filter="fade">
                                      <p:cBhvr>
                                        <p:cTn id="27" dur="500"/>
                                        <p:tgtEl>
                                          <p:spTgt spid="17417"/>
                                        </p:tgtEl>
                                      </p:cBhvr>
                                    </p:animEffect>
                                    <p:anim calcmode="lin" valueType="num">
                                      <p:cBhvr>
                                        <p:cTn id="28" dur="500" fill="hold"/>
                                        <p:tgtEl>
                                          <p:spTgt spid="17417"/>
                                        </p:tgtEl>
                                        <p:attrNameLst>
                                          <p:attrName>ppt_x</p:attrName>
                                        </p:attrNameLst>
                                      </p:cBhvr>
                                      <p:tavLst>
                                        <p:tav tm="0">
                                          <p:val>
                                            <p:strVal val="#ppt_x-.1"/>
                                          </p:val>
                                        </p:tav>
                                        <p:tav tm="100000">
                                          <p:val>
                                            <p:strVal val="#ppt_x"/>
                                          </p:val>
                                        </p:tav>
                                      </p:tavLst>
                                    </p:anim>
                                    <p:anim calcmode="lin" valueType="num">
                                      <p:cBhvr>
                                        <p:cTn id="29" dur="500" fill="hold"/>
                                        <p:tgtEl>
                                          <p:spTgt spid="1741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900"/>
                            </p:stCondLst>
                            <p:childTnLst>
                              <p:par>
                                <p:cTn id="31" presetID="6"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500"/>
                                        <p:tgtEl>
                                          <p:spTgt spid="28"/>
                                        </p:tgtEl>
                                      </p:cBhvr>
                                    </p:animEffect>
                                  </p:childTnLst>
                                </p:cTn>
                              </p:par>
                            </p:childTnLst>
                          </p:cTn>
                        </p:par>
                        <p:par>
                          <p:cTn id="34" fill="hold" nodeType="afterGroup">
                            <p:stCondLst>
                              <p:cond delay="44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7416"/>
                                        </p:tgtEl>
                                        <p:attrNameLst>
                                          <p:attrName>style.visibility</p:attrName>
                                        </p:attrNameLst>
                                      </p:cBhvr>
                                      <p:to>
                                        <p:strVal val="visible"/>
                                      </p:to>
                                    </p:set>
                                    <p:anim calcmode="lin" valueType="num">
                                      <p:cBhvr>
                                        <p:cTn id="37" dur="500" fill="hold"/>
                                        <p:tgtEl>
                                          <p:spTgt spid="1741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416"/>
                                        </p:tgtEl>
                                        <p:attrNameLst>
                                          <p:attrName>ppt_y</p:attrName>
                                        </p:attrNameLst>
                                      </p:cBhvr>
                                      <p:tavLst>
                                        <p:tav tm="0">
                                          <p:val>
                                            <p:strVal val="#ppt_y"/>
                                          </p:val>
                                        </p:tav>
                                        <p:tav tm="100000">
                                          <p:val>
                                            <p:strVal val="#ppt_y"/>
                                          </p:val>
                                        </p:tav>
                                      </p:tavLst>
                                    </p:anim>
                                    <p:anim calcmode="lin" valueType="num">
                                      <p:cBhvr>
                                        <p:cTn id="39" dur="500" fill="hold"/>
                                        <p:tgtEl>
                                          <p:spTgt spid="1741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41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416"/>
                                        </p:tgtEl>
                                      </p:cBhvr>
                                    </p:animEffect>
                                  </p:childTnLst>
                                </p:cTn>
                              </p:par>
                            </p:childTnLst>
                          </p:cTn>
                        </p:par>
                        <p:par>
                          <p:cTn id="42" fill="hold" nodeType="afterGroup">
                            <p:stCondLst>
                              <p:cond delay="5250"/>
                            </p:stCondLst>
                            <p:childTnLst>
                              <p:par>
                                <p:cTn id="43" presetID="6" presetClass="entr" presetSubtype="16"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circle(in)">
                                      <p:cBhvr>
                                        <p:cTn id="45" dur="500"/>
                                        <p:tgtEl>
                                          <p:spTgt spid="33"/>
                                        </p:tgtEl>
                                      </p:cBhvr>
                                    </p:animEffect>
                                  </p:childTnLst>
                                </p:cTn>
                              </p:par>
                            </p:childTnLst>
                          </p:cTn>
                        </p:par>
                        <p:par>
                          <p:cTn id="46" fill="hold" nodeType="afterGroup">
                            <p:stCondLst>
                              <p:cond delay="5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7414"/>
                                        </p:tgtEl>
                                        <p:attrNameLst>
                                          <p:attrName>style.visibility</p:attrName>
                                        </p:attrNameLst>
                                      </p:cBhvr>
                                      <p:to>
                                        <p:strVal val="visible"/>
                                      </p:to>
                                    </p:set>
                                    <p:anim calcmode="lin" valueType="num">
                                      <p:cBhvr>
                                        <p:cTn id="49" dur="500" fill="hold"/>
                                        <p:tgtEl>
                                          <p:spTgt spid="174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7414"/>
                                        </p:tgtEl>
                                        <p:attrNameLst>
                                          <p:attrName>ppt_y</p:attrName>
                                        </p:attrNameLst>
                                      </p:cBhvr>
                                      <p:tavLst>
                                        <p:tav tm="0">
                                          <p:val>
                                            <p:strVal val="#ppt_y"/>
                                          </p:val>
                                        </p:tav>
                                        <p:tav tm="100000">
                                          <p:val>
                                            <p:strVal val="#ppt_y"/>
                                          </p:val>
                                        </p:tav>
                                      </p:tavLst>
                                    </p:anim>
                                    <p:anim calcmode="lin" valueType="num">
                                      <p:cBhvr>
                                        <p:cTn id="51" dur="500" fill="hold"/>
                                        <p:tgtEl>
                                          <p:spTgt spid="174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74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7414"/>
                                        </p:tgtEl>
                                      </p:cBhvr>
                                    </p:animEffect>
                                  </p:childTnLst>
                                </p:cTn>
                              </p:par>
                            </p:childTnLst>
                          </p:cTn>
                        </p:par>
                        <p:par>
                          <p:cTn id="54" fill="hold" nodeType="afterGroup">
                            <p:stCondLst>
                              <p:cond delay="7100"/>
                            </p:stCondLst>
                            <p:childTnLst>
                              <p:par>
                                <p:cTn id="55" presetID="4" presetClass="entr" presetSubtype="16"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500"/>
                                        <p:tgtEl>
                                          <p:spTgt spid="24"/>
                                        </p:tgtEl>
                                      </p:cBhvr>
                                    </p:animEffect>
                                  </p:childTnLst>
                                </p:cTn>
                              </p:par>
                            </p:childTnLst>
                          </p:cTn>
                        </p:par>
                        <p:par>
                          <p:cTn id="58" fill="hold" nodeType="afterGroup">
                            <p:stCondLst>
                              <p:cond delay="76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7413"/>
                                        </p:tgtEl>
                                        <p:attrNameLst>
                                          <p:attrName>style.visibility</p:attrName>
                                        </p:attrNameLst>
                                      </p:cBhvr>
                                      <p:to>
                                        <p:strVal val="visible"/>
                                      </p:to>
                                    </p:set>
                                    <p:anim calcmode="lin" valueType="num">
                                      <p:cBhvr>
                                        <p:cTn id="61" dur="500" fill="hold"/>
                                        <p:tgtEl>
                                          <p:spTgt spid="1741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7413"/>
                                        </p:tgtEl>
                                        <p:attrNameLst>
                                          <p:attrName>ppt_y</p:attrName>
                                        </p:attrNameLst>
                                      </p:cBhvr>
                                      <p:tavLst>
                                        <p:tav tm="0">
                                          <p:val>
                                            <p:strVal val="#ppt_y"/>
                                          </p:val>
                                        </p:tav>
                                        <p:tav tm="100000">
                                          <p:val>
                                            <p:strVal val="#ppt_y"/>
                                          </p:val>
                                        </p:tav>
                                      </p:tavLst>
                                    </p:anim>
                                    <p:anim calcmode="lin" valueType="num">
                                      <p:cBhvr>
                                        <p:cTn id="63" dur="500" fill="hold"/>
                                        <p:tgtEl>
                                          <p:spTgt spid="1741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741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7413"/>
                                        </p:tgtEl>
                                      </p:cBhvr>
                                    </p:animEffect>
                                  </p:childTnLst>
                                </p:cTn>
                              </p:par>
                            </p:childTnLst>
                          </p:cTn>
                        </p:par>
                        <p:par>
                          <p:cTn id="66" fill="hold" nodeType="afterGroup">
                            <p:stCondLst>
                              <p:cond delay="8450"/>
                            </p:stCondLst>
                            <p:childTnLst>
                              <p:par>
                                <p:cTn id="67" presetID="6"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circle(in)">
                                      <p:cBhvr>
                                        <p:cTn id="69" dur="500"/>
                                        <p:tgtEl>
                                          <p:spTgt spid="31"/>
                                        </p:tgtEl>
                                      </p:cBhvr>
                                    </p:animEffect>
                                  </p:childTnLst>
                                </p:cTn>
                              </p:par>
                            </p:childTnLst>
                          </p:cTn>
                        </p:par>
                        <p:par>
                          <p:cTn id="70" fill="hold" nodeType="afterGroup">
                            <p:stCondLst>
                              <p:cond delay="895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7412"/>
                                        </p:tgtEl>
                                        <p:attrNameLst>
                                          <p:attrName>style.visibility</p:attrName>
                                        </p:attrNameLst>
                                      </p:cBhvr>
                                      <p:to>
                                        <p:strVal val="visible"/>
                                      </p:to>
                                    </p:set>
                                    <p:anim calcmode="lin" valueType="num">
                                      <p:cBhvr>
                                        <p:cTn id="73" dur="500" fill="hold"/>
                                        <p:tgtEl>
                                          <p:spTgt spid="1741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412"/>
                                        </p:tgtEl>
                                        <p:attrNameLst>
                                          <p:attrName>ppt_y</p:attrName>
                                        </p:attrNameLst>
                                      </p:cBhvr>
                                      <p:tavLst>
                                        <p:tav tm="0">
                                          <p:val>
                                            <p:strVal val="#ppt_y"/>
                                          </p:val>
                                        </p:tav>
                                        <p:tav tm="100000">
                                          <p:val>
                                            <p:strVal val="#ppt_y"/>
                                          </p:val>
                                        </p:tav>
                                      </p:tavLst>
                                    </p:anim>
                                    <p:anim calcmode="lin" valueType="num">
                                      <p:cBhvr>
                                        <p:cTn id="75" dur="500" fill="hold"/>
                                        <p:tgtEl>
                                          <p:spTgt spid="1741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41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412"/>
                                        </p:tgtEl>
                                      </p:cBhvr>
                                    </p:animEffect>
                                  </p:childTnLst>
                                </p:cTn>
                              </p:par>
                            </p:childTnLst>
                          </p:cTn>
                        </p:par>
                        <p:par>
                          <p:cTn id="78" fill="hold" nodeType="afterGroup">
                            <p:stCondLst>
                              <p:cond delay="10100"/>
                            </p:stCondLst>
                            <p:childTnLst>
                              <p:par>
                                <p:cTn id="79" presetID="6" presetClass="entr" presetSubtype="16"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circle(in)">
                                      <p:cBhvr>
                                        <p:cTn id="81" dur="500"/>
                                        <p:tgtEl>
                                          <p:spTgt spid="32"/>
                                        </p:tgtEl>
                                      </p:cBhvr>
                                    </p:animEffect>
                                  </p:childTnLst>
                                </p:cTn>
                              </p:par>
                            </p:childTnLst>
                          </p:cTn>
                        </p:par>
                        <p:par>
                          <p:cTn id="82" fill="hold" nodeType="afterGroup">
                            <p:stCondLst>
                              <p:cond delay="10600"/>
                            </p:stCondLst>
                            <p:childTnLst>
                              <p:par>
                                <p:cTn id="83" presetID="40" presetClass="entr" presetSubtype="0" fill="hold" grpId="0" nodeType="afterEffect">
                                  <p:stCondLst>
                                    <p:cond delay="0"/>
                                  </p:stCondLst>
                                  <p:iterate type="lt">
                                    <p:tmPct val="10000"/>
                                  </p:iterate>
                                  <p:childTnLst>
                                    <p:set>
                                      <p:cBhvr>
                                        <p:cTn id="84" dur="1" fill="hold">
                                          <p:stCondLst>
                                            <p:cond delay="0"/>
                                          </p:stCondLst>
                                        </p:cTn>
                                        <p:tgtEl>
                                          <p:spTgt spid="17415"/>
                                        </p:tgtEl>
                                        <p:attrNameLst>
                                          <p:attrName>style.visibility</p:attrName>
                                        </p:attrNameLst>
                                      </p:cBhvr>
                                      <p:to>
                                        <p:strVal val="visible"/>
                                      </p:to>
                                    </p:set>
                                    <p:animEffect transition="in" filter="fade">
                                      <p:cBhvr>
                                        <p:cTn id="85" dur="500"/>
                                        <p:tgtEl>
                                          <p:spTgt spid="17415"/>
                                        </p:tgtEl>
                                      </p:cBhvr>
                                    </p:animEffect>
                                    <p:anim calcmode="lin" valueType="num">
                                      <p:cBhvr>
                                        <p:cTn id="86" dur="500" fill="hold"/>
                                        <p:tgtEl>
                                          <p:spTgt spid="17415"/>
                                        </p:tgtEl>
                                        <p:attrNameLst>
                                          <p:attrName>ppt_x</p:attrName>
                                        </p:attrNameLst>
                                      </p:cBhvr>
                                      <p:tavLst>
                                        <p:tav tm="0">
                                          <p:val>
                                            <p:strVal val="#ppt_x-.1"/>
                                          </p:val>
                                        </p:tav>
                                        <p:tav tm="100000">
                                          <p:val>
                                            <p:strVal val="#ppt_x"/>
                                          </p:val>
                                        </p:tav>
                                      </p:tavLst>
                                    </p:anim>
                                    <p:anim calcmode="lin" valueType="num">
                                      <p:cBhvr>
                                        <p:cTn id="87" dur="500" fill="hold"/>
                                        <p:tgtEl>
                                          <p:spTgt spid="17415"/>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11500"/>
                            </p:stCondLst>
                            <p:childTnLst>
                              <p:par>
                                <p:cTn id="89" presetID="6" presetClass="entr" presetSubtype="16"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circle(in)">
                                      <p:cBhvr>
                                        <p:cTn id="91" dur="500"/>
                                        <p:tgtEl>
                                          <p:spTgt spid="29"/>
                                        </p:tgtEl>
                                      </p:cBhvr>
                                    </p:animEffect>
                                  </p:childTnLst>
                                </p:cTn>
                              </p:par>
                            </p:childTnLst>
                          </p:cTn>
                        </p:par>
                        <p:par>
                          <p:cTn id="92" fill="hold">
                            <p:stCondLst>
                              <p:cond delay="12000"/>
                            </p:stCondLst>
                            <p:childTnLst>
                              <p:par>
                                <p:cTn id="93" presetID="30" presetClass="entr" presetSubtype="0"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800" decel="100000"/>
                                        <p:tgtEl>
                                          <p:spTgt spid="22"/>
                                        </p:tgtEl>
                                      </p:cBhvr>
                                    </p:animEffect>
                                    <p:anim calcmode="lin" valueType="num">
                                      <p:cBhvr>
                                        <p:cTn id="96" dur="800" decel="100000" fill="hold"/>
                                        <p:tgtEl>
                                          <p:spTgt spid="22"/>
                                        </p:tgtEl>
                                        <p:attrNameLst>
                                          <p:attrName>style.rotation</p:attrName>
                                        </p:attrNameLst>
                                      </p:cBhvr>
                                      <p:tavLst>
                                        <p:tav tm="0">
                                          <p:val>
                                            <p:fltVal val="-90"/>
                                          </p:val>
                                        </p:tav>
                                        <p:tav tm="100000">
                                          <p:val>
                                            <p:fltVal val="0"/>
                                          </p:val>
                                        </p:tav>
                                      </p:tavLst>
                                    </p:anim>
                                    <p:anim calcmode="lin" valueType="num">
                                      <p:cBhvr>
                                        <p:cTn id="97" dur="800" decel="100000" fill="hold"/>
                                        <p:tgtEl>
                                          <p:spTgt spid="22"/>
                                        </p:tgtEl>
                                        <p:attrNameLst>
                                          <p:attrName>ppt_x</p:attrName>
                                        </p:attrNameLst>
                                      </p:cBhvr>
                                      <p:tavLst>
                                        <p:tav tm="0">
                                          <p:val>
                                            <p:strVal val="#ppt_x+0.4"/>
                                          </p:val>
                                        </p:tav>
                                        <p:tav tm="100000">
                                          <p:val>
                                            <p:strVal val="#ppt_x-0.05"/>
                                          </p:val>
                                        </p:tav>
                                      </p:tavLst>
                                    </p:anim>
                                    <p:anim calcmode="lin" valueType="num">
                                      <p:cBhvr>
                                        <p:cTn id="98" dur="800" decel="100000" fill="hold"/>
                                        <p:tgtEl>
                                          <p:spTgt spid="22"/>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01" fill="hold">
                            <p:stCondLst>
                              <p:cond delay="13000"/>
                            </p:stCondLst>
                            <p:childTnLst>
                              <p:par>
                                <p:cTn id="102" presetID="26" presetClass="entr" presetSubtype="0"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80">
                                          <p:stCondLst>
                                            <p:cond delay="0"/>
                                          </p:stCondLst>
                                        </p:cTn>
                                        <p:tgtEl>
                                          <p:spTgt spid="3"/>
                                        </p:tgtEl>
                                      </p:cBhvr>
                                    </p:animEffect>
                                    <p:anim calcmode="lin" valueType="num">
                                      <p:cBhvr>
                                        <p:cTn id="10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gtEl>
                                      </p:cBhvr>
                                      <p:to x="100000" y="60000"/>
                                    </p:animScale>
                                    <p:animScale>
                                      <p:cBhvr>
                                        <p:cTn id="111" dur="166" decel="50000">
                                          <p:stCondLst>
                                            <p:cond delay="676"/>
                                          </p:stCondLst>
                                        </p:cTn>
                                        <p:tgtEl>
                                          <p:spTgt spid="3"/>
                                        </p:tgtEl>
                                      </p:cBhvr>
                                      <p:to x="100000" y="100000"/>
                                    </p:animScale>
                                    <p:animScale>
                                      <p:cBhvr>
                                        <p:cTn id="112" dur="26">
                                          <p:stCondLst>
                                            <p:cond delay="1312"/>
                                          </p:stCondLst>
                                        </p:cTn>
                                        <p:tgtEl>
                                          <p:spTgt spid="3"/>
                                        </p:tgtEl>
                                      </p:cBhvr>
                                      <p:to x="100000" y="80000"/>
                                    </p:animScale>
                                    <p:animScale>
                                      <p:cBhvr>
                                        <p:cTn id="113" dur="166" decel="50000">
                                          <p:stCondLst>
                                            <p:cond delay="1338"/>
                                          </p:stCondLst>
                                        </p:cTn>
                                        <p:tgtEl>
                                          <p:spTgt spid="3"/>
                                        </p:tgtEl>
                                      </p:cBhvr>
                                      <p:to x="100000" y="100000"/>
                                    </p:animScale>
                                    <p:animScale>
                                      <p:cBhvr>
                                        <p:cTn id="114" dur="26">
                                          <p:stCondLst>
                                            <p:cond delay="1642"/>
                                          </p:stCondLst>
                                        </p:cTn>
                                        <p:tgtEl>
                                          <p:spTgt spid="3"/>
                                        </p:tgtEl>
                                      </p:cBhvr>
                                      <p:to x="100000" y="90000"/>
                                    </p:animScale>
                                    <p:animScale>
                                      <p:cBhvr>
                                        <p:cTn id="115" dur="166" decel="50000">
                                          <p:stCondLst>
                                            <p:cond delay="1668"/>
                                          </p:stCondLst>
                                        </p:cTn>
                                        <p:tgtEl>
                                          <p:spTgt spid="3"/>
                                        </p:tgtEl>
                                      </p:cBhvr>
                                      <p:to x="100000" y="100000"/>
                                    </p:animScale>
                                    <p:animScale>
                                      <p:cBhvr>
                                        <p:cTn id="116" dur="26">
                                          <p:stCondLst>
                                            <p:cond delay="1808"/>
                                          </p:stCondLst>
                                        </p:cTn>
                                        <p:tgtEl>
                                          <p:spTgt spid="3"/>
                                        </p:tgtEl>
                                      </p:cBhvr>
                                      <p:to x="100000" y="95000"/>
                                    </p:animScale>
                                    <p:animScale>
                                      <p:cBhvr>
                                        <p:cTn id="117" dur="166" decel="50000">
                                          <p:stCondLst>
                                            <p:cond delay="1834"/>
                                          </p:stCondLst>
                                        </p:cTn>
                                        <p:tgtEl>
                                          <p:spTgt spid="3"/>
                                        </p:tgtEl>
                                      </p:cBhvr>
                                      <p:to x="100000" y="100000"/>
                                    </p:animScale>
                                  </p:childTnLst>
                                </p:cTn>
                              </p:par>
                            </p:childTnLst>
                          </p:cTn>
                        </p:par>
                        <p:par>
                          <p:cTn id="118" fill="hold">
                            <p:stCondLst>
                              <p:cond delay="15000"/>
                            </p:stCondLst>
                            <p:childTnLst>
                              <p:par>
                                <p:cTn id="119" presetID="41" presetClass="entr" presetSubtype="0" fill="hold" grpId="0" nodeType="afterEffect">
                                  <p:stCondLst>
                                    <p:cond delay="0"/>
                                  </p:stCondLst>
                                  <p:iterate type="lt">
                                    <p:tmPct val="5000"/>
                                  </p:iterate>
                                  <p:childTnLst>
                                    <p:set>
                                      <p:cBhvr>
                                        <p:cTn id="120" dur="1" fill="hold">
                                          <p:stCondLst>
                                            <p:cond delay="0"/>
                                          </p:stCondLst>
                                        </p:cTn>
                                        <p:tgtEl>
                                          <p:spTgt spid="2"/>
                                        </p:tgtEl>
                                        <p:attrNameLst>
                                          <p:attrName>style.visibility</p:attrName>
                                        </p:attrNameLst>
                                      </p:cBhvr>
                                      <p:to>
                                        <p:strVal val="visible"/>
                                      </p:to>
                                    </p:set>
                                    <p:anim calcmode="lin" valueType="num">
                                      <p:cBhvr>
                                        <p:cTn id="1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2" dur="500" fill="hold"/>
                                        <p:tgtEl>
                                          <p:spTgt spid="2"/>
                                        </p:tgtEl>
                                        <p:attrNameLst>
                                          <p:attrName>ppt_y</p:attrName>
                                        </p:attrNameLst>
                                      </p:cBhvr>
                                      <p:tavLst>
                                        <p:tav tm="0">
                                          <p:val>
                                            <p:strVal val="#ppt_y"/>
                                          </p:val>
                                        </p:tav>
                                        <p:tav tm="100000">
                                          <p:val>
                                            <p:strVal val="#ppt_y"/>
                                          </p:val>
                                        </p:tav>
                                      </p:tavLst>
                                    </p:anim>
                                    <p:anim calcmode="lin" valueType="num">
                                      <p:cBhvr>
                                        <p:cTn id="1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500" tmFilter="0,0; .5, 1; 1, 1"/>
                                        <p:tgtEl>
                                          <p:spTgt spid="2"/>
                                        </p:tgtEl>
                                      </p:cBhvr>
                                    </p:animEffect>
                                  </p:childTnLst>
                                </p:cTn>
                              </p:par>
                            </p:childTnLst>
                          </p:cTn>
                        </p:par>
                        <p:par>
                          <p:cTn id="126" fill="hold">
                            <p:stCondLst>
                              <p:cond delay="15725"/>
                            </p:stCondLst>
                            <p:childTnLst>
                              <p:par>
                                <p:cTn id="127" presetID="55" presetClass="entr" presetSubtype="0" fill="hold" nodeType="afterEffect">
                                  <p:stCondLst>
                                    <p:cond delay="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1000" fill="hold"/>
                                        <p:tgtEl>
                                          <p:spTgt spid="20"/>
                                        </p:tgtEl>
                                        <p:attrNameLst>
                                          <p:attrName>ppt_w</p:attrName>
                                        </p:attrNameLst>
                                      </p:cBhvr>
                                      <p:tavLst>
                                        <p:tav tm="0">
                                          <p:val>
                                            <p:strVal val="#ppt_w*0.70"/>
                                          </p:val>
                                        </p:tav>
                                        <p:tav tm="100000">
                                          <p:val>
                                            <p:strVal val="#ppt_w"/>
                                          </p:val>
                                        </p:tav>
                                      </p:tavLst>
                                    </p:anim>
                                    <p:anim calcmode="lin" valueType="num">
                                      <p:cBhvr>
                                        <p:cTn id="130" dur="1000" fill="hold"/>
                                        <p:tgtEl>
                                          <p:spTgt spid="20"/>
                                        </p:tgtEl>
                                        <p:attrNameLst>
                                          <p:attrName>ppt_h</p:attrName>
                                        </p:attrNameLst>
                                      </p:cBhvr>
                                      <p:tavLst>
                                        <p:tav tm="0">
                                          <p:val>
                                            <p:strVal val="#ppt_h"/>
                                          </p:val>
                                        </p:tav>
                                        <p:tav tm="100000">
                                          <p:val>
                                            <p:strVal val="#ppt_h"/>
                                          </p:val>
                                        </p:tav>
                                      </p:tavLst>
                                    </p:anim>
                                    <p:animEffect transition="in" filter="fade">
                                      <p:cBhvr>
                                        <p:cTn id="1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p:bldP spid="17412" grpId="0"/>
      <p:bldP spid="17413" grpId="0"/>
      <p:bldP spid="17414" grpId="0"/>
      <p:bldP spid="17415" grpId="0"/>
      <p:bldP spid="17416" grpId="0"/>
      <p:bldP spid="17417"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p:cNvSpPr txBox="1">
            <a:spLocks noChangeArrowheads="1"/>
          </p:cNvSpPr>
          <p:nvPr/>
        </p:nvSpPr>
        <p:spPr bwMode="auto">
          <a:xfrm>
            <a:off x="0" y="1"/>
            <a:ext cx="12192000" cy="707886"/>
          </a:xfrm>
          <a:prstGeom prst="rect">
            <a:avLst/>
          </a:prstGeom>
          <a:solidFill>
            <a:srgbClr val="CCFF33"/>
          </a:solidFill>
          <a:ln w="12700" cap="sq">
            <a:noFill/>
            <a:miter lim="800000"/>
            <a:headEnd type="none" w="sm" len="sm"/>
            <a:tailEnd type="none" w="sm" len="sm"/>
          </a:ln>
          <a:effectLst/>
        </p:spPr>
        <p:txBody>
          <a:bodyPr wrap="square">
            <a:spAutoFit/>
          </a:bodyPr>
          <a:lstStyle/>
          <a:p>
            <a:pPr algn="ctr">
              <a:spcBef>
                <a:spcPct val="50000"/>
              </a:spcBef>
              <a:defRPr/>
            </a:pPr>
            <a:r>
              <a:rPr lang="es-MX" sz="4000" dirty="0" smtClean="0">
                <a:effectLst>
                  <a:outerShdw blurRad="38100" dist="38100" dir="2700000" algn="tl">
                    <a:srgbClr val="000000"/>
                  </a:outerShdw>
                </a:effectLst>
                <a:latin typeface="Arial" charset="0"/>
              </a:rPr>
              <a:t>Comunicación </a:t>
            </a:r>
            <a:r>
              <a:rPr lang="es-MX" sz="4000" dirty="0">
                <a:effectLst>
                  <a:outerShdw blurRad="38100" dist="38100" dir="2700000" algn="tl">
                    <a:srgbClr val="000000"/>
                  </a:outerShdw>
                </a:effectLst>
                <a:latin typeface="Arial" charset="0"/>
              </a:rPr>
              <a:t>con calidad y Calidez ?</a:t>
            </a:r>
            <a:endParaRPr lang="es-ES" sz="4000" dirty="0">
              <a:latin typeface="Arial" charset="0"/>
            </a:endParaRPr>
          </a:p>
        </p:txBody>
      </p:sp>
      <p:sp>
        <p:nvSpPr>
          <p:cNvPr id="5" name="4 Rectángulo"/>
          <p:cNvSpPr/>
          <p:nvPr/>
        </p:nvSpPr>
        <p:spPr>
          <a:xfrm>
            <a:off x="1364449" y="3814577"/>
            <a:ext cx="1714480" cy="1089529"/>
          </a:xfrm>
          <a:prstGeom prst="rect">
            <a:avLst/>
          </a:prstGeom>
          <a:effectLst>
            <a:glow rad="139700">
              <a:schemeClr val="accent3">
                <a:satMod val="175000"/>
                <a:alpha val="40000"/>
              </a:schemeClr>
            </a:glow>
            <a:outerShdw blurRad="50800" dist="25000" dir="5400000" rotWithShape="0">
              <a:srgbClr val="000000">
                <a:alpha val="40000"/>
              </a:srgbClr>
            </a:outerShdw>
          </a:effectLst>
        </p:spPr>
        <p:style>
          <a:lnRef idx="1">
            <a:schemeClr val="dk1"/>
          </a:lnRef>
          <a:fillRef idx="2">
            <a:schemeClr val="dk1"/>
          </a:fillRef>
          <a:effectRef idx="1">
            <a:schemeClr val="dk1"/>
          </a:effectRef>
          <a:fontRef idx="minor">
            <a:schemeClr val="dk1"/>
          </a:fontRef>
        </p:style>
        <p:txBody>
          <a:bodyPr>
            <a:spAutoFit/>
          </a:bodyPr>
          <a:lstStyle/>
          <a:p>
            <a:pPr indent="1588" algn="ctr">
              <a:lnSpc>
                <a:spcPct val="90000"/>
              </a:lnSpc>
              <a:buSzPct val="105000"/>
              <a:defRPr/>
            </a:pPr>
            <a:r>
              <a:rPr lang="es-ES" sz="2400" dirty="0" smtClean="0">
                <a:latin typeface="Arial" charset="0"/>
              </a:rPr>
              <a:t>¿Cómo </a:t>
            </a:r>
            <a:r>
              <a:rPr lang="es-ES" sz="2400" dirty="0">
                <a:latin typeface="Arial" charset="0"/>
              </a:rPr>
              <a:t>lo estoy haciendo ?</a:t>
            </a:r>
          </a:p>
        </p:txBody>
      </p:sp>
      <p:sp>
        <p:nvSpPr>
          <p:cNvPr id="6" name="5 Rectángulo"/>
          <p:cNvSpPr/>
          <p:nvPr/>
        </p:nvSpPr>
        <p:spPr>
          <a:xfrm>
            <a:off x="8774925" y="3843462"/>
            <a:ext cx="1857388" cy="1089529"/>
          </a:xfrm>
          <a:prstGeom prst="rect">
            <a:avLst/>
          </a:prstGeom>
          <a:effectLst>
            <a:glow rad="228600">
              <a:schemeClr val="accent3">
                <a:satMod val="175000"/>
                <a:alpha val="40000"/>
              </a:schemeClr>
            </a:glow>
            <a:outerShdw blurRad="50800" dist="25000" dir="5400000" rotWithShape="0">
              <a:srgbClr val="000000">
                <a:alpha val="40000"/>
              </a:srgbClr>
            </a:outerShdw>
          </a:effectLst>
        </p:spPr>
        <p:style>
          <a:lnRef idx="3">
            <a:schemeClr val="lt1"/>
          </a:lnRef>
          <a:fillRef idx="1">
            <a:schemeClr val="accent4"/>
          </a:fillRef>
          <a:effectRef idx="1">
            <a:schemeClr val="accent4"/>
          </a:effectRef>
          <a:fontRef idx="minor">
            <a:schemeClr val="lt1"/>
          </a:fontRef>
        </p:style>
        <p:txBody>
          <a:bodyPr>
            <a:spAutoFit/>
          </a:bodyPr>
          <a:lstStyle/>
          <a:p>
            <a:pPr algn="ctr">
              <a:lnSpc>
                <a:spcPct val="90000"/>
              </a:lnSpc>
              <a:buSzPct val="105000"/>
              <a:defRPr/>
            </a:pPr>
            <a:r>
              <a:rPr lang="es-ES" sz="2400" dirty="0" smtClean="0">
                <a:latin typeface="Arial" charset="0"/>
              </a:rPr>
              <a:t>¿Qué </a:t>
            </a:r>
            <a:r>
              <a:rPr lang="es-ES" sz="2400" dirty="0">
                <a:latin typeface="Arial" charset="0"/>
              </a:rPr>
              <a:t>quisiera comunicar ?</a:t>
            </a:r>
          </a:p>
        </p:txBody>
      </p:sp>
      <p:sp>
        <p:nvSpPr>
          <p:cNvPr id="7" name="6 Rectángulo"/>
          <p:cNvSpPr/>
          <p:nvPr/>
        </p:nvSpPr>
        <p:spPr>
          <a:xfrm>
            <a:off x="3712356" y="5952887"/>
            <a:ext cx="4812536" cy="4247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none">
            <a:spAutoFit/>
          </a:bodyPr>
          <a:lstStyle/>
          <a:p>
            <a:pPr marL="514350" indent="-69850" algn="ctr">
              <a:lnSpc>
                <a:spcPct val="90000"/>
              </a:lnSpc>
              <a:buSzPct val="105000"/>
              <a:defRPr/>
            </a:pPr>
            <a:r>
              <a:rPr lang="es-ES" sz="2400" dirty="0" smtClean="0">
                <a:latin typeface="Arial" charset="0"/>
              </a:rPr>
              <a:t>¿Cómo </a:t>
            </a:r>
            <a:r>
              <a:rPr lang="es-ES" sz="2400" dirty="0">
                <a:latin typeface="Arial" charset="0"/>
              </a:rPr>
              <a:t>quisiera comunicarlo ?</a:t>
            </a:r>
          </a:p>
        </p:txBody>
      </p:sp>
      <p:sp>
        <p:nvSpPr>
          <p:cNvPr id="8" name="7 Rectángulo"/>
          <p:cNvSpPr/>
          <p:nvPr/>
        </p:nvSpPr>
        <p:spPr>
          <a:xfrm rot="2183729">
            <a:off x="1734233" y="1121972"/>
            <a:ext cx="2537239" cy="1754326"/>
          </a:xfrm>
          <a:prstGeom prst="rect">
            <a:avLst/>
          </a:prstGeom>
          <a:effectLst>
            <a:glow rad="228600">
              <a:schemeClr val="accent3">
                <a:satMod val="175000"/>
                <a:alpha val="40000"/>
              </a:schemeClr>
            </a:glow>
            <a:innerShdw blurRad="63500" dist="50800" dir="162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a:spAutoFit/>
          </a:bodyPr>
          <a:lstStyle/>
          <a:p>
            <a:pPr marL="85725" indent="1588" algn="ctr">
              <a:lnSpc>
                <a:spcPct val="90000"/>
              </a:lnSpc>
              <a:buSzPct val="105000"/>
              <a:defRPr/>
            </a:pPr>
            <a:r>
              <a:rPr lang="es-ES" sz="2400" dirty="0" smtClean="0">
                <a:latin typeface="Arial" charset="0"/>
              </a:rPr>
              <a:t>¿Manejo </a:t>
            </a:r>
            <a:r>
              <a:rPr lang="es-ES" sz="2400" dirty="0">
                <a:latin typeface="Arial" charset="0"/>
              </a:rPr>
              <a:t>las comunicaciones verbales y no    verbales de la </a:t>
            </a:r>
            <a:r>
              <a:rPr lang="es-ES" sz="2400" dirty="0" smtClean="0">
                <a:latin typeface="Arial" charset="0"/>
              </a:rPr>
              <a:t>Institución?</a:t>
            </a:r>
            <a:endParaRPr lang="es-ES" sz="2400" dirty="0">
              <a:latin typeface="Arial" charset="0"/>
            </a:endParaRPr>
          </a:p>
        </p:txBody>
      </p:sp>
      <p:sp>
        <p:nvSpPr>
          <p:cNvPr id="17423" name="8 Rectángulo"/>
          <p:cNvSpPr>
            <a:spLocks noChangeArrowheads="1"/>
          </p:cNvSpPr>
          <p:nvPr/>
        </p:nvSpPr>
        <p:spPr bwMode="auto">
          <a:xfrm>
            <a:off x="7310439" y="5072064"/>
            <a:ext cx="180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10" name="9 Elipse"/>
          <p:cNvSpPr/>
          <p:nvPr/>
        </p:nvSpPr>
        <p:spPr>
          <a:xfrm>
            <a:off x="3427340" y="2823425"/>
            <a:ext cx="4929222" cy="3071834"/>
          </a:xfrm>
          <a:prstGeom prst="ellipse">
            <a:avLst/>
          </a:prstGeom>
          <a:gradFill flip="none" rotWithShape="1">
            <a:gsLst>
              <a:gs pos="21000">
                <a:srgbClr val="FFF200"/>
              </a:gs>
              <a:gs pos="45000">
                <a:srgbClr val="FF7A00"/>
              </a:gs>
              <a:gs pos="70000">
                <a:srgbClr val="FF0300"/>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800" b="1" dirty="0">
                <a:solidFill>
                  <a:schemeClr val="tx1"/>
                </a:solidFill>
                <a:latin typeface="Arial" charset="0"/>
              </a:rPr>
              <a:t>Estrategia de comunicación</a:t>
            </a:r>
            <a:endParaRPr lang="es-PE" sz="3800" b="1" dirty="0">
              <a:solidFill>
                <a:schemeClr val="tx1"/>
              </a:solidFill>
            </a:endParaRPr>
          </a:p>
        </p:txBody>
      </p:sp>
      <p:sp>
        <p:nvSpPr>
          <p:cNvPr id="17427" name="10 Marcador de pie de página"/>
          <p:cNvSpPr>
            <a:spLocks noGrp="1"/>
          </p:cNvSpPr>
          <p:nvPr>
            <p:ph type="ftr" sz="quarter" idx="11"/>
          </p:nvPr>
        </p:nvSpPr>
        <p:spPr bwMode="auto">
          <a:xfrm>
            <a:off x="4038600" y="6492875"/>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ES" dirty="0" smtClean="0">
                <a:solidFill>
                  <a:schemeClr val="tx2"/>
                </a:solidFill>
              </a:rPr>
              <a:t>Ramón R. Abarca Fernández</a:t>
            </a:r>
          </a:p>
        </p:txBody>
      </p:sp>
      <p:sp>
        <p:nvSpPr>
          <p:cNvPr id="12" name="11 Rectángulo"/>
          <p:cNvSpPr/>
          <p:nvPr/>
        </p:nvSpPr>
        <p:spPr>
          <a:xfrm rot="19088841">
            <a:off x="7463418" y="1420142"/>
            <a:ext cx="2932741" cy="1500198"/>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dirty="0" smtClean="0">
                <a:latin typeface="Arial" charset="0"/>
              </a:rPr>
              <a:t>¿Qué </a:t>
            </a:r>
            <a:r>
              <a:rPr lang="es-ES" sz="2400" dirty="0">
                <a:latin typeface="Arial" charset="0"/>
              </a:rPr>
              <a:t>estoy comunicando a mis </a:t>
            </a:r>
            <a:r>
              <a:rPr lang="es-ES" sz="2400" dirty="0" smtClean="0">
                <a:latin typeface="Arial" charset="0"/>
              </a:rPr>
              <a:t>interlocutores </a:t>
            </a:r>
            <a:r>
              <a:rPr lang="es-ES" sz="2400" dirty="0">
                <a:latin typeface="Arial" charset="0"/>
              </a:rPr>
              <a:t>?</a:t>
            </a:r>
            <a:endParaRPr lang="es-PE" sz="2400" dirty="0"/>
          </a:p>
        </p:txBody>
      </p:sp>
    </p:spTree>
    <p:extLst>
      <p:ext uri="{BB962C8B-B14F-4D97-AF65-F5344CB8AC3E}">
        <p14:creationId xmlns:p14="http://schemas.microsoft.com/office/powerpoint/2010/main" val="3850812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9573"/>
                                        </p:tgtEl>
                                        <p:attrNameLst>
                                          <p:attrName>ppt_y</p:attrName>
                                        </p:attrNameLst>
                                      </p:cBhvr>
                                      <p:tavLst>
                                        <p:tav tm="0">
                                          <p:val>
                                            <p:strVal val="#ppt_y"/>
                                          </p:val>
                                        </p:tav>
                                        <p:tav tm="100000">
                                          <p:val>
                                            <p:strVal val="#ppt_y"/>
                                          </p:val>
                                        </p:tav>
                                      </p:tavLst>
                                    </p:anim>
                                    <p:anim calcmode="lin" valueType="num">
                                      <p:cBhvr>
                                        <p:cTn id="9" dur="500" fill="hold"/>
                                        <p:tgtEl>
                                          <p:spTgt spid="10957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957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9573"/>
                                        </p:tgtEl>
                                      </p:cBhvr>
                                    </p:animEffect>
                                  </p:childTnLst>
                                </p:cTn>
                              </p:par>
                            </p:childTnLst>
                          </p:cTn>
                        </p:par>
                        <p:par>
                          <p:cTn id="12" fill="hold" nodeType="afterGroup">
                            <p:stCondLst>
                              <p:cond delay="20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gtEl>
                                      </p:cBhvr>
                                    </p:animEffect>
                                  </p:childTnLst>
                                </p:cTn>
                              </p:par>
                            </p:childTnLst>
                          </p:cTn>
                        </p:par>
                        <p:par>
                          <p:cTn id="20" fill="hold" nodeType="afterGroup">
                            <p:stCondLst>
                              <p:cond delay="3650"/>
                            </p:stCondLst>
                            <p:childTnLst>
                              <p:par>
                                <p:cTn id="21" presetID="3"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nodeType="afterGroup">
                            <p:stCondLst>
                              <p:cond delay="4150"/>
                            </p:stCondLst>
                            <p:childTnLst>
                              <p:par>
                                <p:cTn id="25" presetID="3"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par>
                          <p:cTn id="28" fill="hold" nodeType="afterGroup">
                            <p:stCondLst>
                              <p:cond delay="46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childTnLst>
                          </p:cTn>
                        </p:par>
                        <p:par>
                          <p:cTn id="36" fill="hold" nodeType="afterGroup">
                            <p:stCondLst>
                              <p:cond delay="615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par>
                          <p:cTn id="44" fill="hold" nodeType="afterGroup">
                            <p:stCondLst>
                              <p:cond delay="7700"/>
                            </p:stCondLst>
                            <p:childTnLst>
                              <p:par>
                                <p:cTn id="45" presetID="8" presetClass="entr" presetSubtype="1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amond(in)">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Oval 3"/>
          <p:cNvSpPr>
            <a:spLocks noChangeArrowheads="1"/>
          </p:cNvSpPr>
          <p:nvPr/>
        </p:nvSpPr>
        <p:spPr bwMode="auto">
          <a:xfrm>
            <a:off x="5333999" y="457200"/>
            <a:ext cx="2358571" cy="1798858"/>
          </a:xfrm>
          <a:prstGeom prst="ellipse">
            <a:avLst/>
          </a:prstGeom>
          <a:solidFill>
            <a:srgbClr val="99FF33"/>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Enfoque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al </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Docente y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Estudiante</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2" name="Oval 4"/>
          <p:cNvSpPr>
            <a:spLocks noChangeArrowheads="1"/>
          </p:cNvSpPr>
          <p:nvPr/>
        </p:nvSpPr>
        <p:spPr bwMode="auto">
          <a:xfrm>
            <a:off x="8227789" y="838200"/>
            <a:ext cx="2057400" cy="1676400"/>
          </a:xfrm>
          <a:prstGeom prst="ellipse">
            <a:avLst/>
          </a:prstGeom>
          <a:solidFill>
            <a:srgbClr val="99FF33"/>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Liderazgo</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3" name="Oval 5"/>
          <p:cNvSpPr>
            <a:spLocks noChangeArrowheads="1"/>
          </p:cNvSpPr>
          <p:nvPr/>
        </p:nvSpPr>
        <p:spPr bwMode="auto">
          <a:xfrm>
            <a:off x="9129486" y="2819399"/>
            <a:ext cx="2467428" cy="1676400"/>
          </a:xfrm>
          <a:prstGeom prst="ellipse">
            <a:avLst/>
          </a:prstGeom>
          <a:solidFill>
            <a:srgbClr val="FFFF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Participación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del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personal</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4" name="Oval 6"/>
          <p:cNvSpPr>
            <a:spLocks noChangeArrowheads="1"/>
          </p:cNvSpPr>
          <p:nvPr/>
        </p:nvSpPr>
        <p:spPr bwMode="auto">
          <a:xfrm>
            <a:off x="8372935" y="4648200"/>
            <a:ext cx="2057400" cy="1676400"/>
          </a:xfrm>
          <a:prstGeom prst="ellipse">
            <a:avLst/>
          </a:prstGeom>
          <a:solidFill>
            <a:srgbClr val="FF6699"/>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Enfoque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a los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procesos</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5" name="Oval 7"/>
          <p:cNvSpPr>
            <a:spLocks noChangeArrowheads="1"/>
          </p:cNvSpPr>
          <p:nvPr/>
        </p:nvSpPr>
        <p:spPr bwMode="auto">
          <a:xfrm>
            <a:off x="5486400" y="5181600"/>
            <a:ext cx="2057400" cy="1676400"/>
          </a:xfrm>
          <a:prstGeom prst="ellipse">
            <a:avLst/>
          </a:prstGeom>
          <a:solidFill>
            <a:srgbClr val="FFFF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Enfoque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para la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gestión</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6" name="Oval 8"/>
          <p:cNvSpPr>
            <a:spLocks noChangeArrowheads="1"/>
          </p:cNvSpPr>
          <p:nvPr/>
        </p:nvSpPr>
        <p:spPr bwMode="auto">
          <a:xfrm>
            <a:off x="2510971" y="4857067"/>
            <a:ext cx="2057400" cy="1676400"/>
          </a:xfrm>
          <a:prstGeom prst="ellipse">
            <a:avLst/>
          </a:prstGeom>
          <a:solidFill>
            <a:srgbClr val="33CC33"/>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Mejora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continua</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7" name="Oval 9"/>
          <p:cNvSpPr>
            <a:spLocks noChangeArrowheads="1"/>
          </p:cNvSpPr>
          <p:nvPr/>
        </p:nvSpPr>
        <p:spPr bwMode="auto">
          <a:xfrm>
            <a:off x="1279065" y="3008085"/>
            <a:ext cx="2057400" cy="1676400"/>
          </a:xfrm>
          <a:prstGeom prst="ellipse">
            <a:avLst/>
          </a:prstGeom>
          <a:solidFill>
            <a:srgbClr val="FFFF0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Decisiones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basadas </a:t>
            </a:r>
          </a:p>
          <a:p>
            <a:pPr algn="ctr">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en hechos</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8" name="Oval 10"/>
          <p:cNvSpPr>
            <a:spLocks noChangeArrowheads="1"/>
          </p:cNvSpPr>
          <p:nvPr/>
        </p:nvSpPr>
        <p:spPr bwMode="auto">
          <a:xfrm>
            <a:off x="2061029" y="696920"/>
            <a:ext cx="3044371" cy="1970080"/>
          </a:xfrm>
          <a:prstGeom prst="ellipse">
            <a:avLst/>
          </a:prstGeom>
          <a:solidFill>
            <a:srgbClr val="FF00FF"/>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ts val="2600"/>
              </a:lnSpc>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Relaciones </a:t>
            </a:r>
          </a:p>
          <a:p>
            <a:pPr algn="ctr">
              <a:lnSpc>
                <a:spcPts val="2600"/>
              </a:lnSpc>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mutuamente </a:t>
            </a:r>
          </a:p>
          <a:p>
            <a:pPr algn="ctr">
              <a:lnSpc>
                <a:spcPts val="2600"/>
              </a:lnSpc>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beneficiosas </a:t>
            </a:r>
          </a:p>
          <a:p>
            <a:pPr algn="ctr">
              <a:lnSpc>
                <a:spcPts val="2600"/>
              </a:lnSpc>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con los </a:t>
            </a:r>
          </a:p>
          <a:p>
            <a:pPr algn="ctr">
              <a:lnSpc>
                <a:spcPts val="2600"/>
              </a:lnSpc>
              <a:defRPr/>
            </a:pPr>
            <a:r>
              <a:rPr lang="es-ES" sz="2400" b="1" dirty="0" smtClean="0">
                <a:ln>
                  <a:solidFill>
                    <a:sysClr val="windowText" lastClr="000000"/>
                  </a:solidFill>
                </a:ln>
                <a:solidFill>
                  <a:schemeClr val="tx1"/>
                </a:solidFill>
                <a:latin typeface="Arial" panose="020B0604020202020204" pitchFamily="34" charset="0"/>
                <a:cs typeface="Arial" panose="020B0604020202020204" pitchFamily="34" charset="0"/>
              </a:rPr>
              <a:t>proveedores</a:t>
            </a:r>
            <a:endParaRPr lang="es-ES" sz="2400" b="1"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37899" name="Rectangle 11"/>
          <p:cNvSpPr>
            <a:spLocks noChangeArrowheads="1"/>
          </p:cNvSpPr>
          <p:nvPr/>
        </p:nvSpPr>
        <p:spPr bwMode="auto">
          <a:xfrm>
            <a:off x="4871359" y="2590799"/>
            <a:ext cx="2982682" cy="1905000"/>
          </a:xfrm>
          <a:prstGeom prst="rect">
            <a:avLst/>
          </a:prstGeom>
          <a:ln>
            <a:solidFill>
              <a:srgbClr val="FF0000"/>
            </a:solidFill>
            <a:headEnd/>
            <a:tailEnd/>
          </a:ln>
          <a:effectLst>
            <a:glow rad="2286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s-ES"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haroni" panose="02010803020104030203" pitchFamily="2" charset="-79"/>
                <a:cs typeface="Aharoni" panose="02010803020104030203" pitchFamily="2" charset="-79"/>
              </a:rPr>
              <a:t>MEJORA </a:t>
            </a:r>
          </a:p>
          <a:p>
            <a:pPr algn="ctr">
              <a:defRPr/>
            </a:pPr>
            <a:r>
              <a:rPr lang="es-ES" sz="36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haroni" panose="02010803020104030203" pitchFamily="2" charset="-79"/>
                <a:cs typeface="Aharoni" panose="02010803020104030203" pitchFamily="2" charset="-79"/>
              </a:rPr>
              <a:t>DE LAS </a:t>
            </a:r>
            <a:endParaRPr lang="es-ES"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haroni" panose="02010803020104030203" pitchFamily="2" charset="-79"/>
              <a:cs typeface="Aharoni" panose="02010803020104030203" pitchFamily="2" charset="-79"/>
            </a:endParaRPr>
          </a:p>
          <a:p>
            <a:pPr algn="ctr">
              <a:defRPr/>
            </a:pPr>
            <a:r>
              <a:rPr lang="es-ES" sz="36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haroni" panose="02010803020104030203" pitchFamily="2" charset="-79"/>
                <a:cs typeface="Aharoni" panose="02010803020104030203" pitchFamily="2" charset="-79"/>
              </a:rPr>
              <a:t>RELACIONES</a:t>
            </a:r>
            <a:endParaRPr lang="es-ES"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haroni" panose="02010803020104030203" pitchFamily="2" charset="-79"/>
              <a:cs typeface="Aharoni" panose="02010803020104030203" pitchFamily="2" charset="-79"/>
            </a:endParaRPr>
          </a:p>
        </p:txBody>
      </p:sp>
      <p:sp>
        <p:nvSpPr>
          <p:cNvPr id="37900" name="Text Box 12"/>
          <p:cNvSpPr txBox="1">
            <a:spLocks noChangeArrowheads="1"/>
          </p:cNvSpPr>
          <p:nvPr/>
        </p:nvSpPr>
        <p:spPr bwMode="auto">
          <a:xfrm>
            <a:off x="0" y="1"/>
            <a:ext cx="12192000" cy="677863"/>
          </a:xfrm>
          <a:prstGeom prst="rect">
            <a:avLst/>
          </a:prstGeom>
          <a:solidFill>
            <a:srgbClr val="CCFF33"/>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altLang="es-ES" sz="3800" b="1" dirty="0" smtClean="0"/>
              <a:t>8 </a:t>
            </a:r>
            <a:r>
              <a:rPr lang="es-ES" altLang="es-ES" sz="3800" b="1" dirty="0"/>
              <a:t>principios de </a:t>
            </a:r>
            <a:r>
              <a:rPr lang="es-ES" altLang="es-ES" sz="3800" b="1" dirty="0" smtClean="0"/>
              <a:t>RRHH en gestión </a:t>
            </a:r>
            <a:r>
              <a:rPr lang="es-ES" altLang="es-ES" sz="3800" b="1" dirty="0"/>
              <a:t>de calidad</a:t>
            </a:r>
          </a:p>
        </p:txBody>
      </p:sp>
      <p:sp>
        <p:nvSpPr>
          <p:cNvPr id="37901" name="AutoShape 13"/>
          <p:cNvSpPr>
            <a:spLocks noChangeArrowheads="1"/>
          </p:cNvSpPr>
          <p:nvPr/>
        </p:nvSpPr>
        <p:spPr bwMode="auto">
          <a:xfrm>
            <a:off x="2569029" y="4084859"/>
            <a:ext cx="7116539" cy="762000"/>
          </a:xfrm>
          <a:prstGeom prst="bevel">
            <a:avLst>
              <a:gd name="adj" fmla="val 12500"/>
            </a:avLst>
          </a:prstGeom>
          <a:solidFill>
            <a:srgbClr val="66FF3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600" b="1" dirty="0"/>
              <a:t>SATISFACCIÓN </a:t>
            </a:r>
            <a:r>
              <a:rPr lang="es-ES" altLang="es-ES" sz="2600" b="1" dirty="0" smtClean="0"/>
              <a:t>DOCENTE Y ESTUDIANTIL</a:t>
            </a:r>
            <a:endParaRPr lang="es-ES" altLang="es-ES" sz="2600" b="1" dirty="0"/>
          </a:p>
        </p:txBody>
      </p:sp>
      <p:sp>
        <p:nvSpPr>
          <p:cNvPr id="2" name="Marcador de pie de página 1"/>
          <p:cNvSpPr>
            <a:spLocks noGrp="1"/>
          </p:cNvSpPr>
          <p:nvPr>
            <p:ph type="ftr" sz="quarter" idx="11"/>
          </p:nvPr>
        </p:nvSpPr>
        <p:spPr>
          <a:xfrm>
            <a:off x="2599865" y="6543675"/>
            <a:ext cx="4114800" cy="365125"/>
          </a:xfrm>
        </p:spPr>
        <p:txBody>
          <a:bodyPr/>
          <a:lstStyle/>
          <a:p>
            <a:r>
              <a:rPr lang="es-ES" b="1" dirty="0" smtClean="0">
                <a:solidFill>
                  <a:schemeClr val="tx1"/>
                </a:solidFill>
                <a:latin typeface="Arial" panose="020B0604020202020204" pitchFamily="34" charset="0"/>
                <a:cs typeface="Arial" panose="020B0604020202020204" pitchFamily="34" charset="0"/>
              </a:rPr>
              <a:t>Ramón R. Abarca Fernández</a:t>
            </a:r>
            <a:endParaRPr lang="es-ES" b="1" dirty="0">
              <a:solidFill>
                <a:schemeClr val="tx1"/>
              </a:solidFill>
              <a:latin typeface="Arial" panose="020B0604020202020204" pitchFamily="34" charset="0"/>
              <a:cs typeface="Arial" panose="020B0604020202020204" pitchFamily="34" charset="0"/>
            </a:endParaRPr>
          </a:p>
        </p:txBody>
      </p:sp>
      <p:sp>
        <p:nvSpPr>
          <p:cNvPr id="3" name="Elipse 2"/>
          <p:cNvSpPr/>
          <p:nvPr/>
        </p:nvSpPr>
        <p:spPr>
          <a:xfrm>
            <a:off x="2336800" y="850447"/>
            <a:ext cx="7805070" cy="5362686"/>
          </a:xfrm>
          <a:prstGeom prst="ellipse">
            <a:avLst/>
          </a:prstGeom>
          <a:noFill/>
          <a:ln w="76200" cap="rnd" cmpd="tri">
            <a:solidFill>
              <a:srgbClr val="0000FF"/>
            </a:solidFill>
            <a:beve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99056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7900"/>
                                        </p:tgtEl>
                                        <p:attrNameLst>
                                          <p:attrName>style.visibility</p:attrName>
                                        </p:attrNameLst>
                                      </p:cBhvr>
                                      <p:to>
                                        <p:strVal val="visible"/>
                                      </p:to>
                                    </p:set>
                                    <p:animEffect transition="in" filter="diamond(in)">
                                      <p:cBhvr>
                                        <p:cTn id="7" dur="2000"/>
                                        <p:tgtEl>
                                          <p:spTgt spid="37900"/>
                                        </p:tgtEl>
                                      </p:cBhvr>
                                    </p:animEffect>
                                  </p:childTnLst>
                                </p:cTn>
                              </p:par>
                            </p:childTnLst>
                          </p:cTn>
                        </p:par>
                        <p:par>
                          <p:cTn id="8" fill="hold" nodeType="afterGroup">
                            <p:stCondLst>
                              <p:cond delay="2000"/>
                            </p:stCondLst>
                            <p:childTnLst>
                              <p:par>
                                <p:cTn id="9" presetID="23" presetClass="entr" presetSubtype="528" fill="hold" nodeType="afterEffect">
                                  <p:stCondLst>
                                    <p:cond delay="0"/>
                                  </p:stCondLst>
                                  <p:childTnLst>
                                    <p:set>
                                      <p:cBhvr>
                                        <p:cTn id="10" dur="1" fill="hold">
                                          <p:stCondLst>
                                            <p:cond delay="0"/>
                                          </p:stCondLst>
                                        </p:cTn>
                                        <p:tgtEl>
                                          <p:spTgt spid="37891"/>
                                        </p:tgtEl>
                                        <p:attrNameLst>
                                          <p:attrName>style.visibility</p:attrName>
                                        </p:attrNameLst>
                                      </p:cBhvr>
                                      <p:to>
                                        <p:strVal val="visible"/>
                                      </p:to>
                                    </p:set>
                                    <p:anim calcmode="lin" valueType="num">
                                      <p:cBhvr>
                                        <p:cTn id="11" dur="500" fill="hold"/>
                                        <p:tgtEl>
                                          <p:spTgt spid="37891"/>
                                        </p:tgtEl>
                                        <p:attrNameLst>
                                          <p:attrName>ppt_w</p:attrName>
                                        </p:attrNameLst>
                                      </p:cBhvr>
                                      <p:tavLst>
                                        <p:tav tm="0">
                                          <p:val>
                                            <p:fltVal val="0"/>
                                          </p:val>
                                        </p:tav>
                                        <p:tav tm="100000">
                                          <p:val>
                                            <p:strVal val="#ppt_w"/>
                                          </p:val>
                                        </p:tav>
                                      </p:tavLst>
                                    </p:anim>
                                    <p:anim calcmode="lin" valueType="num">
                                      <p:cBhvr>
                                        <p:cTn id="12" dur="500" fill="hold"/>
                                        <p:tgtEl>
                                          <p:spTgt spid="37891"/>
                                        </p:tgtEl>
                                        <p:attrNameLst>
                                          <p:attrName>ppt_h</p:attrName>
                                        </p:attrNameLst>
                                      </p:cBhvr>
                                      <p:tavLst>
                                        <p:tav tm="0">
                                          <p:val>
                                            <p:fltVal val="0"/>
                                          </p:val>
                                        </p:tav>
                                        <p:tav tm="100000">
                                          <p:val>
                                            <p:strVal val="#ppt_h"/>
                                          </p:val>
                                        </p:tav>
                                      </p:tavLst>
                                    </p:anim>
                                    <p:anim calcmode="lin" valueType="num">
                                      <p:cBhvr>
                                        <p:cTn id="13" dur="500" fill="hold"/>
                                        <p:tgtEl>
                                          <p:spTgt spid="37891"/>
                                        </p:tgtEl>
                                        <p:attrNameLst>
                                          <p:attrName>ppt_x</p:attrName>
                                        </p:attrNameLst>
                                      </p:cBhvr>
                                      <p:tavLst>
                                        <p:tav tm="0">
                                          <p:val>
                                            <p:fltVal val="0.5"/>
                                          </p:val>
                                        </p:tav>
                                        <p:tav tm="100000">
                                          <p:val>
                                            <p:strVal val="#ppt_x"/>
                                          </p:val>
                                        </p:tav>
                                      </p:tavLst>
                                    </p:anim>
                                    <p:anim calcmode="lin" valueType="num">
                                      <p:cBhvr>
                                        <p:cTn id="14" dur="500" fill="hold"/>
                                        <p:tgtEl>
                                          <p:spTgt spid="37891"/>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500"/>
                            </p:stCondLst>
                            <p:childTnLst>
                              <p:par>
                                <p:cTn id="16" presetID="23" presetClass="entr" presetSubtype="528" fill="hold" nodeType="afterEffect">
                                  <p:stCondLst>
                                    <p:cond delay="0"/>
                                  </p:stCondLst>
                                  <p:childTnLst>
                                    <p:set>
                                      <p:cBhvr>
                                        <p:cTn id="17" dur="1" fill="hold">
                                          <p:stCondLst>
                                            <p:cond delay="0"/>
                                          </p:stCondLst>
                                        </p:cTn>
                                        <p:tgtEl>
                                          <p:spTgt spid="37892"/>
                                        </p:tgtEl>
                                        <p:attrNameLst>
                                          <p:attrName>style.visibility</p:attrName>
                                        </p:attrNameLst>
                                      </p:cBhvr>
                                      <p:to>
                                        <p:strVal val="visible"/>
                                      </p:to>
                                    </p:set>
                                    <p:anim calcmode="lin" valueType="num">
                                      <p:cBhvr>
                                        <p:cTn id="18" dur="500" fill="hold"/>
                                        <p:tgtEl>
                                          <p:spTgt spid="37892"/>
                                        </p:tgtEl>
                                        <p:attrNameLst>
                                          <p:attrName>ppt_w</p:attrName>
                                        </p:attrNameLst>
                                      </p:cBhvr>
                                      <p:tavLst>
                                        <p:tav tm="0">
                                          <p:val>
                                            <p:fltVal val="0"/>
                                          </p:val>
                                        </p:tav>
                                        <p:tav tm="100000">
                                          <p:val>
                                            <p:strVal val="#ppt_w"/>
                                          </p:val>
                                        </p:tav>
                                      </p:tavLst>
                                    </p:anim>
                                    <p:anim calcmode="lin" valueType="num">
                                      <p:cBhvr>
                                        <p:cTn id="19" dur="500" fill="hold"/>
                                        <p:tgtEl>
                                          <p:spTgt spid="37892"/>
                                        </p:tgtEl>
                                        <p:attrNameLst>
                                          <p:attrName>ppt_h</p:attrName>
                                        </p:attrNameLst>
                                      </p:cBhvr>
                                      <p:tavLst>
                                        <p:tav tm="0">
                                          <p:val>
                                            <p:fltVal val="0"/>
                                          </p:val>
                                        </p:tav>
                                        <p:tav tm="100000">
                                          <p:val>
                                            <p:strVal val="#ppt_h"/>
                                          </p:val>
                                        </p:tav>
                                      </p:tavLst>
                                    </p:anim>
                                    <p:anim calcmode="lin" valueType="num">
                                      <p:cBhvr>
                                        <p:cTn id="20" dur="500" fill="hold"/>
                                        <p:tgtEl>
                                          <p:spTgt spid="37892"/>
                                        </p:tgtEl>
                                        <p:attrNameLst>
                                          <p:attrName>ppt_x</p:attrName>
                                        </p:attrNameLst>
                                      </p:cBhvr>
                                      <p:tavLst>
                                        <p:tav tm="0">
                                          <p:val>
                                            <p:fltVal val="0.5"/>
                                          </p:val>
                                        </p:tav>
                                        <p:tav tm="100000">
                                          <p:val>
                                            <p:strVal val="#ppt_x"/>
                                          </p:val>
                                        </p:tav>
                                      </p:tavLst>
                                    </p:anim>
                                    <p:anim calcmode="lin" valueType="num">
                                      <p:cBhvr>
                                        <p:cTn id="21" dur="500" fill="hold"/>
                                        <p:tgtEl>
                                          <p:spTgt spid="37892"/>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3000"/>
                            </p:stCondLst>
                            <p:childTnLst>
                              <p:par>
                                <p:cTn id="23" presetID="23" presetClass="entr" presetSubtype="528" fill="hold" nodeType="afterEffect">
                                  <p:stCondLst>
                                    <p:cond delay="0"/>
                                  </p:stCondLst>
                                  <p:childTnLst>
                                    <p:set>
                                      <p:cBhvr>
                                        <p:cTn id="24" dur="1" fill="hold">
                                          <p:stCondLst>
                                            <p:cond delay="0"/>
                                          </p:stCondLst>
                                        </p:cTn>
                                        <p:tgtEl>
                                          <p:spTgt spid="37893"/>
                                        </p:tgtEl>
                                        <p:attrNameLst>
                                          <p:attrName>style.visibility</p:attrName>
                                        </p:attrNameLst>
                                      </p:cBhvr>
                                      <p:to>
                                        <p:strVal val="visible"/>
                                      </p:to>
                                    </p:set>
                                    <p:anim calcmode="lin" valueType="num">
                                      <p:cBhvr>
                                        <p:cTn id="25" dur="500" fill="hold"/>
                                        <p:tgtEl>
                                          <p:spTgt spid="37893"/>
                                        </p:tgtEl>
                                        <p:attrNameLst>
                                          <p:attrName>ppt_w</p:attrName>
                                        </p:attrNameLst>
                                      </p:cBhvr>
                                      <p:tavLst>
                                        <p:tav tm="0">
                                          <p:val>
                                            <p:fltVal val="0"/>
                                          </p:val>
                                        </p:tav>
                                        <p:tav tm="100000">
                                          <p:val>
                                            <p:strVal val="#ppt_w"/>
                                          </p:val>
                                        </p:tav>
                                      </p:tavLst>
                                    </p:anim>
                                    <p:anim calcmode="lin" valueType="num">
                                      <p:cBhvr>
                                        <p:cTn id="26" dur="500" fill="hold"/>
                                        <p:tgtEl>
                                          <p:spTgt spid="37893"/>
                                        </p:tgtEl>
                                        <p:attrNameLst>
                                          <p:attrName>ppt_h</p:attrName>
                                        </p:attrNameLst>
                                      </p:cBhvr>
                                      <p:tavLst>
                                        <p:tav tm="0">
                                          <p:val>
                                            <p:fltVal val="0"/>
                                          </p:val>
                                        </p:tav>
                                        <p:tav tm="100000">
                                          <p:val>
                                            <p:strVal val="#ppt_h"/>
                                          </p:val>
                                        </p:tav>
                                      </p:tavLst>
                                    </p:anim>
                                    <p:anim calcmode="lin" valueType="num">
                                      <p:cBhvr>
                                        <p:cTn id="27" dur="500" fill="hold"/>
                                        <p:tgtEl>
                                          <p:spTgt spid="37893"/>
                                        </p:tgtEl>
                                        <p:attrNameLst>
                                          <p:attrName>ppt_x</p:attrName>
                                        </p:attrNameLst>
                                      </p:cBhvr>
                                      <p:tavLst>
                                        <p:tav tm="0">
                                          <p:val>
                                            <p:fltVal val="0.5"/>
                                          </p:val>
                                        </p:tav>
                                        <p:tav tm="100000">
                                          <p:val>
                                            <p:strVal val="#ppt_x"/>
                                          </p:val>
                                        </p:tav>
                                      </p:tavLst>
                                    </p:anim>
                                    <p:anim calcmode="lin" valueType="num">
                                      <p:cBhvr>
                                        <p:cTn id="28" dur="500" fill="hold"/>
                                        <p:tgtEl>
                                          <p:spTgt spid="37893"/>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3500"/>
                            </p:stCondLst>
                            <p:childTnLst>
                              <p:par>
                                <p:cTn id="30" presetID="23" presetClass="entr" presetSubtype="528" fill="hold" nodeType="afterEffect">
                                  <p:stCondLst>
                                    <p:cond delay="0"/>
                                  </p:stCondLst>
                                  <p:childTnLst>
                                    <p:set>
                                      <p:cBhvr>
                                        <p:cTn id="31" dur="1" fill="hold">
                                          <p:stCondLst>
                                            <p:cond delay="0"/>
                                          </p:stCondLst>
                                        </p:cTn>
                                        <p:tgtEl>
                                          <p:spTgt spid="37894"/>
                                        </p:tgtEl>
                                        <p:attrNameLst>
                                          <p:attrName>style.visibility</p:attrName>
                                        </p:attrNameLst>
                                      </p:cBhvr>
                                      <p:to>
                                        <p:strVal val="visible"/>
                                      </p:to>
                                    </p:set>
                                    <p:anim calcmode="lin" valueType="num">
                                      <p:cBhvr>
                                        <p:cTn id="32" dur="500" fill="hold"/>
                                        <p:tgtEl>
                                          <p:spTgt spid="37894"/>
                                        </p:tgtEl>
                                        <p:attrNameLst>
                                          <p:attrName>ppt_w</p:attrName>
                                        </p:attrNameLst>
                                      </p:cBhvr>
                                      <p:tavLst>
                                        <p:tav tm="0">
                                          <p:val>
                                            <p:fltVal val="0"/>
                                          </p:val>
                                        </p:tav>
                                        <p:tav tm="100000">
                                          <p:val>
                                            <p:strVal val="#ppt_w"/>
                                          </p:val>
                                        </p:tav>
                                      </p:tavLst>
                                    </p:anim>
                                    <p:anim calcmode="lin" valueType="num">
                                      <p:cBhvr>
                                        <p:cTn id="33" dur="500" fill="hold"/>
                                        <p:tgtEl>
                                          <p:spTgt spid="37894"/>
                                        </p:tgtEl>
                                        <p:attrNameLst>
                                          <p:attrName>ppt_h</p:attrName>
                                        </p:attrNameLst>
                                      </p:cBhvr>
                                      <p:tavLst>
                                        <p:tav tm="0">
                                          <p:val>
                                            <p:fltVal val="0"/>
                                          </p:val>
                                        </p:tav>
                                        <p:tav tm="100000">
                                          <p:val>
                                            <p:strVal val="#ppt_h"/>
                                          </p:val>
                                        </p:tav>
                                      </p:tavLst>
                                    </p:anim>
                                    <p:anim calcmode="lin" valueType="num">
                                      <p:cBhvr>
                                        <p:cTn id="34" dur="500" fill="hold"/>
                                        <p:tgtEl>
                                          <p:spTgt spid="37894"/>
                                        </p:tgtEl>
                                        <p:attrNameLst>
                                          <p:attrName>ppt_x</p:attrName>
                                        </p:attrNameLst>
                                      </p:cBhvr>
                                      <p:tavLst>
                                        <p:tav tm="0">
                                          <p:val>
                                            <p:fltVal val="0.5"/>
                                          </p:val>
                                        </p:tav>
                                        <p:tav tm="100000">
                                          <p:val>
                                            <p:strVal val="#ppt_x"/>
                                          </p:val>
                                        </p:tav>
                                      </p:tavLst>
                                    </p:anim>
                                    <p:anim calcmode="lin" valueType="num">
                                      <p:cBhvr>
                                        <p:cTn id="35" dur="500" fill="hold"/>
                                        <p:tgtEl>
                                          <p:spTgt spid="37894"/>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4000"/>
                            </p:stCondLst>
                            <p:childTnLst>
                              <p:par>
                                <p:cTn id="37" presetID="23" presetClass="entr" presetSubtype="528" fill="hold" nodeType="afterEffect">
                                  <p:stCondLst>
                                    <p:cond delay="0"/>
                                  </p:stCondLst>
                                  <p:childTnLst>
                                    <p:set>
                                      <p:cBhvr>
                                        <p:cTn id="38" dur="1" fill="hold">
                                          <p:stCondLst>
                                            <p:cond delay="0"/>
                                          </p:stCondLst>
                                        </p:cTn>
                                        <p:tgtEl>
                                          <p:spTgt spid="37895"/>
                                        </p:tgtEl>
                                        <p:attrNameLst>
                                          <p:attrName>style.visibility</p:attrName>
                                        </p:attrNameLst>
                                      </p:cBhvr>
                                      <p:to>
                                        <p:strVal val="visible"/>
                                      </p:to>
                                    </p:set>
                                    <p:anim calcmode="lin" valueType="num">
                                      <p:cBhvr>
                                        <p:cTn id="39" dur="500" fill="hold"/>
                                        <p:tgtEl>
                                          <p:spTgt spid="37895"/>
                                        </p:tgtEl>
                                        <p:attrNameLst>
                                          <p:attrName>ppt_w</p:attrName>
                                        </p:attrNameLst>
                                      </p:cBhvr>
                                      <p:tavLst>
                                        <p:tav tm="0">
                                          <p:val>
                                            <p:fltVal val="0"/>
                                          </p:val>
                                        </p:tav>
                                        <p:tav tm="100000">
                                          <p:val>
                                            <p:strVal val="#ppt_w"/>
                                          </p:val>
                                        </p:tav>
                                      </p:tavLst>
                                    </p:anim>
                                    <p:anim calcmode="lin" valueType="num">
                                      <p:cBhvr>
                                        <p:cTn id="40" dur="500" fill="hold"/>
                                        <p:tgtEl>
                                          <p:spTgt spid="37895"/>
                                        </p:tgtEl>
                                        <p:attrNameLst>
                                          <p:attrName>ppt_h</p:attrName>
                                        </p:attrNameLst>
                                      </p:cBhvr>
                                      <p:tavLst>
                                        <p:tav tm="0">
                                          <p:val>
                                            <p:fltVal val="0"/>
                                          </p:val>
                                        </p:tav>
                                        <p:tav tm="100000">
                                          <p:val>
                                            <p:strVal val="#ppt_h"/>
                                          </p:val>
                                        </p:tav>
                                      </p:tavLst>
                                    </p:anim>
                                    <p:anim calcmode="lin" valueType="num">
                                      <p:cBhvr>
                                        <p:cTn id="41" dur="500" fill="hold"/>
                                        <p:tgtEl>
                                          <p:spTgt spid="37895"/>
                                        </p:tgtEl>
                                        <p:attrNameLst>
                                          <p:attrName>ppt_x</p:attrName>
                                        </p:attrNameLst>
                                      </p:cBhvr>
                                      <p:tavLst>
                                        <p:tav tm="0">
                                          <p:val>
                                            <p:fltVal val="0.5"/>
                                          </p:val>
                                        </p:tav>
                                        <p:tav tm="100000">
                                          <p:val>
                                            <p:strVal val="#ppt_x"/>
                                          </p:val>
                                        </p:tav>
                                      </p:tavLst>
                                    </p:anim>
                                    <p:anim calcmode="lin" valueType="num">
                                      <p:cBhvr>
                                        <p:cTn id="42" dur="500" fill="hold"/>
                                        <p:tgtEl>
                                          <p:spTgt spid="37895"/>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4500"/>
                            </p:stCondLst>
                            <p:childTnLst>
                              <p:par>
                                <p:cTn id="44" presetID="23" presetClass="entr" presetSubtype="528" fill="hold" nodeType="afterEffect">
                                  <p:stCondLst>
                                    <p:cond delay="0"/>
                                  </p:stCondLst>
                                  <p:childTnLst>
                                    <p:set>
                                      <p:cBhvr>
                                        <p:cTn id="45" dur="1" fill="hold">
                                          <p:stCondLst>
                                            <p:cond delay="0"/>
                                          </p:stCondLst>
                                        </p:cTn>
                                        <p:tgtEl>
                                          <p:spTgt spid="37896"/>
                                        </p:tgtEl>
                                        <p:attrNameLst>
                                          <p:attrName>style.visibility</p:attrName>
                                        </p:attrNameLst>
                                      </p:cBhvr>
                                      <p:to>
                                        <p:strVal val="visible"/>
                                      </p:to>
                                    </p:set>
                                    <p:anim calcmode="lin" valueType="num">
                                      <p:cBhvr>
                                        <p:cTn id="46" dur="500" fill="hold"/>
                                        <p:tgtEl>
                                          <p:spTgt spid="37896"/>
                                        </p:tgtEl>
                                        <p:attrNameLst>
                                          <p:attrName>ppt_w</p:attrName>
                                        </p:attrNameLst>
                                      </p:cBhvr>
                                      <p:tavLst>
                                        <p:tav tm="0">
                                          <p:val>
                                            <p:fltVal val="0"/>
                                          </p:val>
                                        </p:tav>
                                        <p:tav tm="100000">
                                          <p:val>
                                            <p:strVal val="#ppt_w"/>
                                          </p:val>
                                        </p:tav>
                                      </p:tavLst>
                                    </p:anim>
                                    <p:anim calcmode="lin" valueType="num">
                                      <p:cBhvr>
                                        <p:cTn id="47" dur="500" fill="hold"/>
                                        <p:tgtEl>
                                          <p:spTgt spid="37896"/>
                                        </p:tgtEl>
                                        <p:attrNameLst>
                                          <p:attrName>ppt_h</p:attrName>
                                        </p:attrNameLst>
                                      </p:cBhvr>
                                      <p:tavLst>
                                        <p:tav tm="0">
                                          <p:val>
                                            <p:fltVal val="0"/>
                                          </p:val>
                                        </p:tav>
                                        <p:tav tm="100000">
                                          <p:val>
                                            <p:strVal val="#ppt_h"/>
                                          </p:val>
                                        </p:tav>
                                      </p:tavLst>
                                    </p:anim>
                                    <p:anim calcmode="lin" valueType="num">
                                      <p:cBhvr>
                                        <p:cTn id="48" dur="500" fill="hold"/>
                                        <p:tgtEl>
                                          <p:spTgt spid="37896"/>
                                        </p:tgtEl>
                                        <p:attrNameLst>
                                          <p:attrName>ppt_x</p:attrName>
                                        </p:attrNameLst>
                                      </p:cBhvr>
                                      <p:tavLst>
                                        <p:tav tm="0">
                                          <p:val>
                                            <p:fltVal val="0.5"/>
                                          </p:val>
                                        </p:tav>
                                        <p:tav tm="100000">
                                          <p:val>
                                            <p:strVal val="#ppt_x"/>
                                          </p:val>
                                        </p:tav>
                                      </p:tavLst>
                                    </p:anim>
                                    <p:anim calcmode="lin" valueType="num">
                                      <p:cBhvr>
                                        <p:cTn id="49" dur="500" fill="hold"/>
                                        <p:tgtEl>
                                          <p:spTgt spid="37896"/>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5000"/>
                            </p:stCondLst>
                            <p:childTnLst>
                              <p:par>
                                <p:cTn id="51" presetID="23" presetClass="entr" presetSubtype="528" fill="hold" nodeType="afterEffect">
                                  <p:stCondLst>
                                    <p:cond delay="0"/>
                                  </p:stCondLst>
                                  <p:childTnLst>
                                    <p:set>
                                      <p:cBhvr>
                                        <p:cTn id="52" dur="1" fill="hold">
                                          <p:stCondLst>
                                            <p:cond delay="0"/>
                                          </p:stCondLst>
                                        </p:cTn>
                                        <p:tgtEl>
                                          <p:spTgt spid="37897"/>
                                        </p:tgtEl>
                                        <p:attrNameLst>
                                          <p:attrName>style.visibility</p:attrName>
                                        </p:attrNameLst>
                                      </p:cBhvr>
                                      <p:to>
                                        <p:strVal val="visible"/>
                                      </p:to>
                                    </p:set>
                                    <p:anim calcmode="lin" valueType="num">
                                      <p:cBhvr>
                                        <p:cTn id="53" dur="500" fill="hold"/>
                                        <p:tgtEl>
                                          <p:spTgt spid="37897"/>
                                        </p:tgtEl>
                                        <p:attrNameLst>
                                          <p:attrName>ppt_w</p:attrName>
                                        </p:attrNameLst>
                                      </p:cBhvr>
                                      <p:tavLst>
                                        <p:tav tm="0">
                                          <p:val>
                                            <p:fltVal val="0"/>
                                          </p:val>
                                        </p:tav>
                                        <p:tav tm="100000">
                                          <p:val>
                                            <p:strVal val="#ppt_w"/>
                                          </p:val>
                                        </p:tav>
                                      </p:tavLst>
                                    </p:anim>
                                    <p:anim calcmode="lin" valueType="num">
                                      <p:cBhvr>
                                        <p:cTn id="54" dur="500" fill="hold"/>
                                        <p:tgtEl>
                                          <p:spTgt spid="37897"/>
                                        </p:tgtEl>
                                        <p:attrNameLst>
                                          <p:attrName>ppt_h</p:attrName>
                                        </p:attrNameLst>
                                      </p:cBhvr>
                                      <p:tavLst>
                                        <p:tav tm="0">
                                          <p:val>
                                            <p:fltVal val="0"/>
                                          </p:val>
                                        </p:tav>
                                        <p:tav tm="100000">
                                          <p:val>
                                            <p:strVal val="#ppt_h"/>
                                          </p:val>
                                        </p:tav>
                                      </p:tavLst>
                                    </p:anim>
                                    <p:anim calcmode="lin" valueType="num">
                                      <p:cBhvr>
                                        <p:cTn id="55" dur="500" fill="hold"/>
                                        <p:tgtEl>
                                          <p:spTgt spid="37897"/>
                                        </p:tgtEl>
                                        <p:attrNameLst>
                                          <p:attrName>ppt_x</p:attrName>
                                        </p:attrNameLst>
                                      </p:cBhvr>
                                      <p:tavLst>
                                        <p:tav tm="0">
                                          <p:val>
                                            <p:fltVal val="0.5"/>
                                          </p:val>
                                        </p:tav>
                                        <p:tav tm="100000">
                                          <p:val>
                                            <p:strVal val="#ppt_x"/>
                                          </p:val>
                                        </p:tav>
                                      </p:tavLst>
                                    </p:anim>
                                    <p:anim calcmode="lin" valueType="num">
                                      <p:cBhvr>
                                        <p:cTn id="56" dur="500" fill="hold"/>
                                        <p:tgtEl>
                                          <p:spTgt spid="37897"/>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5500"/>
                            </p:stCondLst>
                            <p:childTnLst>
                              <p:par>
                                <p:cTn id="58" presetID="23" presetClass="entr" presetSubtype="528" fill="hold" nodeType="afterEffect">
                                  <p:stCondLst>
                                    <p:cond delay="0"/>
                                  </p:stCondLst>
                                  <p:childTnLst>
                                    <p:set>
                                      <p:cBhvr>
                                        <p:cTn id="59" dur="1" fill="hold">
                                          <p:stCondLst>
                                            <p:cond delay="0"/>
                                          </p:stCondLst>
                                        </p:cTn>
                                        <p:tgtEl>
                                          <p:spTgt spid="37898"/>
                                        </p:tgtEl>
                                        <p:attrNameLst>
                                          <p:attrName>style.visibility</p:attrName>
                                        </p:attrNameLst>
                                      </p:cBhvr>
                                      <p:to>
                                        <p:strVal val="visible"/>
                                      </p:to>
                                    </p:set>
                                    <p:anim calcmode="lin" valueType="num">
                                      <p:cBhvr>
                                        <p:cTn id="60" dur="500" fill="hold"/>
                                        <p:tgtEl>
                                          <p:spTgt spid="37898"/>
                                        </p:tgtEl>
                                        <p:attrNameLst>
                                          <p:attrName>ppt_w</p:attrName>
                                        </p:attrNameLst>
                                      </p:cBhvr>
                                      <p:tavLst>
                                        <p:tav tm="0">
                                          <p:val>
                                            <p:fltVal val="0"/>
                                          </p:val>
                                        </p:tav>
                                        <p:tav tm="100000">
                                          <p:val>
                                            <p:strVal val="#ppt_w"/>
                                          </p:val>
                                        </p:tav>
                                      </p:tavLst>
                                    </p:anim>
                                    <p:anim calcmode="lin" valueType="num">
                                      <p:cBhvr>
                                        <p:cTn id="61" dur="500" fill="hold"/>
                                        <p:tgtEl>
                                          <p:spTgt spid="37898"/>
                                        </p:tgtEl>
                                        <p:attrNameLst>
                                          <p:attrName>ppt_h</p:attrName>
                                        </p:attrNameLst>
                                      </p:cBhvr>
                                      <p:tavLst>
                                        <p:tav tm="0">
                                          <p:val>
                                            <p:fltVal val="0"/>
                                          </p:val>
                                        </p:tav>
                                        <p:tav tm="100000">
                                          <p:val>
                                            <p:strVal val="#ppt_h"/>
                                          </p:val>
                                        </p:tav>
                                      </p:tavLst>
                                    </p:anim>
                                    <p:anim calcmode="lin" valueType="num">
                                      <p:cBhvr>
                                        <p:cTn id="62" dur="500" fill="hold"/>
                                        <p:tgtEl>
                                          <p:spTgt spid="37898"/>
                                        </p:tgtEl>
                                        <p:attrNameLst>
                                          <p:attrName>ppt_x</p:attrName>
                                        </p:attrNameLst>
                                      </p:cBhvr>
                                      <p:tavLst>
                                        <p:tav tm="0">
                                          <p:val>
                                            <p:fltVal val="0.5"/>
                                          </p:val>
                                        </p:tav>
                                        <p:tav tm="100000">
                                          <p:val>
                                            <p:strVal val="#ppt_x"/>
                                          </p:val>
                                        </p:tav>
                                      </p:tavLst>
                                    </p:anim>
                                    <p:anim calcmode="lin" valueType="num">
                                      <p:cBhvr>
                                        <p:cTn id="63" dur="500" fill="hold"/>
                                        <p:tgtEl>
                                          <p:spTgt spid="37898"/>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nodeType="afterGroup">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edge">
                                      <p:cBhvr>
                                        <p:cTn id="68" dur="2000"/>
                                        <p:tgtEl>
                                          <p:spTgt spid="3"/>
                                        </p:tgtEl>
                                      </p:cBhvr>
                                    </p:animEffect>
                                  </p:childTnLst>
                                </p:cTn>
                              </p:par>
                            </p:childTnLst>
                          </p:cTn>
                        </p:par>
                        <p:par>
                          <p:cTn id="69" fill="hold">
                            <p:stCondLst>
                              <p:cond delay="2000"/>
                            </p:stCondLst>
                            <p:childTnLst>
                              <p:par>
                                <p:cTn id="70" presetID="23" presetClass="entr" presetSubtype="528" fill="hold" nodeType="afterEffect">
                                  <p:stCondLst>
                                    <p:cond delay="0"/>
                                  </p:stCondLst>
                                  <p:childTnLst>
                                    <p:set>
                                      <p:cBhvr>
                                        <p:cTn id="71" dur="1" fill="hold">
                                          <p:stCondLst>
                                            <p:cond delay="0"/>
                                          </p:stCondLst>
                                        </p:cTn>
                                        <p:tgtEl>
                                          <p:spTgt spid="37899"/>
                                        </p:tgtEl>
                                        <p:attrNameLst>
                                          <p:attrName>style.visibility</p:attrName>
                                        </p:attrNameLst>
                                      </p:cBhvr>
                                      <p:to>
                                        <p:strVal val="visible"/>
                                      </p:to>
                                    </p:set>
                                    <p:anim calcmode="lin" valueType="num">
                                      <p:cBhvr>
                                        <p:cTn id="72" dur="500" fill="hold"/>
                                        <p:tgtEl>
                                          <p:spTgt spid="37899"/>
                                        </p:tgtEl>
                                        <p:attrNameLst>
                                          <p:attrName>ppt_w</p:attrName>
                                        </p:attrNameLst>
                                      </p:cBhvr>
                                      <p:tavLst>
                                        <p:tav tm="0">
                                          <p:val>
                                            <p:fltVal val="0"/>
                                          </p:val>
                                        </p:tav>
                                        <p:tav tm="100000">
                                          <p:val>
                                            <p:strVal val="#ppt_w"/>
                                          </p:val>
                                        </p:tav>
                                      </p:tavLst>
                                    </p:anim>
                                    <p:anim calcmode="lin" valueType="num">
                                      <p:cBhvr>
                                        <p:cTn id="73" dur="500" fill="hold"/>
                                        <p:tgtEl>
                                          <p:spTgt spid="37899"/>
                                        </p:tgtEl>
                                        <p:attrNameLst>
                                          <p:attrName>ppt_h</p:attrName>
                                        </p:attrNameLst>
                                      </p:cBhvr>
                                      <p:tavLst>
                                        <p:tav tm="0">
                                          <p:val>
                                            <p:fltVal val="0"/>
                                          </p:val>
                                        </p:tav>
                                        <p:tav tm="100000">
                                          <p:val>
                                            <p:strVal val="#ppt_h"/>
                                          </p:val>
                                        </p:tav>
                                      </p:tavLst>
                                    </p:anim>
                                    <p:anim calcmode="lin" valueType="num">
                                      <p:cBhvr>
                                        <p:cTn id="74" dur="500" fill="hold"/>
                                        <p:tgtEl>
                                          <p:spTgt spid="37899"/>
                                        </p:tgtEl>
                                        <p:attrNameLst>
                                          <p:attrName>ppt_x</p:attrName>
                                        </p:attrNameLst>
                                      </p:cBhvr>
                                      <p:tavLst>
                                        <p:tav tm="0">
                                          <p:val>
                                            <p:fltVal val="0.5"/>
                                          </p:val>
                                        </p:tav>
                                        <p:tav tm="100000">
                                          <p:val>
                                            <p:strVal val="#ppt_x"/>
                                          </p:val>
                                        </p:tav>
                                      </p:tavLst>
                                    </p:anim>
                                    <p:anim calcmode="lin" valueType="num">
                                      <p:cBhvr>
                                        <p:cTn id="75" dur="500" fill="hold"/>
                                        <p:tgtEl>
                                          <p:spTgt spid="37899"/>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7901"/>
                                        </p:tgtEl>
                                        <p:attrNameLst>
                                          <p:attrName>style.visibility</p:attrName>
                                        </p:attrNameLst>
                                      </p:cBhvr>
                                      <p:to>
                                        <p:strVal val="visible"/>
                                      </p:to>
                                    </p:set>
                                    <p:animEffect transition="in" filter="blinds(horizontal)">
                                      <p:cBhvr>
                                        <p:cTn id="80"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animBg="1"/>
      <p:bldP spid="37901" grpId="0" animBg="1" autoUpdateAnimBg="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a:spLocks noChangeArrowheads="1"/>
          </p:cNvSpPr>
          <p:nvPr/>
        </p:nvSpPr>
        <p:spPr bwMode="auto">
          <a:xfrm rot="-1702356">
            <a:off x="2776539" y="539751"/>
            <a:ext cx="238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ES" sz="2400" b="1" dirty="0">
                <a:solidFill>
                  <a:srgbClr val="00CC00"/>
                </a:solidFill>
                <a:latin typeface="Tw Cen MT" panose="020B0602020104020603" pitchFamily="34" charset="0"/>
              </a:rPr>
              <a:t>UNA CULTURA</a:t>
            </a:r>
          </a:p>
        </p:txBody>
      </p:sp>
      <p:sp>
        <p:nvSpPr>
          <p:cNvPr id="14" name="13 CuadroTexto"/>
          <p:cNvSpPr txBox="1">
            <a:spLocks noChangeArrowheads="1"/>
          </p:cNvSpPr>
          <p:nvPr/>
        </p:nvSpPr>
        <p:spPr bwMode="auto">
          <a:xfrm rot="-1856144">
            <a:off x="3408363" y="1196976"/>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chemeClr val="tx2">
                    <a:lumMod val="75000"/>
                  </a:schemeClr>
                </a:solidFill>
                <a:latin typeface="Tw Cen MT" panose="020B0602020104020603" pitchFamily="34" charset="0"/>
              </a:rPr>
              <a:t>EXCELENCIA</a:t>
            </a:r>
          </a:p>
        </p:txBody>
      </p:sp>
      <p:sp>
        <p:nvSpPr>
          <p:cNvPr id="15" name="14 CuadroTexto"/>
          <p:cNvSpPr txBox="1">
            <a:spLocks noChangeArrowheads="1"/>
          </p:cNvSpPr>
          <p:nvPr/>
        </p:nvSpPr>
        <p:spPr bwMode="auto">
          <a:xfrm rot="3815447">
            <a:off x="1119039" y="2964872"/>
            <a:ext cx="345189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rgbClr val="FF66CC"/>
                </a:solidFill>
                <a:latin typeface="Tw Cen MT" panose="020B0602020104020603" pitchFamily="34" charset="0"/>
              </a:rPr>
              <a:t>SATISFACCIÓN DE LAS EXPECTATIVAS</a:t>
            </a:r>
          </a:p>
        </p:txBody>
      </p:sp>
      <p:sp>
        <p:nvSpPr>
          <p:cNvPr id="16" name="15 CuadroTexto"/>
          <p:cNvSpPr txBox="1">
            <a:spLocks noChangeArrowheads="1"/>
          </p:cNvSpPr>
          <p:nvPr/>
        </p:nvSpPr>
        <p:spPr bwMode="auto">
          <a:xfrm rot="885518">
            <a:off x="6800851" y="461963"/>
            <a:ext cx="3776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rgbClr val="0033CC"/>
                </a:solidFill>
                <a:latin typeface="Tw Cen MT" panose="020B0602020104020603" pitchFamily="34" charset="0"/>
              </a:rPr>
              <a:t>CUMPLIMIENTO DE ESTÁNDARES, NORMAS,  REQUISITOS</a:t>
            </a:r>
          </a:p>
        </p:txBody>
      </p:sp>
      <p:sp>
        <p:nvSpPr>
          <p:cNvPr id="17" name="16 CuadroTexto"/>
          <p:cNvSpPr txBox="1">
            <a:spLocks noChangeArrowheads="1"/>
          </p:cNvSpPr>
          <p:nvPr/>
        </p:nvSpPr>
        <p:spPr bwMode="auto">
          <a:xfrm rot="-3773925">
            <a:off x="7705725" y="3160713"/>
            <a:ext cx="2794000" cy="8318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rgbClr val="00B050"/>
                </a:solidFill>
                <a:latin typeface="Tw Cen MT" panose="020B0602020104020603" pitchFamily="34" charset="0"/>
              </a:rPr>
              <a:t>SATISFACCIÓN DEL CLIENTE</a:t>
            </a:r>
          </a:p>
        </p:txBody>
      </p:sp>
      <p:sp>
        <p:nvSpPr>
          <p:cNvPr id="18" name="17 CuadroTexto"/>
          <p:cNvSpPr txBox="1">
            <a:spLocks noChangeArrowheads="1"/>
          </p:cNvSpPr>
          <p:nvPr/>
        </p:nvSpPr>
        <p:spPr bwMode="auto">
          <a:xfrm>
            <a:off x="4595813" y="5572126"/>
            <a:ext cx="3714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rgbClr val="FF00FF"/>
                </a:solidFill>
                <a:latin typeface="Tw Cen MT" panose="020B0602020104020603" pitchFamily="34" charset="0"/>
              </a:rPr>
              <a:t>HACERLO BIEN DESDE LA PRIMERA VEZ</a:t>
            </a:r>
          </a:p>
        </p:txBody>
      </p:sp>
      <p:sp>
        <p:nvSpPr>
          <p:cNvPr id="19" name="18 CuadroTexto"/>
          <p:cNvSpPr txBox="1">
            <a:spLocks noChangeArrowheads="1"/>
          </p:cNvSpPr>
          <p:nvPr/>
        </p:nvSpPr>
        <p:spPr bwMode="auto">
          <a:xfrm rot="-3539485">
            <a:off x="8630445" y="4001295"/>
            <a:ext cx="242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rgbClr val="00CC00"/>
                </a:solidFill>
                <a:latin typeface="Tw Cen MT" panose="020B0602020104020603" pitchFamily="34" charset="0"/>
              </a:rPr>
              <a:t>PERFECCIÓN</a:t>
            </a:r>
          </a:p>
        </p:txBody>
      </p:sp>
      <p:sp>
        <p:nvSpPr>
          <p:cNvPr id="20" name="19 CuadroTexto"/>
          <p:cNvSpPr txBox="1">
            <a:spLocks noChangeArrowheads="1"/>
          </p:cNvSpPr>
          <p:nvPr/>
        </p:nvSpPr>
        <p:spPr bwMode="auto">
          <a:xfrm rot="1364675">
            <a:off x="1597025" y="5214939"/>
            <a:ext cx="3500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rgbClr val="FF3399"/>
                </a:solidFill>
                <a:latin typeface="Tw Cen MT" panose="020B0602020104020603" pitchFamily="34" charset="0"/>
              </a:rPr>
              <a:t>UNA FORMA DE VIDA</a:t>
            </a:r>
          </a:p>
        </p:txBody>
      </p:sp>
      <p:sp>
        <p:nvSpPr>
          <p:cNvPr id="21" name="20 CuadroTexto"/>
          <p:cNvSpPr txBox="1">
            <a:spLocks noChangeArrowheads="1"/>
          </p:cNvSpPr>
          <p:nvPr/>
        </p:nvSpPr>
        <p:spPr bwMode="auto">
          <a:xfrm rot="-1801712">
            <a:off x="8077201" y="5419726"/>
            <a:ext cx="2652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solidFill>
                  <a:schemeClr val="tx2">
                    <a:lumMod val="75000"/>
                  </a:schemeClr>
                </a:solidFill>
                <a:latin typeface="Tw Cen MT" panose="020B0602020104020603" pitchFamily="34" charset="0"/>
              </a:rPr>
              <a:t>CERO DEFECTOS</a:t>
            </a:r>
          </a:p>
        </p:txBody>
      </p:sp>
      <p:sp>
        <p:nvSpPr>
          <p:cNvPr id="13323" name="22 Marcador de pie de página"/>
          <p:cNvSpPr>
            <a:spLocks noGrp="1"/>
          </p:cNvSpPr>
          <p:nvPr>
            <p:ph type="ftr" sz="quarter" idx="11"/>
          </p:nvPr>
        </p:nvSpPr>
        <p:spPr bwMode="auto">
          <a:xfrm>
            <a:off x="4422776" y="6356351"/>
            <a:ext cx="2316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ES" smtClean="0">
                <a:solidFill>
                  <a:schemeClr val="tx2"/>
                </a:solidFill>
              </a:rPr>
              <a:t>Ramón R. Abarca Fernández</a:t>
            </a:r>
          </a:p>
        </p:txBody>
      </p:sp>
      <p:pic>
        <p:nvPicPr>
          <p:cNvPr id="22" name="Picture 4" descr="puls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52939" y="1785939"/>
            <a:ext cx="34829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22 CuadroTexto"/>
          <p:cNvSpPr txBox="1">
            <a:spLocks noChangeArrowheads="1"/>
          </p:cNvSpPr>
          <p:nvPr/>
        </p:nvSpPr>
        <p:spPr bwMode="auto">
          <a:xfrm>
            <a:off x="4324916" y="2567106"/>
            <a:ext cx="361099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ES" sz="3600" b="1" dirty="0"/>
              <a:t>¡ La </a:t>
            </a:r>
            <a:endParaRPr lang="es-MX" altLang="es-ES" sz="3600" b="1" dirty="0" smtClean="0"/>
          </a:p>
          <a:p>
            <a:pPr algn="ctr" eaLnBrk="1" hangingPunct="1"/>
            <a:r>
              <a:rPr lang="es-MX" altLang="es-ES" sz="3600" b="1" dirty="0" smtClean="0"/>
              <a:t>Calidad/Calidez </a:t>
            </a:r>
          </a:p>
          <a:p>
            <a:pPr algn="ctr" eaLnBrk="1" hangingPunct="1"/>
            <a:r>
              <a:rPr lang="es-MX" altLang="es-ES" sz="3600" b="1" dirty="0" smtClean="0"/>
              <a:t>es </a:t>
            </a:r>
            <a:r>
              <a:rPr lang="es-MX" altLang="es-ES" sz="4000" b="1" dirty="0"/>
              <a:t>!</a:t>
            </a:r>
            <a:endParaRPr lang="es-PE" altLang="es-ES" sz="4000" b="1" dirty="0"/>
          </a:p>
        </p:txBody>
      </p:sp>
    </p:spTree>
    <p:extLst>
      <p:ext uri="{BB962C8B-B14F-4D97-AF65-F5344CB8AC3E}">
        <p14:creationId xmlns:p14="http://schemas.microsoft.com/office/powerpoint/2010/main" val="32775908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par>
                          <p:cTn id="8" fill="hold" nodeType="afterGroup">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childTnLst>
                          </p:cTn>
                        </p:par>
                        <p:par>
                          <p:cTn id="16" fill="hold" nodeType="afterGroup">
                            <p:stCondLst>
                              <p:cond delay="3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 calcmode="lin" valueType="num">
                                      <p:cBhvr>
                                        <p:cTn id="2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gtEl>
                                      </p:cBhvr>
                                    </p:animEffect>
                                  </p:childTnLst>
                                </p:cTn>
                              </p:par>
                            </p:childTnLst>
                          </p:cTn>
                        </p:par>
                        <p:par>
                          <p:cTn id="24" fill="hold" nodeType="afterGroup">
                            <p:stCondLst>
                              <p:cond delay="54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7"/>
                                        </p:tgtEl>
                                        <p:attrNameLst>
                                          <p:attrName>ppt_y</p:attrName>
                                        </p:attrNameLst>
                                      </p:cBhvr>
                                      <p:tavLst>
                                        <p:tav tm="0">
                                          <p:val>
                                            <p:strVal val="#ppt_y"/>
                                          </p:val>
                                        </p:tav>
                                        <p:tav tm="100000">
                                          <p:val>
                                            <p:strVal val="#ppt_y"/>
                                          </p:val>
                                        </p:tav>
                                      </p:tavLst>
                                    </p:anim>
                                    <p:anim calcmode="lin" valueType="num">
                                      <p:cBhvr>
                                        <p:cTn id="2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7"/>
                                        </p:tgtEl>
                                      </p:cBhvr>
                                    </p:animEffect>
                                  </p:childTnLst>
                                </p:cTn>
                              </p:par>
                            </p:childTnLst>
                          </p:cTn>
                        </p:par>
                        <p:par>
                          <p:cTn id="32" fill="hold" nodeType="afterGroup">
                            <p:stCondLst>
                              <p:cond delay="6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6"/>
                                        </p:tgtEl>
                                        <p:attrNameLst>
                                          <p:attrName>ppt_y</p:attrName>
                                        </p:attrNameLst>
                                      </p:cBhvr>
                                      <p:tavLst>
                                        <p:tav tm="0">
                                          <p:val>
                                            <p:strVal val="#ppt_y"/>
                                          </p:val>
                                        </p:tav>
                                        <p:tav tm="100000">
                                          <p:val>
                                            <p:strVal val="#ppt_y"/>
                                          </p:val>
                                        </p:tav>
                                      </p:tavLst>
                                    </p:anim>
                                    <p:anim calcmode="lin" valueType="num">
                                      <p:cBhvr>
                                        <p:cTn id="3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6"/>
                                        </p:tgtEl>
                                      </p:cBhvr>
                                    </p:animEffect>
                                  </p:childTnLst>
                                </p:cTn>
                              </p:par>
                            </p:childTnLst>
                          </p:cTn>
                        </p:par>
                        <p:par>
                          <p:cTn id="40" fill="hold" nodeType="afterGroup">
                            <p:stCondLst>
                              <p:cond delay="9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9"/>
                                        </p:tgtEl>
                                      </p:cBhvr>
                                    </p:animEffect>
                                  </p:childTnLst>
                                </p:cTn>
                              </p:par>
                            </p:childTnLst>
                          </p:cTn>
                        </p:par>
                        <p:par>
                          <p:cTn id="48" fill="hold" nodeType="afterGroup">
                            <p:stCondLst>
                              <p:cond delay="104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8"/>
                                        </p:tgtEl>
                                        <p:attrNameLst>
                                          <p:attrName>ppt_y</p:attrName>
                                        </p:attrNameLst>
                                      </p:cBhvr>
                                      <p:tavLst>
                                        <p:tav tm="0">
                                          <p:val>
                                            <p:strVal val="#ppt_y"/>
                                          </p:val>
                                        </p:tav>
                                        <p:tav tm="100000">
                                          <p:val>
                                            <p:strVal val="#ppt_y"/>
                                          </p:val>
                                        </p:tav>
                                      </p:tavLst>
                                    </p:anim>
                                    <p:anim calcmode="lin" valueType="num">
                                      <p:cBhvr>
                                        <p:cTn id="5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8"/>
                                        </p:tgtEl>
                                      </p:cBhvr>
                                    </p:animEffect>
                                  </p:childTnLst>
                                </p:cTn>
                              </p:par>
                            </p:childTnLst>
                          </p:cTn>
                        </p:par>
                        <p:par>
                          <p:cTn id="56" fill="hold" nodeType="afterGroup">
                            <p:stCondLst>
                              <p:cond delay="123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1"/>
                                        </p:tgtEl>
                                        <p:attrNameLst>
                                          <p:attrName>ppt_y</p:attrName>
                                        </p:attrNameLst>
                                      </p:cBhvr>
                                      <p:tavLst>
                                        <p:tav tm="0">
                                          <p:val>
                                            <p:strVal val="#ppt_y"/>
                                          </p:val>
                                        </p:tav>
                                        <p:tav tm="100000">
                                          <p:val>
                                            <p:strVal val="#ppt_y"/>
                                          </p:val>
                                        </p:tav>
                                      </p:tavLst>
                                    </p:anim>
                                    <p:anim calcmode="lin" valueType="num">
                                      <p:cBhvr>
                                        <p:cTn id="6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1"/>
                                        </p:tgtEl>
                                      </p:cBhvr>
                                    </p:animEffect>
                                  </p:childTnLst>
                                </p:cTn>
                              </p:par>
                            </p:childTnLst>
                          </p:cTn>
                        </p:par>
                        <p:par>
                          <p:cTn id="64" fill="hold" nodeType="afterGroup">
                            <p:stCondLst>
                              <p:cond delay="133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3"/>
                                        </p:tgtEl>
                                        <p:attrNameLst>
                                          <p:attrName>ppt_y</p:attrName>
                                        </p:attrNameLst>
                                      </p:cBhvr>
                                      <p:tavLst>
                                        <p:tav tm="0">
                                          <p:val>
                                            <p:strVal val="#ppt_y"/>
                                          </p:val>
                                        </p:tav>
                                        <p:tav tm="100000">
                                          <p:val>
                                            <p:strVal val="#ppt_y"/>
                                          </p:val>
                                        </p:tav>
                                      </p:tavLst>
                                    </p:anim>
                                    <p:anim calcmode="lin" valueType="num">
                                      <p:cBhvr>
                                        <p:cTn id="6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3"/>
                                        </p:tgtEl>
                                      </p:cBhvr>
                                    </p:animEffect>
                                  </p:childTnLst>
                                </p:cTn>
                              </p:par>
                            </p:childTnLst>
                          </p:cTn>
                        </p:par>
                        <p:par>
                          <p:cTn id="72" fill="hold" nodeType="afterGroup">
                            <p:stCondLst>
                              <p:cond delay="143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0"/>
                                        </p:tgtEl>
                                      </p:cBhvr>
                                    </p:animEffect>
                                  </p:childTnLst>
                                </p:cTn>
                              </p:par>
                            </p:childTnLst>
                          </p:cTn>
                        </p:par>
                        <p:par>
                          <p:cTn id="80" fill="hold" nodeType="afterGroup">
                            <p:stCondLst>
                              <p:cond delay="154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4"/>
                                        </p:tgtEl>
                                        <p:attrNameLst>
                                          <p:attrName>ppt_y</p:attrName>
                                        </p:attrNameLst>
                                      </p:cBhvr>
                                      <p:tavLst>
                                        <p:tav tm="0">
                                          <p:val>
                                            <p:strVal val="#ppt_y"/>
                                          </p:val>
                                        </p:tav>
                                        <p:tav tm="100000">
                                          <p:val>
                                            <p:strVal val="#ppt_y"/>
                                          </p:val>
                                        </p:tav>
                                      </p:tavLst>
                                    </p:anim>
                                    <p:anim calcmode="lin" valueType="num">
                                      <p:cBhvr>
                                        <p:cTn id="8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Oval 2"/>
          <p:cNvSpPr>
            <a:spLocks noChangeArrowheads="1"/>
          </p:cNvSpPr>
          <p:nvPr/>
        </p:nvSpPr>
        <p:spPr bwMode="auto">
          <a:xfrm>
            <a:off x="3024166" y="857232"/>
            <a:ext cx="6653234" cy="5607068"/>
          </a:xfrm>
          <a:prstGeom prst="ellipse">
            <a:avLst/>
          </a:prstGeom>
          <a:noFill/>
          <a:ln w="76200" cmpd="thickThin">
            <a:solidFill>
              <a:srgbClr val="FF0000"/>
            </a:solidFill>
            <a:round/>
            <a:headEnd/>
            <a:tailEnd/>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anchor="ctr"/>
          <a:lstStyle/>
          <a:p>
            <a:pPr algn="ctr">
              <a:defRPr/>
            </a:pPr>
            <a:endParaRPr lang="es-ES" sz="1600" b="1">
              <a:solidFill>
                <a:srgbClr val="000099"/>
              </a:solidFill>
              <a:effectLst>
                <a:outerShdw blurRad="38100" dist="38100" dir="2700000" algn="tl">
                  <a:srgbClr val="C0C0C0"/>
                </a:outerShdw>
              </a:effectLst>
            </a:endParaRPr>
          </a:p>
        </p:txBody>
      </p:sp>
      <p:sp>
        <p:nvSpPr>
          <p:cNvPr id="1538051" name="Text Box 3"/>
          <p:cNvSpPr txBox="1">
            <a:spLocks noChangeArrowheads="1"/>
          </p:cNvSpPr>
          <p:nvPr/>
        </p:nvSpPr>
        <p:spPr bwMode="auto">
          <a:xfrm>
            <a:off x="62312" y="18248"/>
            <a:ext cx="12129688" cy="534988"/>
          </a:xfrm>
          <a:prstGeom prst="rect">
            <a:avLst/>
          </a:prstGeom>
          <a:solidFill>
            <a:srgbClr val="CCFF33"/>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 typeface="Wingdings" panose="05000000000000000000" pitchFamily="2" charset="2"/>
              <a:buNone/>
            </a:pPr>
            <a:r>
              <a:rPr lang="es-CO" altLang="es-ES" sz="3200" b="1" dirty="0" smtClean="0">
                <a:solidFill>
                  <a:srgbClr val="000099"/>
                </a:solidFill>
                <a:latin typeface="Helvetica" panose="020B0604020202020204" pitchFamily="34" charset="0"/>
              </a:rPr>
              <a:t> </a:t>
            </a:r>
            <a:r>
              <a:rPr lang="es-CO" altLang="es-ES" sz="3200" b="1" dirty="0">
                <a:solidFill>
                  <a:srgbClr val="000099"/>
                </a:solidFill>
                <a:latin typeface="Helvetica" panose="020B0604020202020204" pitchFamily="34" charset="0"/>
              </a:rPr>
              <a:t>Atributos de la </a:t>
            </a:r>
            <a:r>
              <a:rPr lang="es-CO" altLang="es-ES" sz="3200" b="1" dirty="0" smtClean="0">
                <a:solidFill>
                  <a:srgbClr val="000099"/>
                </a:solidFill>
                <a:latin typeface="Helvetica" panose="020B0604020202020204" pitchFamily="34" charset="0"/>
              </a:rPr>
              <a:t>Calidad y Calidez relacional</a:t>
            </a:r>
            <a:endParaRPr lang="es-ES" altLang="es-ES" sz="3200" b="1" dirty="0">
              <a:solidFill>
                <a:srgbClr val="000099"/>
              </a:solidFill>
              <a:latin typeface="Helvetica" panose="020B0604020202020204" pitchFamily="34" charset="0"/>
            </a:endParaRPr>
          </a:p>
        </p:txBody>
      </p:sp>
      <p:sp>
        <p:nvSpPr>
          <p:cNvPr id="1538053" name="Rectangle 5"/>
          <p:cNvSpPr>
            <a:spLocks noChangeArrowheads="1"/>
          </p:cNvSpPr>
          <p:nvPr/>
        </p:nvSpPr>
        <p:spPr bwMode="auto">
          <a:xfrm>
            <a:off x="8739188" y="3429000"/>
            <a:ext cx="1712912" cy="554038"/>
          </a:xfrm>
          <a:prstGeom prst="rect">
            <a:avLst/>
          </a:prstGeom>
          <a:solidFill>
            <a:schemeClr val="bg1"/>
          </a:solidFill>
          <a:ln w="9525">
            <a:noFill/>
            <a:miter lim="800000"/>
            <a:headEnd/>
            <a:tailEnd/>
          </a:ln>
          <a:effectLst>
            <a:outerShdw dist="71842" dir="2700000" algn="ctr" rotWithShape="0">
              <a:srgbClr val="CCECFF"/>
            </a:outerShdw>
          </a:effectLst>
        </p:spPr>
        <p:txBody>
          <a:bodyPr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Competencia</a:t>
            </a:r>
            <a:r>
              <a:rPr lang="es-CO" sz="2000" b="1" dirty="0">
                <a:solidFill>
                  <a:srgbClr val="000099"/>
                </a:solidFill>
                <a:effectLst>
                  <a:outerShdw blurRad="38100" dist="38100" dir="2700000" algn="tl">
                    <a:srgbClr val="C0C0C0"/>
                  </a:outerShdw>
                </a:effectLst>
              </a:rPr>
              <a:t> </a:t>
            </a:r>
            <a:r>
              <a:rPr lang="es-CO" sz="2000" b="1" dirty="0">
                <a:effectLst>
                  <a:outerShdw blurRad="38100" dist="38100" dir="2700000" algn="tl">
                    <a:srgbClr val="C0C0C0"/>
                  </a:outerShdw>
                </a:effectLst>
              </a:rPr>
              <a:t>profesional</a:t>
            </a:r>
            <a:endParaRPr lang="es-ES" sz="2000" b="1" dirty="0">
              <a:effectLst>
                <a:outerShdw blurRad="38100" dist="38100" dir="2700000" algn="tl">
                  <a:srgbClr val="C0C0C0"/>
                </a:outerShdw>
              </a:effectLst>
            </a:endParaRPr>
          </a:p>
        </p:txBody>
      </p:sp>
      <p:sp>
        <p:nvSpPr>
          <p:cNvPr id="1538054" name="Rectangle 6"/>
          <p:cNvSpPr>
            <a:spLocks noChangeArrowheads="1"/>
          </p:cNvSpPr>
          <p:nvPr/>
        </p:nvSpPr>
        <p:spPr bwMode="auto">
          <a:xfrm>
            <a:off x="8892789" y="4343401"/>
            <a:ext cx="1393010" cy="276999"/>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Accesibilidad</a:t>
            </a:r>
            <a:endParaRPr lang="es-ES" sz="2000" b="1" dirty="0">
              <a:effectLst>
                <a:outerShdw blurRad="38100" dist="38100" dir="2700000" algn="tl">
                  <a:srgbClr val="C0C0C0"/>
                </a:outerShdw>
              </a:effectLst>
            </a:endParaRPr>
          </a:p>
        </p:txBody>
      </p:sp>
      <p:sp>
        <p:nvSpPr>
          <p:cNvPr id="1538055" name="Rectangle 7"/>
          <p:cNvSpPr>
            <a:spLocks noChangeArrowheads="1"/>
          </p:cNvSpPr>
          <p:nvPr/>
        </p:nvSpPr>
        <p:spPr bwMode="auto">
          <a:xfrm>
            <a:off x="8695262" y="5257801"/>
            <a:ext cx="1368965" cy="276999"/>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Oportunidad</a:t>
            </a:r>
          </a:p>
        </p:txBody>
      </p:sp>
      <p:sp>
        <p:nvSpPr>
          <p:cNvPr id="1538056" name="Rectangle 8"/>
          <p:cNvSpPr>
            <a:spLocks noChangeArrowheads="1"/>
          </p:cNvSpPr>
          <p:nvPr/>
        </p:nvSpPr>
        <p:spPr bwMode="auto">
          <a:xfrm>
            <a:off x="6431809" y="6194426"/>
            <a:ext cx="1138132" cy="307777"/>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spcBef>
                <a:spcPct val="20000"/>
              </a:spcBef>
              <a:defRPr/>
            </a:pPr>
            <a:r>
              <a:rPr lang="es-CO" sz="2000" b="1" dirty="0">
                <a:effectLst>
                  <a:outerShdw blurRad="38100" dist="38100" dir="2700000" algn="tl">
                    <a:srgbClr val="C0C0C0"/>
                  </a:outerShdw>
                </a:effectLst>
              </a:rPr>
              <a:t>Suficiencia</a:t>
            </a:r>
          </a:p>
        </p:txBody>
      </p:sp>
      <p:sp>
        <p:nvSpPr>
          <p:cNvPr id="1538057" name="Rectangle 9"/>
          <p:cNvSpPr>
            <a:spLocks noChangeArrowheads="1"/>
          </p:cNvSpPr>
          <p:nvPr/>
        </p:nvSpPr>
        <p:spPr bwMode="auto">
          <a:xfrm>
            <a:off x="1524001" y="3929063"/>
            <a:ext cx="2409825" cy="615950"/>
          </a:xfrm>
          <a:prstGeom prst="rect">
            <a:avLst/>
          </a:prstGeom>
          <a:solidFill>
            <a:schemeClr val="bg1"/>
          </a:solidFill>
          <a:ln w="9525">
            <a:noFill/>
            <a:miter lim="800000"/>
            <a:headEnd/>
            <a:tailEnd/>
          </a:ln>
          <a:effectLst>
            <a:outerShdw dist="71842" dir="2700000" algn="ctr" rotWithShape="0">
              <a:srgbClr val="CCECFF"/>
            </a:outerShdw>
          </a:effectLst>
        </p:spPr>
        <p:txBody>
          <a:bodyPr lIns="0" tIns="0" rIns="0" bIns="0">
            <a:spAutoFit/>
          </a:bodyPr>
          <a:lstStyle/>
          <a:p>
            <a:pPr algn="ctr">
              <a:spcBef>
                <a:spcPct val="20000"/>
              </a:spcBef>
              <a:defRPr/>
            </a:pPr>
            <a:r>
              <a:rPr lang="es-CO" sz="2000" b="1" dirty="0">
                <a:effectLst>
                  <a:outerShdw blurRad="38100" dist="38100" dir="2700000" algn="tl">
                    <a:srgbClr val="C0C0C0"/>
                  </a:outerShdw>
                </a:effectLst>
              </a:rPr>
              <a:t>Pertinencia (Racionalidad TC)</a:t>
            </a:r>
          </a:p>
        </p:txBody>
      </p:sp>
      <p:sp>
        <p:nvSpPr>
          <p:cNvPr id="1538058" name="Rectangle 10"/>
          <p:cNvSpPr>
            <a:spLocks noChangeArrowheads="1"/>
          </p:cNvSpPr>
          <p:nvPr/>
        </p:nvSpPr>
        <p:spPr bwMode="auto">
          <a:xfrm>
            <a:off x="2888056" y="4857751"/>
            <a:ext cx="1067600" cy="276999"/>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Seguridad</a:t>
            </a:r>
            <a:endParaRPr lang="es-ES" sz="2000" b="1" dirty="0">
              <a:effectLst>
                <a:outerShdw blurRad="38100" dist="38100" dir="2700000" algn="tl">
                  <a:srgbClr val="C0C0C0"/>
                </a:outerShdw>
              </a:effectLst>
            </a:endParaRPr>
          </a:p>
        </p:txBody>
      </p:sp>
      <p:sp>
        <p:nvSpPr>
          <p:cNvPr id="1538059" name="Rectangle 11"/>
          <p:cNvSpPr>
            <a:spLocks noChangeArrowheads="1"/>
          </p:cNvSpPr>
          <p:nvPr/>
        </p:nvSpPr>
        <p:spPr bwMode="auto">
          <a:xfrm>
            <a:off x="1524001" y="2714625"/>
            <a:ext cx="2786063" cy="615950"/>
          </a:xfrm>
          <a:prstGeom prst="rect">
            <a:avLst/>
          </a:prstGeom>
          <a:solidFill>
            <a:schemeClr val="bg1"/>
          </a:solidFill>
          <a:ln w="9525">
            <a:noFill/>
            <a:miter lim="800000"/>
            <a:headEnd/>
            <a:tailEnd/>
          </a:ln>
          <a:effectLst>
            <a:outerShdw dist="71842" dir="2700000" algn="ctr" rotWithShape="0">
              <a:srgbClr val="CCECFF"/>
            </a:outerShdw>
          </a:effectLst>
        </p:spPr>
        <p:txBody>
          <a:bodyPr lIns="0" tIns="0" rIns="0" bIns="0">
            <a:spAutoFit/>
          </a:bodyPr>
          <a:lstStyle/>
          <a:p>
            <a:pPr algn="ctr">
              <a:spcBef>
                <a:spcPct val="20000"/>
              </a:spcBef>
              <a:defRPr/>
            </a:pPr>
            <a:r>
              <a:rPr lang="es-CO" sz="2000" b="1" dirty="0" err="1">
                <a:effectLst>
                  <a:outerShdw blurRad="38100" dist="38100" dir="2700000" algn="tl">
                    <a:srgbClr val="C0C0C0"/>
                  </a:outerShdw>
                </a:effectLst>
              </a:rPr>
              <a:t>Eficicacia</a:t>
            </a:r>
            <a:r>
              <a:rPr lang="es-CO" sz="2000" b="1" dirty="0">
                <a:effectLst>
                  <a:outerShdw blurRad="38100" dist="38100" dir="2700000" algn="tl">
                    <a:srgbClr val="C0C0C0"/>
                  </a:outerShdw>
                </a:effectLst>
              </a:rPr>
              <a:t>-Eficiencia-Efectividad</a:t>
            </a:r>
          </a:p>
        </p:txBody>
      </p:sp>
      <p:sp>
        <p:nvSpPr>
          <p:cNvPr id="1538060" name="Rectangle 12"/>
          <p:cNvSpPr>
            <a:spLocks noChangeArrowheads="1"/>
          </p:cNvSpPr>
          <p:nvPr/>
        </p:nvSpPr>
        <p:spPr bwMode="auto">
          <a:xfrm>
            <a:off x="3333393" y="5572126"/>
            <a:ext cx="1223091" cy="307777"/>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spcBef>
                <a:spcPct val="20000"/>
              </a:spcBef>
              <a:defRPr/>
            </a:pPr>
            <a:r>
              <a:rPr lang="es-CO" sz="2000" b="1" dirty="0">
                <a:effectLst>
                  <a:outerShdw blurRad="38100" dist="38100" dir="2700000" algn="tl">
                    <a:srgbClr val="C0C0C0"/>
                  </a:outerShdw>
                </a:effectLst>
              </a:rPr>
              <a:t>Comodidad</a:t>
            </a:r>
          </a:p>
        </p:txBody>
      </p:sp>
      <p:sp>
        <p:nvSpPr>
          <p:cNvPr id="1538061" name="Rectangle 13"/>
          <p:cNvSpPr>
            <a:spLocks noChangeArrowheads="1"/>
          </p:cNvSpPr>
          <p:nvPr/>
        </p:nvSpPr>
        <p:spPr bwMode="auto">
          <a:xfrm>
            <a:off x="5860548" y="714376"/>
            <a:ext cx="1410707" cy="276999"/>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Coordinación</a:t>
            </a:r>
            <a:endParaRPr lang="es-ES" sz="2000" b="1" dirty="0">
              <a:effectLst>
                <a:outerShdw blurRad="38100" dist="38100" dir="2700000" algn="tl">
                  <a:srgbClr val="C0C0C0"/>
                </a:outerShdw>
              </a:effectLst>
            </a:endParaRPr>
          </a:p>
        </p:txBody>
      </p:sp>
      <p:sp>
        <p:nvSpPr>
          <p:cNvPr id="1538062" name="Rectangle 14"/>
          <p:cNvSpPr>
            <a:spLocks noChangeArrowheads="1"/>
          </p:cNvSpPr>
          <p:nvPr/>
        </p:nvSpPr>
        <p:spPr bwMode="auto">
          <a:xfrm rot="10800000" flipV="1">
            <a:off x="2667001" y="1683921"/>
            <a:ext cx="1666875" cy="677108"/>
          </a:xfrm>
          <a:prstGeom prst="rect">
            <a:avLst/>
          </a:prstGeom>
          <a:solidFill>
            <a:schemeClr val="bg1"/>
          </a:solidFill>
          <a:ln w="9525">
            <a:noFill/>
            <a:miter lim="800000"/>
            <a:headEnd/>
            <a:tailEnd/>
          </a:ln>
          <a:effectLst>
            <a:outerShdw dist="71842" dir="2700000" algn="ctr" rotWithShape="0">
              <a:srgbClr val="CCECFF"/>
            </a:outerShdw>
          </a:effectLst>
        </p:spPr>
        <p:txBody>
          <a:bodyPr lIns="0" tIns="0" rIns="0" bIns="0">
            <a:spAutoFit/>
          </a:bodyPr>
          <a:lstStyle/>
          <a:p>
            <a:pPr algn="ctr">
              <a:spcBef>
                <a:spcPct val="20000"/>
              </a:spcBef>
              <a:defRPr/>
            </a:pPr>
            <a:r>
              <a:rPr lang="es-CO" sz="2000" b="1" dirty="0">
                <a:effectLst>
                  <a:outerShdw blurRad="38100" dist="38100" dir="2700000" algn="tl">
                    <a:srgbClr val="C0C0C0"/>
                  </a:outerShdw>
                </a:effectLst>
              </a:rPr>
              <a:t>Satisfacción </a:t>
            </a:r>
            <a:endParaRPr lang="es-CO" sz="2000" b="1" dirty="0" smtClean="0">
              <a:effectLst>
                <a:outerShdw blurRad="38100" dist="38100" dir="2700000" algn="tl">
                  <a:srgbClr val="C0C0C0"/>
                </a:outerShdw>
              </a:effectLst>
            </a:endParaRPr>
          </a:p>
          <a:p>
            <a:pPr algn="ctr">
              <a:spcBef>
                <a:spcPct val="20000"/>
              </a:spcBef>
              <a:defRPr/>
            </a:pPr>
            <a:r>
              <a:rPr lang="es-CO" sz="2000" b="1" dirty="0" smtClean="0">
                <a:effectLst>
                  <a:outerShdw blurRad="38100" dist="38100" dir="2700000" algn="tl">
                    <a:srgbClr val="C0C0C0"/>
                  </a:outerShdw>
                </a:effectLst>
              </a:rPr>
              <a:t>del </a:t>
            </a:r>
            <a:r>
              <a:rPr lang="es-CO" sz="2000" b="1" dirty="0">
                <a:effectLst>
                  <a:outerShdw blurRad="38100" dist="38100" dir="2700000" algn="tl">
                    <a:srgbClr val="C0C0C0"/>
                  </a:outerShdw>
                </a:effectLst>
              </a:rPr>
              <a:t>Usuario</a:t>
            </a:r>
            <a:endParaRPr lang="es-ES" sz="2000" b="1" dirty="0">
              <a:effectLst>
                <a:outerShdw blurRad="38100" dist="38100" dir="2700000" algn="tl">
                  <a:srgbClr val="C0C0C0"/>
                </a:outerShdw>
              </a:effectLst>
            </a:endParaRPr>
          </a:p>
        </p:txBody>
      </p:sp>
      <p:sp>
        <p:nvSpPr>
          <p:cNvPr id="1538063" name="Rectangle 15"/>
          <p:cNvSpPr>
            <a:spLocks noChangeArrowheads="1"/>
          </p:cNvSpPr>
          <p:nvPr/>
        </p:nvSpPr>
        <p:spPr bwMode="auto">
          <a:xfrm>
            <a:off x="8134536" y="5867401"/>
            <a:ext cx="1025152" cy="276999"/>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Identidad</a:t>
            </a:r>
          </a:p>
        </p:txBody>
      </p:sp>
      <p:sp>
        <p:nvSpPr>
          <p:cNvPr id="1538064" name="Rectangle 16"/>
          <p:cNvSpPr>
            <a:spLocks noChangeArrowheads="1"/>
          </p:cNvSpPr>
          <p:nvPr/>
        </p:nvSpPr>
        <p:spPr bwMode="auto">
          <a:xfrm>
            <a:off x="4430238" y="6096001"/>
            <a:ext cx="1293175" cy="276999"/>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Información</a:t>
            </a:r>
          </a:p>
        </p:txBody>
      </p:sp>
      <p:sp>
        <p:nvSpPr>
          <p:cNvPr id="1538065" name="Rectangle 17"/>
          <p:cNvSpPr>
            <a:spLocks noChangeArrowheads="1"/>
          </p:cNvSpPr>
          <p:nvPr/>
        </p:nvSpPr>
        <p:spPr bwMode="auto">
          <a:xfrm>
            <a:off x="8636580" y="2428876"/>
            <a:ext cx="1075166" cy="276999"/>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lnSpc>
                <a:spcPct val="90000"/>
              </a:lnSpc>
              <a:spcBef>
                <a:spcPct val="20000"/>
              </a:spcBef>
              <a:defRPr/>
            </a:pPr>
            <a:r>
              <a:rPr lang="es-CO" sz="2000" b="1" dirty="0">
                <a:effectLst>
                  <a:outerShdw blurRad="38100" dist="38100" dir="2700000" algn="tl">
                    <a:srgbClr val="C0C0C0"/>
                  </a:outerShdw>
                </a:effectLst>
              </a:rPr>
              <a:t>Educación</a:t>
            </a:r>
          </a:p>
        </p:txBody>
      </p:sp>
      <p:sp>
        <p:nvSpPr>
          <p:cNvPr id="1538066" name="Rectangle 18"/>
          <p:cNvSpPr>
            <a:spLocks noChangeArrowheads="1"/>
          </p:cNvSpPr>
          <p:nvPr/>
        </p:nvSpPr>
        <p:spPr bwMode="auto">
          <a:xfrm>
            <a:off x="8476378" y="1571626"/>
            <a:ext cx="1165383" cy="307777"/>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spcBef>
                <a:spcPct val="20000"/>
              </a:spcBef>
              <a:defRPr/>
            </a:pPr>
            <a:r>
              <a:rPr lang="es-CO" sz="2000" b="1" dirty="0">
                <a:effectLst>
                  <a:outerShdw blurRad="38100" dist="38100" dir="2700000" algn="tl">
                    <a:srgbClr val="C0C0C0"/>
                  </a:outerShdw>
                </a:effectLst>
              </a:rPr>
              <a:t>Planeación</a:t>
            </a:r>
          </a:p>
        </p:txBody>
      </p:sp>
      <p:sp>
        <p:nvSpPr>
          <p:cNvPr id="1538067" name="Rectangle 19"/>
          <p:cNvSpPr>
            <a:spLocks noChangeArrowheads="1"/>
          </p:cNvSpPr>
          <p:nvPr/>
        </p:nvSpPr>
        <p:spPr bwMode="auto">
          <a:xfrm>
            <a:off x="3724867" y="1143001"/>
            <a:ext cx="862416" cy="307777"/>
          </a:xfrm>
          <a:prstGeom prst="rect">
            <a:avLst/>
          </a:prstGeom>
          <a:solidFill>
            <a:schemeClr val="bg1"/>
          </a:solidFill>
          <a:ln w="9525">
            <a:noFill/>
            <a:miter lim="800000"/>
            <a:headEnd/>
            <a:tailEnd/>
          </a:ln>
          <a:effectLst>
            <a:outerShdw dist="71842" dir="2700000" algn="ctr" rotWithShape="0">
              <a:srgbClr val="CCECFF"/>
            </a:outerShdw>
          </a:effectLst>
        </p:spPr>
        <p:txBody>
          <a:bodyPr wrap="none" lIns="0" tIns="0" rIns="0" bIns="0">
            <a:spAutoFit/>
          </a:bodyPr>
          <a:lstStyle/>
          <a:p>
            <a:pPr algn="ctr">
              <a:spcBef>
                <a:spcPct val="20000"/>
              </a:spcBef>
              <a:defRPr/>
            </a:pPr>
            <a:r>
              <a:rPr lang="es-CO" sz="2000" b="1" dirty="0">
                <a:effectLst>
                  <a:outerShdw blurRad="38100" dist="38100" dir="2700000" algn="tl">
                    <a:srgbClr val="C0C0C0"/>
                  </a:outerShdw>
                </a:effectLst>
              </a:rPr>
              <a:t>Respeto</a:t>
            </a:r>
          </a:p>
        </p:txBody>
      </p:sp>
      <p:cxnSp>
        <p:nvCxnSpPr>
          <p:cNvPr id="21" name="20 Conector recto"/>
          <p:cNvCxnSpPr/>
          <p:nvPr/>
        </p:nvCxnSpPr>
        <p:spPr>
          <a:xfrm>
            <a:off x="10025063" y="357188"/>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4" descr="pulso"/>
          <p:cNvPicPr>
            <a:picLocks noChangeAspect="1" noChangeArrowheads="1" noCrop="1"/>
          </p:cNvPicPr>
          <p:nvPr/>
        </p:nvPicPr>
        <p:blipFill>
          <a:blip r:embed="rId2" cstate="print"/>
          <a:srcRect/>
          <a:stretch>
            <a:fillRect/>
          </a:stretch>
        </p:blipFill>
        <p:spPr bwMode="auto">
          <a:xfrm>
            <a:off x="3809984" y="1428737"/>
            <a:ext cx="4748252" cy="4409091"/>
          </a:xfrm>
          <a:prstGeom prst="rect">
            <a:avLst/>
          </a:prstGeom>
          <a:noFill/>
          <a:ln w="9525">
            <a:noFill/>
            <a:miter lim="800000"/>
            <a:headEnd/>
            <a:tailEnd/>
          </a:ln>
          <a:effectLst>
            <a:innerShdw blurRad="114300">
              <a:prstClr val="black"/>
            </a:innerShdw>
          </a:effectLst>
        </p:spPr>
      </p:pic>
      <p:sp>
        <p:nvSpPr>
          <p:cNvPr id="14359" name="25 Rectángulo"/>
          <p:cNvSpPr>
            <a:spLocks noChangeArrowheads="1"/>
          </p:cNvSpPr>
          <p:nvPr/>
        </p:nvSpPr>
        <p:spPr bwMode="auto">
          <a:xfrm>
            <a:off x="5024439" y="2428876"/>
            <a:ext cx="2357437"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buFont typeface="Wingdings" panose="05000000000000000000" pitchFamily="2" charset="2"/>
              <a:buNone/>
            </a:pPr>
            <a:r>
              <a:rPr lang="es-CO" altLang="es-ES" sz="4400" b="1">
                <a:solidFill>
                  <a:srgbClr val="000099"/>
                </a:solidFill>
                <a:latin typeface="Cambria" panose="02040503050406030204" pitchFamily="18" charset="0"/>
              </a:rPr>
              <a:t>Calidad/</a:t>
            </a:r>
          </a:p>
          <a:p>
            <a:pPr algn="ctr" eaLnBrk="1" hangingPunct="1">
              <a:lnSpc>
                <a:spcPct val="90000"/>
              </a:lnSpc>
              <a:spcBef>
                <a:spcPct val="20000"/>
              </a:spcBef>
              <a:buFont typeface="Wingdings" panose="05000000000000000000" pitchFamily="2" charset="2"/>
              <a:buNone/>
            </a:pPr>
            <a:r>
              <a:rPr lang="es-CO" altLang="es-ES" sz="4400" b="1">
                <a:solidFill>
                  <a:srgbClr val="000099"/>
                </a:solidFill>
                <a:latin typeface="Cambria" panose="02040503050406030204" pitchFamily="18" charset="0"/>
              </a:rPr>
              <a:t>Calidez</a:t>
            </a:r>
            <a:endParaRPr lang="es-ES" altLang="es-ES" sz="4400" b="1">
              <a:solidFill>
                <a:srgbClr val="000099"/>
              </a:solidFill>
              <a:latin typeface="Cambria" panose="02040503050406030204" pitchFamily="18" charset="0"/>
            </a:endParaRPr>
          </a:p>
        </p:txBody>
      </p:sp>
    </p:spTree>
    <p:extLst>
      <p:ext uri="{BB962C8B-B14F-4D97-AF65-F5344CB8AC3E}">
        <p14:creationId xmlns:p14="http://schemas.microsoft.com/office/powerpoint/2010/main" val="177932649"/>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iterate type="lt">
                                    <p:tmPct val="0"/>
                                  </p:iterate>
                                  <p:childTnLst>
                                    <p:set>
                                      <p:cBhvr>
                                        <p:cTn id="6" dur="1" fill="hold">
                                          <p:stCondLst>
                                            <p:cond delay="0"/>
                                          </p:stCondLst>
                                        </p:cTn>
                                        <p:tgtEl>
                                          <p:spTgt spid="1538051"/>
                                        </p:tgtEl>
                                        <p:attrNameLst>
                                          <p:attrName>style.visibility</p:attrName>
                                        </p:attrNameLst>
                                      </p:cBhvr>
                                      <p:to>
                                        <p:strVal val="visible"/>
                                      </p:to>
                                    </p:set>
                                    <p:animEffect transition="in" filter="checkerboard(across)">
                                      <p:cBhvr>
                                        <p:cTn id="7" dur="500"/>
                                        <p:tgtEl>
                                          <p:spTgt spid="1538051"/>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ircle(in)">
                                      <p:cBhvr>
                                        <p:cTn id="11" dur="2000"/>
                                        <p:tgtEl>
                                          <p:spTgt spid="25"/>
                                        </p:tgtEl>
                                      </p:cBhvr>
                                    </p:animEffect>
                                  </p:childTnLst>
                                </p:cTn>
                              </p:par>
                            </p:childTnLst>
                          </p:cTn>
                        </p:par>
                        <p:par>
                          <p:cTn id="12" fill="hold" nodeType="afterGroup">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359"/>
                                        </p:tgtEl>
                                        <p:attrNameLst>
                                          <p:attrName>style.visibility</p:attrName>
                                        </p:attrNameLst>
                                      </p:cBhvr>
                                      <p:to>
                                        <p:strVal val="visible"/>
                                      </p:to>
                                    </p:set>
                                    <p:anim calcmode="lin" valueType="num">
                                      <p:cBhvr>
                                        <p:cTn id="15" dur="500" fill="hold"/>
                                        <p:tgtEl>
                                          <p:spTgt spid="1435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359"/>
                                        </p:tgtEl>
                                        <p:attrNameLst>
                                          <p:attrName>ppt_y</p:attrName>
                                        </p:attrNameLst>
                                      </p:cBhvr>
                                      <p:tavLst>
                                        <p:tav tm="0">
                                          <p:val>
                                            <p:strVal val="#ppt_y"/>
                                          </p:val>
                                        </p:tav>
                                        <p:tav tm="100000">
                                          <p:val>
                                            <p:strVal val="#ppt_y"/>
                                          </p:val>
                                        </p:tav>
                                      </p:tavLst>
                                    </p:anim>
                                    <p:anim calcmode="lin" valueType="num">
                                      <p:cBhvr>
                                        <p:cTn id="17" dur="500" fill="hold"/>
                                        <p:tgtEl>
                                          <p:spTgt spid="1435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35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359"/>
                                        </p:tgtEl>
                                      </p:cBhvr>
                                    </p:animEffect>
                                  </p:childTnLst>
                                </p:cTn>
                              </p:par>
                            </p:childTnLst>
                          </p:cTn>
                        </p:par>
                        <p:par>
                          <p:cTn id="20" fill="hold" nodeType="afterGroup">
                            <p:stCondLst>
                              <p:cond delay="37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538061"/>
                                        </p:tgtEl>
                                        <p:attrNameLst>
                                          <p:attrName>style.visibility</p:attrName>
                                        </p:attrNameLst>
                                      </p:cBhvr>
                                      <p:to>
                                        <p:strVal val="visible"/>
                                      </p:to>
                                    </p:set>
                                    <p:animEffect transition="in" filter="fade">
                                      <p:cBhvr>
                                        <p:cTn id="23" dur="500"/>
                                        <p:tgtEl>
                                          <p:spTgt spid="1538061"/>
                                        </p:tgtEl>
                                      </p:cBhvr>
                                    </p:animEffect>
                                    <p:anim calcmode="lin" valueType="num">
                                      <p:cBhvr>
                                        <p:cTn id="24" dur="500" fill="hold"/>
                                        <p:tgtEl>
                                          <p:spTgt spid="1538061"/>
                                        </p:tgtEl>
                                        <p:attrNameLst>
                                          <p:attrName>ppt_x</p:attrName>
                                        </p:attrNameLst>
                                      </p:cBhvr>
                                      <p:tavLst>
                                        <p:tav tm="0">
                                          <p:val>
                                            <p:strVal val="#ppt_x-.1"/>
                                          </p:val>
                                        </p:tav>
                                        <p:tav tm="100000">
                                          <p:val>
                                            <p:strVal val="#ppt_x"/>
                                          </p:val>
                                        </p:tav>
                                      </p:tavLst>
                                    </p:anim>
                                    <p:anim calcmode="lin" valueType="num">
                                      <p:cBhvr>
                                        <p:cTn id="25" dur="500" fill="hold"/>
                                        <p:tgtEl>
                                          <p:spTgt spid="153806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475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1538066"/>
                                        </p:tgtEl>
                                        <p:attrNameLst>
                                          <p:attrName>style.visibility</p:attrName>
                                        </p:attrNameLst>
                                      </p:cBhvr>
                                      <p:to>
                                        <p:strVal val="visible"/>
                                      </p:to>
                                    </p:set>
                                    <p:animEffect transition="in" filter="fade">
                                      <p:cBhvr>
                                        <p:cTn id="29" dur="500"/>
                                        <p:tgtEl>
                                          <p:spTgt spid="1538066"/>
                                        </p:tgtEl>
                                      </p:cBhvr>
                                    </p:animEffect>
                                    <p:anim calcmode="lin" valueType="num">
                                      <p:cBhvr>
                                        <p:cTn id="30" dur="500" fill="hold"/>
                                        <p:tgtEl>
                                          <p:spTgt spid="1538066"/>
                                        </p:tgtEl>
                                        <p:attrNameLst>
                                          <p:attrName>ppt_x</p:attrName>
                                        </p:attrNameLst>
                                      </p:cBhvr>
                                      <p:tavLst>
                                        <p:tav tm="0">
                                          <p:val>
                                            <p:strVal val="#ppt_x-.1"/>
                                          </p:val>
                                        </p:tav>
                                        <p:tav tm="100000">
                                          <p:val>
                                            <p:strVal val="#ppt_x"/>
                                          </p:val>
                                        </p:tav>
                                      </p:tavLst>
                                    </p:anim>
                                    <p:anim calcmode="lin" valueType="num">
                                      <p:cBhvr>
                                        <p:cTn id="31" dur="500" fill="hold"/>
                                        <p:tgtEl>
                                          <p:spTgt spid="1538066"/>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7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538065"/>
                                        </p:tgtEl>
                                        <p:attrNameLst>
                                          <p:attrName>style.visibility</p:attrName>
                                        </p:attrNameLst>
                                      </p:cBhvr>
                                      <p:to>
                                        <p:strVal val="visible"/>
                                      </p:to>
                                    </p:set>
                                    <p:anim calcmode="lin" valueType="num">
                                      <p:cBhvr>
                                        <p:cTn id="35" dur="500" fill="hold"/>
                                        <p:tgtEl>
                                          <p:spTgt spid="153806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38065"/>
                                        </p:tgtEl>
                                        <p:attrNameLst>
                                          <p:attrName>ppt_y</p:attrName>
                                        </p:attrNameLst>
                                      </p:cBhvr>
                                      <p:tavLst>
                                        <p:tav tm="0">
                                          <p:val>
                                            <p:strVal val="#ppt_y"/>
                                          </p:val>
                                        </p:tav>
                                        <p:tav tm="100000">
                                          <p:val>
                                            <p:strVal val="#ppt_y"/>
                                          </p:val>
                                        </p:tav>
                                      </p:tavLst>
                                    </p:anim>
                                    <p:anim calcmode="lin" valueType="num">
                                      <p:cBhvr>
                                        <p:cTn id="37" dur="500" fill="hold"/>
                                        <p:tgtEl>
                                          <p:spTgt spid="153806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3806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38065"/>
                                        </p:tgtEl>
                                      </p:cBhvr>
                                    </p:animEffect>
                                  </p:childTnLst>
                                </p:cTn>
                              </p:par>
                            </p:childTnLst>
                          </p:cTn>
                        </p:par>
                        <p:par>
                          <p:cTn id="40" fill="hold" nodeType="afterGroup">
                            <p:stCondLst>
                              <p:cond delay="66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1538053"/>
                                        </p:tgtEl>
                                        <p:attrNameLst>
                                          <p:attrName>style.visibility</p:attrName>
                                        </p:attrNameLst>
                                      </p:cBhvr>
                                      <p:to>
                                        <p:strVal val="visible"/>
                                      </p:to>
                                    </p:set>
                                    <p:animEffect transition="in" filter="fade">
                                      <p:cBhvr>
                                        <p:cTn id="43" dur="500"/>
                                        <p:tgtEl>
                                          <p:spTgt spid="1538053"/>
                                        </p:tgtEl>
                                      </p:cBhvr>
                                    </p:animEffect>
                                    <p:anim calcmode="lin" valueType="num">
                                      <p:cBhvr>
                                        <p:cTn id="44" dur="500" fill="hold"/>
                                        <p:tgtEl>
                                          <p:spTgt spid="1538053"/>
                                        </p:tgtEl>
                                        <p:attrNameLst>
                                          <p:attrName>ppt_x</p:attrName>
                                        </p:attrNameLst>
                                      </p:cBhvr>
                                      <p:tavLst>
                                        <p:tav tm="0">
                                          <p:val>
                                            <p:strVal val="#ppt_x-.1"/>
                                          </p:val>
                                        </p:tav>
                                        <p:tav tm="100000">
                                          <p:val>
                                            <p:strVal val="#ppt_x"/>
                                          </p:val>
                                        </p:tav>
                                      </p:tavLst>
                                    </p:anim>
                                    <p:anim calcmode="lin" valueType="num">
                                      <p:cBhvr>
                                        <p:cTn id="45" dur="500" fill="hold"/>
                                        <p:tgtEl>
                                          <p:spTgt spid="1538053"/>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81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538054"/>
                                        </p:tgtEl>
                                        <p:attrNameLst>
                                          <p:attrName>style.visibility</p:attrName>
                                        </p:attrNameLst>
                                      </p:cBhvr>
                                      <p:to>
                                        <p:strVal val="visible"/>
                                      </p:to>
                                    </p:set>
                                    <p:anim calcmode="lin" valueType="num">
                                      <p:cBhvr>
                                        <p:cTn id="49" dur="500" fill="hold"/>
                                        <p:tgtEl>
                                          <p:spTgt spid="153805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38054"/>
                                        </p:tgtEl>
                                        <p:attrNameLst>
                                          <p:attrName>ppt_y</p:attrName>
                                        </p:attrNameLst>
                                      </p:cBhvr>
                                      <p:tavLst>
                                        <p:tav tm="0">
                                          <p:val>
                                            <p:strVal val="#ppt_y"/>
                                          </p:val>
                                        </p:tav>
                                        <p:tav tm="100000">
                                          <p:val>
                                            <p:strVal val="#ppt_y"/>
                                          </p:val>
                                        </p:tav>
                                      </p:tavLst>
                                    </p:anim>
                                    <p:anim calcmode="lin" valueType="num">
                                      <p:cBhvr>
                                        <p:cTn id="51" dur="500" fill="hold"/>
                                        <p:tgtEl>
                                          <p:spTgt spid="153805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3805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38054"/>
                                        </p:tgtEl>
                                      </p:cBhvr>
                                    </p:animEffect>
                                  </p:childTnLst>
                                </p:cTn>
                              </p:par>
                            </p:childTnLst>
                          </p:cTn>
                        </p:par>
                        <p:par>
                          <p:cTn id="54" fill="hold" nodeType="afterGroup">
                            <p:stCondLst>
                              <p:cond delay="9250"/>
                            </p:stCondLst>
                            <p:childTnLst>
                              <p:par>
                                <p:cTn id="55" presetID="40" presetClass="entr" presetSubtype="0" fill="hold" grpId="0" nodeType="afterEffect">
                                  <p:stCondLst>
                                    <p:cond delay="0"/>
                                  </p:stCondLst>
                                  <p:iterate type="lt">
                                    <p:tmPct val="10000"/>
                                  </p:iterate>
                                  <p:childTnLst>
                                    <p:set>
                                      <p:cBhvr>
                                        <p:cTn id="56" dur="1" fill="hold">
                                          <p:stCondLst>
                                            <p:cond delay="0"/>
                                          </p:stCondLst>
                                        </p:cTn>
                                        <p:tgtEl>
                                          <p:spTgt spid="1538055"/>
                                        </p:tgtEl>
                                        <p:attrNameLst>
                                          <p:attrName>style.visibility</p:attrName>
                                        </p:attrNameLst>
                                      </p:cBhvr>
                                      <p:to>
                                        <p:strVal val="visible"/>
                                      </p:to>
                                    </p:set>
                                    <p:animEffect transition="in" filter="fade">
                                      <p:cBhvr>
                                        <p:cTn id="57" dur="500"/>
                                        <p:tgtEl>
                                          <p:spTgt spid="1538055"/>
                                        </p:tgtEl>
                                      </p:cBhvr>
                                    </p:animEffect>
                                    <p:anim calcmode="lin" valueType="num">
                                      <p:cBhvr>
                                        <p:cTn id="58" dur="500" fill="hold"/>
                                        <p:tgtEl>
                                          <p:spTgt spid="1538055"/>
                                        </p:tgtEl>
                                        <p:attrNameLst>
                                          <p:attrName>ppt_x</p:attrName>
                                        </p:attrNameLst>
                                      </p:cBhvr>
                                      <p:tavLst>
                                        <p:tav tm="0">
                                          <p:val>
                                            <p:strVal val="#ppt_x-.1"/>
                                          </p:val>
                                        </p:tav>
                                        <p:tav tm="100000">
                                          <p:val>
                                            <p:strVal val="#ppt_x"/>
                                          </p:val>
                                        </p:tav>
                                      </p:tavLst>
                                    </p:anim>
                                    <p:anim calcmode="lin" valueType="num">
                                      <p:cBhvr>
                                        <p:cTn id="59" dur="500" fill="hold"/>
                                        <p:tgtEl>
                                          <p:spTgt spid="1538055"/>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02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538063"/>
                                        </p:tgtEl>
                                        <p:attrNameLst>
                                          <p:attrName>style.visibility</p:attrName>
                                        </p:attrNameLst>
                                      </p:cBhvr>
                                      <p:to>
                                        <p:strVal val="visible"/>
                                      </p:to>
                                    </p:set>
                                    <p:anim calcmode="lin" valueType="num">
                                      <p:cBhvr>
                                        <p:cTn id="63" dur="500" fill="hold"/>
                                        <p:tgtEl>
                                          <p:spTgt spid="1538063"/>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538063"/>
                                        </p:tgtEl>
                                        <p:attrNameLst>
                                          <p:attrName>ppt_y</p:attrName>
                                        </p:attrNameLst>
                                      </p:cBhvr>
                                      <p:tavLst>
                                        <p:tav tm="0">
                                          <p:val>
                                            <p:strVal val="#ppt_y"/>
                                          </p:val>
                                        </p:tav>
                                        <p:tav tm="100000">
                                          <p:val>
                                            <p:strVal val="#ppt_y"/>
                                          </p:val>
                                        </p:tav>
                                      </p:tavLst>
                                    </p:anim>
                                    <p:anim calcmode="lin" valueType="num">
                                      <p:cBhvr>
                                        <p:cTn id="65" dur="500" fill="hold"/>
                                        <p:tgtEl>
                                          <p:spTgt spid="1538063"/>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53806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538063"/>
                                        </p:tgtEl>
                                      </p:cBhvr>
                                    </p:animEffect>
                                  </p:childTnLst>
                                </p:cTn>
                              </p:par>
                            </p:childTnLst>
                          </p:cTn>
                        </p:par>
                        <p:par>
                          <p:cTn id="68" fill="hold" nodeType="afterGroup">
                            <p:stCondLst>
                              <p:cond delay="111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538056"/>
                                        </p:tgtEl>
                                        <p:attrNameLst>
                                          <p:attrName>style.visibility</p:attrName>
                                        </p:attrNameLst>
                                      </p:cBhvr>
                                      <p:to>
                                        <p:strVal val="visible"/>
                                      </p:to>
                                    </p:set>
                                    <p:anim calcmode="lin" valueType="num">
                                      <p:cBhvr>
                                        <p:cTn id="71" dur="500" fill="hold"/>
                                        <p:tgtEl>
                                          <p:spTgt spid="153805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538056"/>
                                        </p:tgtEl>
                                        <p:attrNameLst>
                                          <p:attrName>ppt_y</p:attrName>
                                        </p:attrNameLst>
                                      </p:cBhvr>
                                      <p:tavLst>
                                        <p:tav tm="0">
                                          <p:val>
                                            <p:strVal val="#ppt_y"/>
                                          </p:val>
                                        </p:tav>
                                        <p:tav tm="100000">
                                          <p:val>
                                            <p:strVal val="#ppt_y"/>
                                          </p:val>
                                        </p:tav>
                                      </p:tavLst>
                                    </p:anim>
                                    <p:anim calcmode="lin" valueType="num">
                                      <p:cBhvr>
                                        <p:cTn id="73" dur="500" fill="hold"/>
                                        <p:tgtEl>
                                          <p:spTgt spid="153805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53805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538056"/>
                                        </p:tgtEl>
                                      </p:cBhvr>
                                    </p:animEffect>
                                  </p:childTnLst>
                                </p:cTn>
                              </p:par>
                            </p:childTnLst>
                          </p:cTn>
                        </p:par>
                        <p:par>
                          <p:cTn id="76" fill="hold" nodeType="afterGroup">
                            <p:stCondLst>
                              <p:cond delay="12150"/>
                            </p:stCondLst>
                            <p:childTnLst>
                              <p:par>
                                <p:cTn id="77" presetID="40" presetClass="entr" presetSubtype="0" fill="hold" grpId="0" nodeType="afterEffect">
                                  <p:stCondLst>
                                    <p:cond delay="0"/>
                                  </p:stCondLst>
                                  <p:iterate type="lt">
                                    <p:tmPct val="10000"/>
                                  </p:iterate>
                                  <p:childTnLst>
                                    <p:set>
                                      <p:cBhvr>
                                        <p:cTn id="78" dur="1" fill="hold">
                                          <p:stCondLst>
                                            <p:cond delay="0"/>
                                          </p:stCondLst>
                                        </p:cTn>
                                        <p:tgtEl>
                                          <p:spTgt spid="1538064"/>
                                        </p:tgtEl>
                                        <p:attrNameLst>
                                          <p:attrName>style.visibility</p:attrName>
                                        </p:attrNameLst>
                                      </p:cBhvr>
                                      <p:to>
                                        <p:strVal val="visible"/>
                                      </p:to>
                                    </p:set>
                                    <p:animEffect transition="in" filter="fade">
                                      <p:cBhvr>
                                        <p:cTn id="79" dur="500"/>
                                        <p:tgtEl>
                                          <p:spTgt spid="1538064"/>
                                        </p:tgtEl>
                                      </p:cBhvr>
                                    </p:animEffect>
                                    <p:anim calcmode="lin" valueType="num">
                                      <p:cBhvr>
                                        <p:cTn id="80" dur="500" fill="hold"/>
                                        <p:tgtEl>
                                          <p:spTgt spid="1538064"/>
                                        </p:tgtEl>
                                        <p:attrNameLst>
                                          <p:attrName>ppt_x</p:attrName>
                                        </p:attrNameLst>
                                      </p:cBhvr>
                                      <p:tavLst>
                                        <p:tav tm="0">
                                          <p:val>
                                            <p:strVal val="#ppt_x-.1"/>
                                          </p:val>
                                        </p:tav>
                                        <p:tav tm="100000">
                                          <p:val>
                                            <p:strVal val="#ppt_x"/>
                                          </p:val>
                                        </p:tav>
                                      </p:tavLst>
                                    </p:anim>
                                    <p:anim calcmode="lin" valueType="num">
                                      <p:cBhvr>
                                        <p:cTn id="81" dur="500" fill="hold"/>
                                        <p:tgtEl>
                                          <p:spTgt spid="1538064"/>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131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1538060"/>
                                        </p:tgtEl>
                                        <p:attrNameLst>
                                          <p:attrName>style.visibility</p:attrName>
                                        </p:attrNameLst>
                                      </p:cBhvr>
                                      <p:to>
                                        <p:strVal val="visible"/>
                                      </p:to>
                                    </p:set>
                                    <p:anim calcmode="lin" valueType="num">
                                      <p:cBhvr>
                                        <p:cTn id="85" dur="500" fill="hold"/>
                                        <p:tgtEl>
                                          <p:spTgt spid="1538060"/>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538060"/>
                                        </p:tgtEl>
                                        <p:attrNameLst>
                                          <p:attrName>ppt_y</p:attrName>
                                        </p:attrNameLst>
                                      </p:cBhvr>
                                      <p:tavLst>
                                        <p:tav tm="0">
                                          <p:val>
                                            <p:strVal val="#ppt_y"/>
                                          </p:val>
                                        </p:tav>
                                        <p:tav tm="100000">
                                          <p:val>
                                            <p:strVal val="#ppt_y"/>
                                          </p:val>
                                        </p:tav>
                                      </p:tavLst>
                                    </p:anim>
                                    <p:anim calcmode="lin" valueType="num">
                                      <p:cBhvr>
                                        <p:cTn id="87" dur="500" fill="hold"/>
                                        <p:tgtEl>
                                          <p:spTgt spid="1538060"/>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538060"/>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538060"/>
                                        </p:tgtEl>
                                      </p:cBhvr>
                                    </p:animEffect>
                                  </p:childTnLst>
                                </p:cTn>
                              </p:par>
                            </p:childTnLst>
                          </p:cTn>
                        </p:par>
                        <p:par>
                          <p:cTn id="90" fill="hold" nodeType="afterGroup">
                            <p:stCondLst>
                              <p:cond delay="140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1538058"/>
                                        </p:tgtEl>
                                        <p:attrNameLst>
                                          <p:attrName>style.visibility</p:attrName>
                                        </p:attrNameLst>
                                      </p:cBhvr>
                                      <p:to>
                                        <p:strVal val="visible"/>
                                      </p:to>
                                    </p:set>
                                    <p:anim calcmode="lin" valueType="num">
                                      <p:cBhvr>
                                        <p:cTn id="93" dur="500" fill="hold"/>
                                        <p:tgtEl>
                                          <p:spTgt spid="1538058"/>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538058"/>
                                        </p:tgtEl>
                                        <p:attrNameLst>
                                          <p:attrName>ppt_y</p:attrName>
                                        </p:attrNameLst>
                                      </p:cBhvr>
                                      <p:tavLst>
                                        <p:tav tm="0">
                                          <p:val>
                                            <p:strVal val="#ppt_y"/>
                                          </p:val>
                                        </p:tav>
                                        <p:tav tm="100000">
                                          <p:val>
                                            <p:strVal val="#ppt_y"/>
                                          </p:val>
                                        </p:tav>
                                      </p:tavLst>
                                    </p:anim>
                                    <p:anim calcmode="lin" valueType="num">
                                      <p:cBhvr>
                                        <p:cTn id="95" dur="500" fill="hold"/>
                                        <p:tgtEl>
                                          <p:spTgt spid="1538058"/>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538058"/>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538058"/>
                                        </p:tgtEl>
                                      </p:cBhvr>
                                    </p:animEffect>
                                  </p:childTnLst>
                                </p:cTn>
                              </p:par>
                            </p:childTnLst>
                          </p:cTn>
                        </p:par>
                        <p:par>
                          <p:cTn id="98" fill="hold" nodeType="afterGroup">
                            <p:stCondLst>
                              <p:cond delay="14950"/>
                            </p:stCondLst>
                            <p:childTnLst>
                              <p:par>
                                <p:cTn id="99" presetID="40" presetClass="entr" presetSubtype="0" fill="hold" grpId="0" nodeType="afterEffect">
                                  <p:stCondLst>
                                    <p:cond delay="0"/>
                                  </p:stCondLst>
                                  <p:iterate type="lt">
                                    <p:tmPct val="10000"/>
                                  </p:iterate>
                                  <p:childTnLst>
                                    <p:set>
                                      <p:cBhvr>
                                        <p:cTn id="100" dur="1" fill="hold">
                                          <p:stCondLst>
                                            <p:cond delay="0"/>
                                          </p:stCondLst>
                                        </p:cTn>
                                        <p:tgtEl>
                                          <p:spTgt spid="1538057"/>
                                        </p:tgtEl>
                                        <p:attrNameLst>
                                          <p:attrName>style.visibility</p:attrName>
                                        </p:attrNameLst>
                                      </p:cBhvr>
                                      <p:to>
                                        <p:strVal val="visible"/>
                                      </p:to>
                                    </p:set>
                                    <p:animEffect transition="in" filter="fade">
                                      <p:cBhvr>
                                        <p:cTn id="101" dur="500"/>
                                        <p:tgtEl>
                                          <p:spTgt spid="1538057"/>
                                        </p:tgtEl>
                                      </p:cBhvr>
                                    </p:animEffect>
                                    <p:anim calcmode="lin" valueType="num">
                                      <p:cBhvr>
                                        <p:cTn id="102" dur="500" fill="hold"/>
                                        <p:tgtEl>
                                          <p:spTgt spid="1538057"/>
                                        </p:tgtEl>
                                        <p:attrNameLst>
                                          <p:attrName>ppt_x</p:attrName>
                                        </p:attrNameLst>
                                      </p:cBhvr>
                                      <p:tavLst>
                                        <p:tav tm="0">
                                          <p:val>
                                            <p:strVal val="#ppt_x-.1"/>
                                          </p:val>
                                        </p:tav>
                                        <p:tav tm="100000">
                                          <p:val>
                                            <p:strVal val="#ppt_x"/>
                                          </p:val>
                                        </p:tav>
                                      </p:tavLst>
                                    </p:anim>
                                    <p:anim calcmode="lin" valueType="num">
                                      <p:cBhvr>
                                        <p:cTn id="103" dur="500" fill="hold"/>
                                        <p:tgtEl>
                                          <p:spTgt spid="1538057"/>
                                        </p:tgtEl>
                                        <p:attrNameLst>
                                          <p:attrName>ppt_y</p:attrName>
                                        </p:attrNameLst>
                                      </p:cBhvr>
                                      <p:tavLst>
                                        <p:tav tm="0">
                                          <p:val>
                                            <p:strVal val="#ppt_y"/>
                                          </p:val>
                                        </p:tav>
                                        <p:tav tm="100000">
                                          <p:val>
                                            <p:strVal val="#ppt_y"/>
                                          </p:val>
                                        </p:tav>
                                      </p:tavLst>
                                    </p:anim>
                                  </p:childTnLst>
                                </p:cTn>
                              </p:par>
                            </p:childTnLst>
                          </p:cTn>
                        </p:par>
                        <p:par>
                          <p:cTn id="104" fill="hold" nodeType="afterGroup">
                            <p:stCondLst>
                              <p:cond delay="167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1538059"/>
                                        </p:tgtEl>
                                        <p:attrNameLst>
                                          <p:attrName>style.visibility</p:attrName>
                                        </p:attrNameLst>
                                      </p:cBhvr>
                                      <p:to>
                                        <p:strVal val="visible"/>
                                      </p:to>
                                    </p:set>
                                    <p:anim calcmode="lin" valueType="num">
                                      <p:cBhvr>
                                        <p:cTn id="107" dur="500" fill="hold"/>
                                        <p:tgtEl>
                                          <p:spTgt spid="1538059"/>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538059"/>
                                        </p:tgtEl>
                                        <p:attrNameLst>
                                          <p:attrName>ppt_y</p:attrName>
                                        </p:attrNameLst>
                                      </p:cBhvr>
                                      <p:tavLst>
                                        <p:tav tm="0">
                                          <p:val>
                                            <p:strVal val="#ppt_y"/>
                                          </p:val>
                                        </p:tav>
                                        <p:tav tm="100000">
                                          <p:val>
                                            <p:strVal val="#ppt_y"/>
                                          </p:val>
                                        </p:tav>
                                      </p:tavLst>
                                    </p:anim>
                                    <p:anim calcmode="lin" valueType="num">
                                      <p:cBhvr>
                                        <p:cTn id="109" dur="500" fill="hold"/>
                                        <p:tgtEl>
                                          <p:spTgt spid="1538059"/>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538059"/>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538059"/>
                                        </p:tgtEl>
                                      </p:cBhvr>
                                    </p:animEffect>
                                  </p:childTnLst>
                                </p:cTn>
                              </p:par>
                            </p:childTnLst>
                          </p:cTn>
                        </p:par>
                        <p:par>
                          <p:cTn id="112" fill="hold" nodeType="afterGroup">
                            <p:stCondLst>
                              <p:cond delay="18850"/>
                            </p:stCondLst>
                            <p:childTnLst>
                              <p:par>
                                <p:cTn id="113" presetID="40" presetClass="entr" presetSubtype="0" fill="hold" grpId="0" nodeType="afterEffect">
                                  <p:stCondLst>
                                    <p:cond delay="0"/>
                                  </p:stCondLst>
                                  <p:iterate type="lt">
                                    <p:tmPct val="10000"/>
                                  </p:iterate>
                                  <p:childTnLst>
                                    <p:set>
                                      <p:cBhvr>
                                        <p:cTn id="114" dur="1" fill="hold">
                                          <p:stCondLst>
                                            <p:cond delay="0"/>
                                          </p:stCondLst>
                                        </p:cTn>
                                        <p:tgtEl>
                                          <p:spTgt spid="1538062"/>
                                        </p:tgtEl>
                                        <p:attrNameLst>
                                          <p:attrName>style.visibility</p:attrName>
                                        </p:attrNameLst>
                                      </p:cBhvr>
                                      <p:to>
                                        <p:strVal val="visible"/>
                                      </p:to>
                                    </p:set>
                                    <p:animEffect transition="in" filter="fade">
                                      <p:cBhvr>
                                        <p:cTn id="115" dur="500"/>
                                        <p:tgtEl>
                                          <p:spTgt spid="1538062"/>
                                        </p:tgtEl>
                                      </p:cBhvr>
                                    </p:animEffect>
                                    <p:anim calcmode="lin" valueType="num">
                                      <p:cBhvr>
                                        <p:cTn id="116" dur="500" fill="hold"/>
                                        <p:tgtEl>
                                          <p:spTgt spid="1538062"/>
                                        </p:tgtEl>
                                        <p:attrNameLst>
                                          <p:attrName>ppt_x</p:attrName>
                                        </p:attrNameLst>
                                      </p:cBhvr>
                                      <p:tavLst>
                                        <p:tav tm="0">
                                          <p:val>
                                            <p:strVal val="#ppt_x-.1"/>
                                          </p:val>
                                        </p:tav>
                                        <p:tav tm="100000">
                                          <p:val>
                                            <p:strVal val="#ppt_x"/>
                                          </p:val>
                                        </p:tav>
                                      </p:tavLst>
                                    </p:anim>
                                    <p:anim calcmode="lin" valueType="num">
                                      <p:cBhvr>
                                        <p:cTn id="117" dur="500" fill="hold"/>
                                        <p:tgtEl>
                                          <p:spTgt spid="1538062"/>
                                        </p:tgtEl>
                                        <p:attrNameLst>
                                          <p:attrName>ppt_y</p:attrName>
                                        </p:attrNameLst>
                                      </p:cBhvr>
                                      <p:tavLst>
                                        <p:tav tm="0">
                                          <p:val>
                                            <p:strVal val="#ppt_y"/>
                                          </p:val>
                                        </p:tav>
                                        <p:tav tm="100000">
                                          <p:val>
                                            <p:strVal val="#ppt_y"/>
                                          </p:val>
                                        </p:tav>
                                      </p:tavLst>
                                    </p:anim>
                                  </p:childTnLst>
                                </p:cTn>
                              </p:par>
                            </p:childTnLst>
                          </p:cTn>
                        </p:par>
                        <p:par>
                          <p:cTn id="118" fill="hold" nodeType="afterGroup">
                            <p:stCondLst>
                              <p:cond delay="20400"/>
                            </p:stCondLst>
                            <p:childTnLst>
                              <p:par>
                                <p:cTn id="119" presetID="40" presetClass="entr" presetSubtype="0" fill="hold" grpId="0" nodeType="afterEffect">
                                  <p:stCondLst>
                                    <p:cond delay="0"/>
                                  </p:stCondLst>
                                  <p:iterate type="lt">
                                    <p:tmPct val="10000"/>
                                  </p:iterate>
                                  <p:childTnLst>
                                    <p:set>
                                      <p:cBhvr>
                                        <p:cTn id="120" dur="1" fill="hold">
                                          <p:stCondLst>
                                            <p:cond delay="0"/>
                                          </p:stCondLst>
                                        </p:cTn>
                                        <p:tgtEl>
                                          <p:spTgt spid="1538067"/>
                                        </p:tgtEl>
                                        <p:attrNameLst>
                                          <p:attrName>style.visibility</p:attrName>
                                        </p:attrNameLst>
                                      </p:cBhvr>
                                      <p:to>
                                        <p:strVal val="visible"/>
                                      </p:to>
                                    </p:set>
                                    <p:animEffect transition="in" filter="fade">
                                      <p:cBhvr>
                                        <p:cTn id="121" dur="500"/>
                                        <p:tgtEl>
                                          <p:spTgt spid="1538067"/>
                                        </p:tgtEl>
                                      </p:cBhvr>
                                    </p:animEffect>
                                    <p:anim calcmode="lin" valueType="num">
                                      <p:cBhvr>
                                        <p:cTn id="122" dur="500" fill="hold"/>
                                        <p:tgtEl>
                                          <p:spTgt spid="1538067"/>
                                        </p:tgtEl>
                                        <p:attrNameLst>
                                          <p:attrName>ppt_x</p:attrName>
                                        </p:attrNameLst>
                                      </p:cBhvr>
                                      <p:tavLst>
                                        <p:tav tm="0">
                                          <p:val>
                                            <p:strVal val="#ppt_x-.1"/>
                                          </p:val>
                                        </p:tav>
                                        <p:tav tm="100000">
                                          <p:val>
                                            <p:strVal val="#ppt_x"/>
                                          </p:val>
                                        </p:tav>
                                      </p:tavLst>
                                    </p:anim>
                                    <p:anim calcmode="lin" valueType="num">
                                      <p:cBhvr>
                                        <p:cTn id="123" dur="500" fill="hold"/>
                                        <p:tgtEl>
                                          <p:spTgt spid="1538067"/>
                                        </p:tgtEl>
                                        <p:attrNameLst>
                                          <p:attrName>ppt_y</p:attrName>
                                        </p:attrNameLst>
                                      </p:cBhvr>
                                      <p:tavLst>
                                        <p:tav tm="0">
                                          <p:val>
                                            <p:strVal val="#ppt_y"/>
                                          </p:val>
                                        </p:tav>
                                        <p:tav tm="100000">
                                          <p:val>
                                            <p:strVal val="#ppt_y"/>
                                          </p:val>
                                        </p:tav>
                                      </p:tavLst>
                                    </p:anim>
                                  </p:childTnLst>
                                </p:cTn>
                              </p:par>
                            </p:childTnLst>
                          </p:cTn>
                        </p:par>
                        <p:par>
                          <p:cTn id="124" fill="hold" nodeType="afterGroup">
                            <p:stCondLst>
                              <p:cond delay="21200"/>
                            </p:stCondLst>
                            <p:childTnLst>
                              <p:par>
                                <p:cTn id="125" presetID="20" presetClass="entr" presetSubtype="0" fill="hold" nodeType="afterEffect">
                                  <p:stCondLst>
                                    <p:cond delay="0"/>
                                  </p:stCondLst>
                                  <p:childTnLst>
                                    <p:set>
                                      <p:cBhvr>
                                        <p:cTn id="126" dur="1" fill="hold">
                                          <p:stCondLst>
                                            <p:cond delay="0"/>
                                          </p:stCondLst>
                                        </p:cTn>
                                        <p:tgtEl>
                                          <p:spTgt spid="1538050"/>
                                        </p:tgtEl>
                                        <p:attrNameLst>
                                          <p:attrName>style.visibility</p:attrName>
                                        </p:attrNameLst>
                                      </p:cBhvr>
                                      <p:to>
                                        <p:strVal val="visible"/>
                                      </p:to>
                                    </p:set>
                                    <p:animEffect transition="in" filter="wedge">
                                      <p:cBhvr>
                                        <p:cTn id="127" dur="500"/>
                                        <p:tgtEl>
                                          <p:spTgt spid="153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51" grpId="0" animBg="1"/>
      <p:bldP spid="1538053" grpId="0" animBg="1"/>
      <p:bldP spid="1538054" grpId="0" animBg="1"/>
      <p:bldP spid="1538055" grpId="0" animBg="1"/>
      <p:bldP spid="1538056" grpId="0" animBg="1"/>
      <p:bldP spid="1538057" grpId="0" animBg="1"/>
      <p:bldP spid="1538058" grpId="0" animBg="1"/>
      <p:bldP spid="1538059" grpId="0" animBg="1"/>
      <p:bldP spid="1538060" grpId="0" animBg="1"/>
      <p:bldP spid="1538061" grpId="0" animBg="1"/>
      <p:bldP spid="1538062" grpId="0" animBg="1"/>
      <p:bldP spid="1538063" grpId="0" animBg="1"/>
      <p:bldP spid="1538064" grpId="0" animBg="1"/>
      <p:bldP spid="1538065" grpId="0" animBg="1"/>
      <p:bldP spid="1538066" grpId="0" animBg="1"/>
      <p:bldP spid="1538067" grpId="0" animBg="1"/>
      <p:bldP spid="143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Marcador de pie de página"/>
          <p:cNvSpPr>
            <a:spLocks noGrp="1"/>
          </p:cNvSpPr>
          <p:nvPr>
            <p:ph type="ftr" sz="quarter" idx="11"/>
          </p:nvPr>
        </p:nvSpPr>
        <p:spPr>
          <a:xfrm>
            <a:off x="7677659" y="6477000"/>
            <a:ext cx="2895600" cy="365125"/>
          </a:xfrm>
        </p:spPr>
        <p:txBody>
          <a:bodyPr/>
          <a:lstStyle/>
          <a:p>
            <a:r>
              <a:rPr lang="es-ES" dirty="0" smtClean="0">
                <a:solidFill>
                  <a:prstClr val="white"/>
                </a:solidFill>
              </a:rPr>
              <a:t>Ramón R. Abarca Fernández</a:t>
            </a:r>
            <a:endParaRPr lang="es-ES" dirty="0">
              <a:solidFill>
                <a:prstClr val="white"/>
              </a:solidFill>
            </a:endParaRPr>
          </a:p>
        </p:txBody>
      </p:sp>
      <p:sp>
        <p:nvSpPr>
          <p:cNvPr id="44035" name="Rectangle 3"/>
          <p:cNvSpPr>
            <a:spLocks noChangeArrowheads="1"/>
          </p:cNvSpPr>
          <p:nvPr/>
        </p:nvSpPr>
        <p:spPr bwMode="auto">
          <a:xfrm>
            <a:off x="0" y="0"/>
            <a:ext cx="12192000" cy="647700"/>
          </a:xfrm>
          <a:prstGeom prst="rect">
            <a:avLst/>
          </a:prstGeom>
          <a:solidFill>
            <a:srgbClr val="CCFF33"/>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lnSpc>
                <a:spcPts val="2900"/>
              </a:lnSpc>
              <a:spcBef>
                <a:spcPts val="600"/>
              </a:spcBef>
              <a:spcAft>
                <a:spcPts val="600"/>
              </a:spcAft>
            </a:pPr>
            <a:r>
              <a:rPr lang="en-US" sz="3200" b="1" dirty="0" err="1">
                <a:solidFill>
                  <a:srgbClr val="1F497D"/>
                </a:solidFill>
                <a:latin typeface="Times New Roman" pitchFamily="18" charset="0"/>
              </a:rPr>
              <a:t>Dimensiones</a:t>
            </a:r>
            <a:r>
              <a:rPr lang="en-US" sz="3200" b="1" dirty="0">
                <a:solidFill>
                  <a:srgbClr val="1F497D"/>
                </a:solidFill>
                <a:latin typeface="Times New Roman" pitchFamily="18" charset="0"/>
              </a:rPr>
              <a:t> de la </a:t>
            </a:r>
            <a:r>
              <a:rPr lang="en-US" sz="3200" b="1" dirty="0" err="1">
                <a:solidFill>
                  <a:srgbClr val="1F497D"/>
                </a:solidFill>
                <a:latin typeface="Times New Roman" pitchFamily="18" charset="0"/>
              </a:rPr>
              <a:t>calidad</a:t>
            </a:r>
            <a:r>
              <a:rPr lang="en-US" sz="3200" b="1" dirty="0">
                <a:solidFill>
                  <a:srgbClr val="1F497D"/>
                </a:solidFill>
                <a:latin typeface="Times New Roman" pitchFamily="18" charset="0"/>
              </a:rPr>
              <a:t> de la </a:t>
            </a:r>
            <a:r>
              <a:rPr lang="en-US" sz="3200" b="1" dirty="0" err="1">
                <a:solidFill>
                  <a:srgbClr val="1F497D"/>
                </a:solidFill>
                <a:latin typeface="Times New Roman" pitchFamily="18" charset="0"/>
              </a:rPr>
              <a:t>educación</a:t>
            </a:r>
            <a:r>
              <a:rPr lang="en-US" sz="3200" b="1" dirty="0">
                <a:solidFill>
                  <a:srgbClr val="1F497D"/>
                </a:solidFill>
                <a:latin typeface="Times New Roman" pitchFamily="18" charset="0"/>
              </a:rPr>
              <a:t>/</a:t>
            </a:r>
            <a:r>
              <a:rPr lang="en-US" sz="3200" b="1" dirty="0" err="1">
                <a:solidFill>
                  <a:srgbClr val="1F497D"/>
                </a:solidFill>
                <a:latin typeface="Times New Roman" pitchFamily="18" charset="0"/>
              </a:rPr>
              <a:t>formación</a:t>
            </a:r>
            <a:r>
              <a:rPr lang="en-US" sz="3200" b="1" dirty="0">
                <a:solidFill>
                  <a:srgbClr val="1F497D"/>
                </a:solidFill>
                <a:latin typeface="Times New Roman" pitchFamily="18" charset="0"/>
              </a:rPr>
              <a:t>/</a:t>
            </a:r>
            <a:r>
              <a:rPr lang="en-US" sz="3200" b="1" dirty="0" err="1">
                <a:solidFill>
                  <a:srgbClr val="1F497D"/>
                </a:solidFill>
                <a:latin typeface="Times New Roman" pitchFamily="18" charset="0"/>
              </a:rPr>
              <a:t>actualización</a:t>
            </a:r>
            <a:endParaRPr lang="es-ES" sz="3200" b="1" dirty="0">
              <a:solidFill>
                <a:srgbClr val="1F497D"/>
              </a:solidFill>
              <a:latin typeface="Times New Roman" pitchFamily="18" charset="0"/>
            </a:endParaRPr>
          </a:p>
        </p:txBody>
      </p:sp>
      <p:sp>
        <p:nvSpPr>
          <p:cNvPr id="44036" name="Oval 4"/>
          <p:cNvSpPr>
            <a:spLocks noChangeArrowheads="1"/>
          </p:cNvSpPr>
          <p:nvPr/>
        </p:nvSpPr>
        <p:spPr bwMode="auto">
          <a:xfrm>
            <a:off x="4876800" y="990600"/>
            <a:ext cx="2362200" cy="11430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700" b="1" dirty="0" err="1">
                <a:solidFill>
                  <a:prstClr val="black"/>
                </a:solidFill>
              </a:rPr>
              <a:t>Calidad</a:t>
            </a:r>
            <a:r>
              <a:rPr lang="en-US" sz="1700" b="1" dirty="0">
                <a:solidFill>
                  <a:prstClr val="black"/>
                </a:solidFill>
              </a:rPr>
              <a:t> de la</a:t>
            </a:r>
          </a:p>
          <a:p>
            <a:pPr algn="ctr"/>
            <a:r>
              <a:rPr lang="en-US" sz="1700" b="1" dirty="0">
                <a:solidFill>
                  <a:prstClr val="black"/>
                </a:solidFill>
              </a:rPr>
              <a:t> </a:t>
            </a:r>
            <a:r>
              <a:rPr lang="en-US" sz="1700" b="1" dirty="0" err="1">
                <a:solidFill>
                  <a:prstClr val="black"/>
                </a:solidFill>
              </a:rPr>
              <a:t>Decisión</a:t>
            </a:r>
            <a:r>
              <a:rPr lang="en-US" sz="1700" b="1" dirty="0">
                <a:solidFill>
                  <a:prstClr val="black"/>
                </a:solidFill>
              </a:rPr>
              <a:t> </a:t>
            </a:r>
            <a:r>
              <a:rPr lang="en-US" sz="1700" b="1" dirty="0" err="1">
                <a:solidFill>
                  <a:prstClr val="black"/>
                </a:solidFill>
              </a:rPr>
              <a:t>Política</a:t>
            </a:r>
            <a:endParaRPr lang="es-ES" sz="1700" b="1" dirty="0">
              <a:solidFill>
                <a:prstClr val="black"/>
              </a:solidFill>
            </a:endParaRPr>
          </a:p>
        </p:txBody>
      </p:sp>
      <p:sp>
        <p:nvSpPr>
          <p:cNvPr id="44037" name="Oval 5"/>
          <p:cNvSpPr>
            <a:spLocks noChangeArrowheads="1"/>
          </p:cNvSpPr>
          <p:nvPr/>
        </p:nvSpPr>
        <p:spPr bwMode="auto">
          <a:xfrm>
            <a:off x="8107682" y="2754030"/>
            <a:ext cx="2057400" cy="11430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700" b="1" dirty="0" err="1">
                <a:solidFill>
                  <a:prstClr val="black"/>
                </a:solidFill>
              </a:rPr>
              <a:t>Calidad</a:t>
            </a:r>
            <a:r>
              <a:rPr lang="en-US" sz="1700" b="1" dirty="0">
                <a:solidFill>
                  <a:prstClr val="black"/>
                </a:solidFill>
              </a:rPr>
              <a:t> de la</a:t>
            </a:r>
          </a:p>
          <a:p>
            <a:pPr algn="ctr"/>
            <a:r>
              <a:rPr lang="en-US" sz="1700" b="1" dirty="0" err="1">
                <a:solidFill>
                  <a:prstClr val="black"/>
                </a:solidFill>
              </a:rPr>
              <a:t>Planeación</a:t>
            </a:r>
            <a:endParaRPr lang="es-ES" sz="1700" b="1" dirty="0">
              <a:solidFill>
                <a:prstClr val="black"/>
              </a:solidFill>
            </a:endParaRPr>
          </a:p>
        </p:txBody>
      </p:sp>
      <p:sp>
        <p:nvSpPr>
          <p:cNvPr id="44038" name="Oval 6"/>
          <p:cNvSpPr>
            <a:spLocks noChangeArrowheads="1"/>
          </p:cNvSpPr>
          <p:nvPr/>
        </p:nvSpPr>
        <p:spPr bwMode="auto">
          <a:xfrm>
            <a:off x="6172200" y="4876800"/>
            <a:ext cx="2362200" cy="11430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700" b="1" dirty="0" err="1">
                <a:solidFill>
                  <a:prstClr val="black"/>
                </a:solidFill>
              </a:rPr>
              <a:t>Calidad</a:t>
            </a:r>
            <a:r>
              <a:rPr lang="en-US" sz="1700" b="1" dirty="0">
                <a:solidFill>
                  <a:prstClr val="black"/>
                </a:solidFill>
              </a:rPr>
              <a:t> de la</a:t>
            </a:r>
          </a:p>
          <a:p>
            <a:pPr algn="ctr"/>
            <a:r>
              <a:rPr lang="en-US" sz="1700" b="1" dirty="0" err="1">
                <a:solidFill>
                  <a:prstClr val="black"/>
                </a:solidFill>
              </a:rPr>
              <a:t>Programación</a:t>
            </a:r>
            <a:endParaRPr lang="es-ES" sz="1700" b="1" dirty="0">
              <a:solidFill>
                <a:prstClr val="black"/>
              </a:solidFill>
            </a:endParaRPr>
          </a:p>
        </p:txBody>
      </p:sp>
      <p:sp>
        <p:nvSpPr>
          <p:cNvPr id="44039" name="Oval 7"/>
          <p:cNvSpPr>
            <a:spLocks noChangeArrowheads="1"/>
          </p:cNvSpPr>
          <p:nvPr/>
        </p:nvSpPr>
        <p:spPr bwMode="auto">
          <a:xfrm>
            <a:off x="1755589" y="2581931"/>
            <a:ext cx="2209800" cy="12954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700" b="1" dirty="0" err="1">
                <a:solidFill>
                  <a:prstClr val="black"/>
                </a:solidFill>
              </a:rPr>
              <a:t>Calidad</a:t>
            </a:r>
            <a:r>
              <a:rPr lang="en-US" sz="1700" b="1" dirty="0">
                <a:solidFill>
                  <a:prstClr val="black"/>
                </a:solidFill>
              </a:rPr>
              <a:t> de la</a:t>
            </a:r>
          </a:p>
          <a:p>
            <a:pPr algn="ctr"/>
            <a:r>
              <a:rPr lang="en-US" sz="1700" b="1" dirty="0" err="1">
                <a:solidFill>
                  <a:prstClr val="black"/>
                </a:solidFill>
              </a:rPr>
              <a:t>Evaluación</a:t>
            </a:r>
            <a:r>
              <a:rPr lang="en-US" sz="1700" b="1" dirty="0">
                <a:solidFill>
                  <a:prstClr val="black"/>
                </a:solidFill>
              </a:rPr>
              <a:t> y </a:t>
            </a:r>
          </a:p>
          <a:p>
            <a:pPr algn="ctr"/>
            <a:r>
              <a:rPr lang="en-US" sz="1700" b="1" dirty="0" err="1">
                <a:solidFill>
                  <a:prstClr val="black"/>
                </a:solidFill>
              </a:rPr>
              <a:t>Retroalimentación</a:t>
            </a:r>
            <a:r>
              <a:rPr lang="en-US" b="1" dirty="0">
                <a:solidFill>
                  <a:prstClr val="black"/>
                </a:solidFill>
              </a:rPr>
              <a:t> </a:t>
            </a:r>
            <a:endParaRPr lang="es-ES" b="1" dirty="0">
              <a:solidFill>
                <a:prstClr val="black"/>
              </a:solidFill>
            </a:endParaRPr>
          </a:p>
        </p:txBody>
      </p:sp>
      <p:sp>
        <p:nvSpPr>
          <p:cNvPr id="44040" name="Oval 8"/>
          <p:cNvSpPr>
            <a:spLocks noChangeArrowheads="1"/>
          </p:cNvSpPr>
          <p:nvPr/>
        </p:nvSpPr>
        <p:spPr bwMode="auto">
          <a:xfrm>
            <a:off x="3733800" y="4876800"/>
            <a:ext cx="2209800" cy="11430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700" b="1" dirty="0" err="1">
                <a:solidFill>
                  <a:prstClr val="black"/>
                </a:solidFill>
              </a:rPr>
              <a:t>Calidad</a:t>
            </a:r>
            <a:r>
              <a:rPr lang="en-US" sz="1700" b="1" dirty="0">
                <a:solidFill>
                  <a:prstClr val="black"/>
                </a:solidFill>
              </a:rPr>
              <a:t> de la</a:t>
            </a:r>
          </a:p>
          <a:p>
            <a:pPr algn="ctr"/>
            <a:r>
              <a:rPr lang="en-US" sz="1700" b="1" dirty="0" err="1">
                <a:solidFill>
                  <a:prstClr val="black"/>
                </a:solidFill>
              </a:rPr>
              <a:t>Ejecución</a:t>
            </a:r>
            <a:r>
              <a:rPr lang="en-US" sz="1700" b="1" dirty="0">
                <a:solidFill>
                  <a:prstClr val="black"/>
                </a:solidFill>
              </a:rPr>
              <a:t> </a:t>
            </a:r>
          </a:p>
          <a:p>
            <a:pPr algn="ctr"/>
            <a:r>
              <a:rPr lang="en-US" sz="1700" b="1" dirty="0">
                <a:solidFill>
                  <a:prstClr val="black"/>
                </a:solidFill>
              </a:rPr>
              <a:t>del </a:t>
            </a:r>
            <a:r>
              <a:rPr lang="en-US" sz="1700" b="1" dirty="0" err="1">
                <a:solidFill>
                  <a:prstClr val="black"/>
                </a:solidFill>
              </a:rPr>
              <a:t>Programa</a:t>
            </a:r>
            <a:endParaRPr lang="es-ES" sz="1700" b="1" dirty="0">
              <a:solidFill>
                <a:prstClr val="black"/>
              </a:solidFill>
            </a:endParaRPr>
          </a:p>
        </p:txBody>
      </p:sp>
      <p:sp>
        <p:nvSpPr>
          <p:cNvPr id="44046" name="AutoShape 14"/>
          <p:cNvSpPr>
            <a:spLocks noChangeArrowheads="1"/>
          </p:cNvSpPr>
          <p:nvPr/>
        </p:nvSpPr>
        <p:spPr bwMode="auto">
          <a:xfrm rot="7537864">
            <a:off x="8145463" y="4579938"/>
            <a:ext cx="1828800" cy="288925"/>
          </a:xfrm>
          <a:prstGeom prst="curvedDownArrow">
            <a:avLst>
              <a:gd name="adj1" fmla="val 126593"/>
              <a:gd name="adj2" fmla="val 253187"/>
              <a:gd name="adj3" fmla="val 33333"/>
            </a:avLst>
          </a:prstGeom>
          <a:solidFill>
            <a:srgbClr val="FFFF00"/>
          </a:solidFill>
          <a:ln w="38100">
            <a:solidFill>
              <a:srgbClr val="0000FF"/>
            </a:solidFill>
            <a:miter lim="800000"/>
            <a:headEnd/>
            <a:tailEnd/>
          </a:ln>
          <a:effectLst/>
        </p:spPr>
        <p:txBody>
          <a:bodyPr wrap="none" anchor="ctr"/>
          <a:lstStyle/>
          <a:p>
            <a:endParaRPr lang="es-ES">
              <a:solidFill>
                <a:prstClr val="black"/>
              </a:solidFill>
            </a:endParaRPr>
          </a:p>
        </p:txBody>
      </p:sp>
      <p:sp>
        <p:nvSpPr>
          <p:cNvPr id="44049" name="Text Box 17"/>
          <p:cNvSpPr txBox="1">
            <a:spLocks noChangeArrowheads="1"/>
          </p:cNvSpPr>
          <p:nvPr/>
        </p:nvSpPr>
        <p:spPr bwMode="auto">
          <a:xfrm>
            <a:off x="4800601" y="685800"/>
            <a:ext cx="2150973" cy="338554"/>
          </a:xfrm>
          <a:prstGeom prst="rect">
            <a:avLst/>
          </a:prstGeom>
          <a:noFill/>
          <a:ln w="9525">
            <a:noFill/>
            <a:miter lim="800000"/>
            <a:headEnd/>
            <a:tailEnd/>
          </a:ln>
          <a:effectLst/>
        </p:spPr>
        <p:txBody>
          <a:bodyPr wrap="none">
            <a:spAutoFit/>
          </a:bodyPr>
          <a:lstStyle/>
          <a:p>
            <a:r>
              <a:rPr lang="es-ES_tradnl" sz="1600" b="1" dirty="0">
                <a:solidFill>
                  <a:prstClr val="black"/>
                </a:solidFill>
              </a:rPr>
              <a:t>SOCIEDAD - CONTEXTO</a:t>
            </a:r>
          </a:p>
        </p:txBody>
      </p:sp>
      <p:sp>
        <p:nvSpPr>
          <p:cNvPr id="44050" name="Text Box 18"/>
          <p:cNvSpPr txBox="1">
            <a:spLocks noChangeArrowheads="1"/>
          </p:cNvSpPr>
          <p:nvPr/>
        </p:nvSpPr>
        <p:spPr bwMode="auto">
          <a:xfrm>
            <a:off x="3918744" y="6323012"/>
            <a:ext cx="3887539" cy="338554"/>
          </a:xfrm>
          <a:prstGeom prst="rect">
            <a:avLst/>
          </a:prstGeom>
          <a:noFill/>
          <a:ln w="9525">
            <a:noFill/>
            <a:miter lim="800000"/>
            <a:headEnd/>
            <a:tailEnd/>
          </a:ln>
          <a:effectLst/>
        </p:spPr>
        <p:txBody>
          <a:bodyPr wrap="none">
            <a:spAutoFit/>
          </a:bodyPr>
          <a:lstStyle/>
          <a:p>
            <a:r>
              <a:rPr lang="es-ES_tradnl" sz="1600" b="1" dirty="0">
                <a:solidFill>
                  <a:prstClr val="black"/>
                </a:solidFill>
              </a:rPr>
              <a:t>DESARROLLO CONCEPTUAL - TECNOLÓGICO</a:t>
            </a:r>
          </a:p>
        </p:txBody>
      </p:sp>
      <p:sp>
        <p:nvSpPr>
          <p:cNvPr id="44051" name="AutoShape 19"/>
          <p:cNvSpPr>
            <a:spLocks noChangeArrowheads="1"/>
          </p:cNvSpPr>
          <p:nvPr/>
        </p:nvSpPr>
        <p:spPr bwMode="auto">
          <a:xfrm rot="10800000">
            <a:off x="5181600" y="5943601"/>
            <a:ext cx="1828800" cy="288925"/>
          </a:xfrm>
          <a:prstGeom prst="curvedDownArrow">
            <a:avLst>
              <a:gd name="adj1" fmla="val 126593"/>
              <a:gd name="adj2" fmla="val 253187"/>
              <a:gd name="adj3" fmla="val 33333"/>
            </a:avLst>
          </a:prstGeom>
          <a:solidFill>
            <a:srgbClr val="FFFF00"/>
          </a:solidFill>
          <a:ln w="38100">
            <a:solidFill>
              <a:srgbClr val="0000FF"/>
            </a:solidFill>
            <a:miter lim="800000"/>
            <a:headEnd/>
            <a:tailEnd/>
          </a:ln>
          <a:effectLst/>
        </p:spPr>
        <p:txBody>
          <a:bodyPr wrap="none" anchor="ctr"/>
          <a:lstStyle/>
          <a:p>
            <a:endParaRPr lang="es-ES">
              <a:solidFill>
                <a:prstClr val="black"/>
              </a:solidFill>
            </a:endParaRPr>
          </a:p>
        </p:txBody>
      </p:sp>
      <p:sp>
        <p:nvSpPr>
          <p:cNvPr id="44052" name="AutoShape 20"/>
          <p:cNvSpPr>
            <a:spLocks noChangeArrowheads="1"/>
          </p:cNvSpPr>
          <p:nvPr/>
        </p:nvSpPr>
        <p:spPr bwMode="auto">
          <a:xfrm rot="-7057567">
            <a:off x="2354263" y="4579938"/>
            <a:ext cx="1828800" cy="288925"/>
          </a:xfrm>
          <a:prstGeom prst="curvedDownArrow">
            <a:avLst>
              <a:gd name="adj1" fmla="val 126593"/>
              <a:gd name="adj2" fmla="val 253187"/>
              <a:gd name="adj3" fmla="val 33333"/>
            </a:avLst>
          </a:prstGeom>
          <a:solidFill>
            <a:srgbClr val="FFFF00"/>
          </a:solidFill>
          <a:ln w="38100">
            <a:solidFill>
              <a:srgbClr val="0000FF"/>
            </a:solidFill>
            <a:miter lim="800000"/>
            <a:headEnd/>
            <a:tailEnd/>
          </a:ln>
          <a:effectLst/>
        </p:spPr>
        <p:txBody>
          <a:bodyPr wrap="none" anchor="ctr"/>
          <a:lstStyle/>
          <a:p>
            <a:endParaRPr lang="es-ES">
              <a:solidFill>
                <a:prstClr val="black"/>
              </a:solidFill>
            </a:endParaRPr>
          </a:p>
        </p:txBody>
      </p:sp>
      <p:sp>
        <p:nvSpPr>
          <p:cNvPr id="44053" name="Line 21"/>
          <p:cNvSpPr>
            <a:spLocks noChangeShapeType="1"/>
          </p:cNvSpPr>
          <p:nvPr/>
        </p:nvSpPr>
        <p:spPr bwMode="auto">
          <a:xfrm>
            <a:off x="1828800" y="838200"/>
            <a:ext cx="2819400" cy="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54" name="Line 22"/>
          <p:cNvSpPr>
            <a:spLocks noChangeShapeType="1"/>
          </p:cNvSpPr>
          <p:nvPr/>
        </p:nvSpPr>
        <p:spPr bwMode="auto">
          <a:xfrm>
            <a:off x="1752600" y="6477000"/>
            <a:ext cx="2133600" cy="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55" name="Line 23"/>
          <p:cNvSpPr>
            <a:spLocks noChangeShapeType="1"/>
          </p:cNvSpPr>
          <p:nvPr/>
        </p:nvSpPr>
        <p:spPr bwMode="auto">
          <a:xfrm>
            <a:off x="8610600" y="6400800"/>
            <a:ext cx="1752600" cy="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56" name="Line 24"/>
          <p:cNvSpPr>
            <a:spLocks noChangeShapeType="1"/>
          </p:cNvSpPr>
          <p:nvPr/>
        </p:nvSpPr>
        <p:spPr bwMode="auto">
          <a:xfrm>
            <a:off x="7543800" y="838200"/>
            <a:ext cx="2819400" cy="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57" name="Line 25"/>
          <p:cNvSpPr>
            <a:spLocks noChangeShapeType="1"/>
          </p:cNvSpPr>
          <p:nvPr/>
        </p:nvSpPr>
        <p:spPr bwMode="auto">
          <a:xfrm>
            <a:off x="1828800" y="838200"/>
            <a:ext cx="0" cy="182880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58" name="Line 26"/>
          <p:cNvSpPr>
            <a:spLocks noChangeShapeType="1"/>
          </p:cNvSpPr>
          <p:nvPr/>
        </p:nvSpPr>
        <p:spPr bwMode="auto">
          <a:xfrm>
            <a:off x="10363200" y="4572000"/>
            <a:ext cx="0" cy="182880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59" name="Line 27"/>
          <p:cNvSpPr>
            <a:spLocks noChangeShapeType="1"/>
          </p:cNvSpPr>
          <p:nvPr/>
        </p:nvSpPr>
        <p:spPr bwMode="auto">
          <a:xfrm>
            <a:off x="10363200" y="838200"/>
            <a:ext cx="0" cy="182880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60" name="Line 28"/>
          <p:cNvSpPr>
            <a:spLocks noChangeShapeType="1"/>
          </p:cNvSpPr>
          <p:nvPr/>
        </p:nvSpPr>
        <p:spPr bwMode="auto">
          <a:xfrm>
            <a:off x="1752600" y="4648200"/>
            <a:ext cx="0" cy="1828800"/>
          </a:xfrm>
          <a:prstGeom prst="line">
            <a:avLst/>
          </a:prstGeom>
          <a:noFill/>
          <a:ln w="38100">
            <a:solidFill>
              <a:srgbClr val="0033CC"/>
            </a:solidFill>
            <a:round/>
            <a:headEnd/>
            <a:tailEnd/>
          </a:ln>
          <a:effectLst/>
        </p:spPr>
        <p:txBody>
          <a:bodyPr/>
          <a:lstStyle/>
          <a:p>
            <a:endParaRPr lang="es-ES">
              <a:solidFill>
                <a:prstClr val="black"/>
              </a:solidFill>
            </a:endParaRPr>
          </a:p>
        </p:txBody>
      </p:sp>
      <p:sp>
        <p:nvSpPr>
          <p:cNvPr id="44061" name="AutoShape 29"/>
          <p:cNvSpPr>
            <a:spLocks noChangeArrowheads="1"/>
          </p:cNvSpPr>
          <p:nvPr/>
        </p:nvSpPr>
        <p:spPr bwMode="auto">
          <a:xfrm rot="-2346829">
            <a:off x="3048000" y="1676401"/>
            <a:ext cx="1828800" cy="288925"/>
          </a:xfrm>
          <a:prstGeom prst="curvedDownArrow">
            <a:avLst>
              <a:gd name="adj1" fmla="val 126593"/>
              <a:gd name="adj2" fmla="val 253187"/>
              <a:gd name="adj3" fmla="val 33333"/>
            </a:avLst>
          </a:prstGeom>
          <a:solidFill>
            <a:srgbClr val="FFFF00"/>
          </a:solidFill>
          <a:ln w="38100">
            <a:solidFill>
              <a:srgbClr val="0000FF"/>
            </a:solidFill>
            <a:miter lim="800000"/>
            <a:headEnd/>
            <a:tailEnd/>
          </a:ln>
          <a:effectLst/>
        </p:spPr>
        <p:txBody>
          <a:bodyPr wrap="none" anchor="ctr"/>
          <a:lstStyle/>
          <a:p>
            <a:endParaRPr lang="es-ES">
              <a:solidFill>
                <a:prstClr val="black"/>
              </a:solidFill>
            </a:endParaRPr>
          </a:p>
        </p:txBody>
      </p:sp>
      <p:sp>
        <p:nvSpPr>
          <p:cNvPr id="44062" name="AutoShape 30"/>
          <p:cNvSpPr>
            <a:spLocks noChangeArrowheads="1"/>
          </p:cNvSpPr>
          <p:nvPr/>
        </p:nvSpPr>
        <p:spPr bwMode="auto">
          <a:xfrm rot="2200562">
            <a:off x="7391400" y="1828801"/>
            <a:ext cx="1828800" cy="288925"/>
          </a:xfrm>
          <a:prstGeom prst="curvedDownArrow">
            <a:avLst>
              <a:gd name="adj1" fmla="val 126593"/>
              <a:gd name="adj2" fmla="val 253187"/>
              <a:gd name="adj3" fmla="val 33333"/>
            </a:avLst>
          </a:prstGeom>
          <a:solidFill>
            <a:srgbClr val="FFFF00"/>
          </a:solidFill>
          <a:ln w="38100">
            <a:solidFill>
              <a:srgbClr val="0000FF"/>
            </a:solidFill>
            <a:miter lim="800000"/>
            <a:headEnd/>
            <a:tailEnd/>
          </a:ln>
          <a:effectLst/>
        </p:spPr>
        <p:txBody>
          <a:bodyPr wrap="none" anchor="ctr"/>
          <a:lstStyle/>
          <a:p>
            <a:endParaRPr lang="es-ES">
              <a:solidFill>
                <a:prstClr val="black"/>
              </a:solidFill>
            </a:endParaRPr>
          </a:p>
        </p:txBody>
      </p:sp>
      <p:pic>
        <p:nvPicPr>
          <p:cNvPr id="35" name="Picture 4" descr="pulso"/>
          <p:cNvPicPr>
            <a:picLocks noChangeAspect="1" noChangeArrowheads="1" noCrop="1"/>
          </p:cNvPicPr>
          <p:nvPr/>
        </p:nvPicPr>
        <p:blipFill>
          <a:blip r:embed="rId2" cstate="print"/>
          <a:srcRect/>
          <a:stretch>
            <a:fillRect/>
          </a:stretch>
        </p:blipFill>
        <p:spPr bwMode="auto">
          <a:xfrm>
            <a:off x="3985928" y="2041463"/>
            <a:ext cx="4062607" cy="3020727"/>
          </a:xfrm>
          <a:prstGeom prst="rect">
            <a:avLst/>
          </a:prstGeom>
          <a:noFill/>
          <a:ln w="9525">
            <a:noFill/>
            <a:miter lim="800000"/>
            <a:headEnd/>
            <a:tailEnd/>
          </a:ln>
        </p:spPr>
      </p:pic>
      <p:sp>
        <p:nvSpPr>
          <p:cNvPr id="2" name="1 Elipse"/>
          <p:cNvSpPr/>
          <p:nvPr/>
        </p:nvSpPr>
        <p:spPr>
          <a:xfrm>
            <a:off x="5142958" y="2670000"/>
            <a:ext cx="1994520" cy="1763651"/>
          </a:xfrm>
          <a:prstGeom prst="ellipse">
            <a:avLst/>
          </a:prstGeom>
          <a:gradFill flip="none" rotWithShape="1">
            <a:gsLst>
              <a:gs pos="62000">
                <a:srgbClr val="FFFF00"/>
              </a:gs>
              <a:gs pos="42000">
                <a:srgbClr val="FFFF00"/>
              </a:gs>
              <a:gs pos="76000">
                <a:srgbClr val="FF7A00"/>
              </a:gs>
              <a:gs pos="87000">
                <a:srgbClr val="FF7A00"/>
              </a:gs>
              <a:gs pos="52000">
                <a:srgbClr val="99FF33"/>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prstClr val="black"/>
                </a:solidFill>
              </a:rPr>
              <a:t>Formación de Calidad</a:t>
            </a:r>
            <a:endParaRPr lang="es-PE" sz="2200" b="1" dirty="0">
              <a:solidFill>
                <a:prstClr val="black"/>
              </a:solidFill>
            </a:endParaRPr>
          </a:p>
        </p:txBody>
      </p:sp>
      <p:sp>
        <p:nvSpPr>
          <p:cNvPr id="36" name="Rectangle 13"/>
          <p:cNvSpPr>
            <a:spLocks noChangeArrowheads="1"/>
          </p:cNvSpPr>
          <p:nvPr/>
        </p:nvSpPr>
        <p:spPr bwMode="auto">
          <a:xfrm rot="2752807">
            <a:off x="6709096" y="2433638"/>
            <a:ext cx="1219200" cy="457200"/>
          </a:xfrm>
          <a:prstGeom prst="rect">
            <a:avLst/>
          </a:prstGeom>
          <a:solidFill>
            <a:srgbClr val="00FF00">
              <a:alpha val="25999"/>
            </a:srgbClr>
          </a:solidFill>
          <a:ln w="9525">
            <a:noFill/>
            <a:miter lim="800000"/>
            <a:headEnd/>
            <a:tailEnd/>
          </a:ln>
          <a:effectLst/>
        </p:spPr>
        <p:txBody>
          <a:bodyPr wrap="none" anchor="ctr"/>
          <a:lstStyle/>
          <a:p>
            <a:pPr algn="ctr"/>
            <a:r>
              <a:rPr lang="en-US" sz="1400" b="1" dirty="0" err="1">
                <a:solidFill>
                  <a:prstClr val="black"/>
                </a:solidFill>
              </a:rPr>
              <a:t>Equidad</a:t>
            </a:r>
            <a:endParaRPr lang="es-ES" sz="1400" b="1" dirty="0">
              <a:solidFill>
                <a:prstClr val="black"/>
              </a:solidFill>
            </a:endParaRPr>
          </a:p>
        </p:txBody>
      </p:sp>
      <p:sp>
        <p:nvSpPr>
          <p:cNvPr id="37" name="Rectangle 10"/>
          <p:cNvSpPr>
            <a:spLocks noChangeArrowheads="1"/>
          </p:cNvSpPr>
          <p:nvPr/>
        </p:nvSpPr>
        <p:spPr bwMode="auto">
          <a:xfrm rot="-2531618">
            <a:off x="4379076" y="2330259"/>
            <a:ext cx="762000" cy="457200"/>
          </a:xfrm>
          <a:prstGeom prst="rect">
            <a:avLst/>
          </a:prstGeom>
          <a:solidFill>
            <a:srgbClr val="00FF00">
              <a:alpha val="25000"/>
            </a:srgbClr>
          </a:solidFill>
          <a:ln w="9525">
            <a:noFill/>
            <a:miter lim="800000"/>
            <a:headEnd/>
            <a:tailEnd/>
          </a:ln>
          <a:effectLst/>
        </p:spPr>
        <p:txBody>
          <a:bodyPr wrap="none" anchor="ctr"/>
          <a:lstStyle/>
          <a:p>
            <a:pPr algn="ctr"/>
            <a:r>
              <a:rPr lang="en-US" sz="1400" b="1" dirty="0" err="1">
                <a:solidFill>
                  <a:prstClr val="black"/>
                </a:solidFill>
              </a:rPr>
              <a:t>Etica</a:t>
            </a:r>
            <a:endParaRPr lang="es-ES" sz="1400" b="1" dirty="0">
              <a:solidFill>
                <a:prstClr val="black"/>
              </a:solidFill>
            </a:endParaRPr>
          </a:p>
        </p:txBody>
      </p:sp>
      <p:sp>
        <p:nvSpPr>
          <p:cNvPr id="38" name="Rectangle 11"/>
          <p:cNvSpPr>
            <a:spLocks noChangeArrowheads="1"/>
          </p:cNvSpPr>
          <p:nvPr/>
        </p:nvSpPr>
        <p:spPr bwMode="auto">
          <a:xfrm rot="2801081">
            <a:off x="3939644" y="3975055"/>
            <a:ext cx="1295400" cy="457200"/>
          </a:xfrm>
          <a:prstGeom prst="rect">
            <a:avLst/>
          </a:prstGeom>
          <a:solidFill>
            <a:srgbClr val="00FF00">
              <a:alpha val="25000"/>
            </a:srgbClr>
          </a:solidFill>
          <a:ln w="9525">
            <a:noFill/>
            <a:miter lim="800000"/>
            <a:headEnd/>
            <a:tailEnd/>
          </a:ln>
          <a:effectLst/>
        </p:spPr>
        <p:txBody>
          <a:bodyPr wrap="none" anchor="ctr"/>
          <a:lstStyle/>
          <a:p>
            <a:pPr algn="ctr"/>
            <a:r>
              <a:rPr lang="en-US" sz="1400" b="1" dirty="0" err="1">
                <a:solidFill>
                  <a:prstClr val="black"/>
                </a:solidFill>
              </a:rPr>
              <a:t>Efectividad</a:t>
            </a:r>
            <a:r>
              <a:rPr lang="en-US" sz="1400" b="1" dirty="0">
                <a:solidFill>
                  <a:prstClr val="black"/>
                </a:solidFill>
              </a:rPr>
              <a:t> </a:t>
            </a:r>
            <a:endParaRPr lang="es-ES" sz="1400" b="1" dirty="0">
              <a:solidFill>
                <a:prstClr val="black"/>
              </a:solidFill>
            </a:endParaRPr>
          </a:p>
        </p:txBody>
      </p:sp>
      <p:sp>
        <p:nvSpPr>
          <p:cNvPr id="39" name="Rectangle 16"/>
          <p:cNvSpPr>
            <a:spLocks noChangeArrowheads="1"/>
          </p:cNvSpPr>
          <p:nvPr/>
        </p:nvSpPr>
        <p:spPr bwMode="auto">
          <a:xfrm>
            <a:off x="5434806" y="4604990"/>
            <a:ext cx="1295400" cy="457200"/>
          </a:xfrm>
          <a:prstGeom prst="rect">
            <a:avLst/>
          </a:prstGeom>
          <a:solidFill>
            <a:srgbClr val="00FF00">
              <a:alpha val="24706"/>
            </a:srgbClr>
          </a:solidFill>
          <a:ln w="9525">
            <a:noFill/>
            <a:miter lim="800000"/>
            <a:headEnd/>
            <a:tailEnd/>
          </a:ln>
          <a:effectLst/>
        </p:spPr>
        <p:txBody>
          <a:bodyPr wrap="none" anchor="ctr"/>
          <a:lstStyle/>
          <a:p>
            <a:pPr algn="ctr"/>
            <a:r>
              <a:rPr lang="en-US" sz="1400" b="1" dirty="0" err="1">
                <a:solidFill>
                  <a:prstClr val="black"/>
                </a:solidFill>
              </a:rPr>
              <a:t>Transparencia</a:t>
            </a:r>
            <a:endParaRPr lang="es-ES" sz="1400" b="1" dirty="0">
              <a:solidFill>
                <a:prstClr val="black"/>
              </a:solidFill>
            </a:endParaRPr>
          </a:p>
        </p:txBody>
      </p:sp>
      <p:sp>
        <p:nvSpPr>
          <p:cNvPr id="40" name="Rectangle 12"/>
          <p:cNvSpPr>
            <a:spLocks noChangeArrowheads="1"/>
          </p:cNvSpPr>
          <p:nvPr/>
        </p:nvSpPr>
        <p:spPr bwMode="auto">
          <a:xfrm rot="-3187806">
            <a:off x="6949441" y="3955051"/>
            <a:ext cx="1219200" cy="457200"/>
          </a:xfrm>
          <a:prstGeom prst="rect">
            <a:avLst/>
          </a:prstGeom>
          <a:solidFill>
            <a:srgbClr val="00FF00">
              <a:alpha val="25000"/>
            </a:srgbClr>
          </a:solidFill>
          <a:ln w="9525">
            <a:noFill/>
            <a:miter lim="800000"/>
            <a:headEnd/>
            <a:tailEnd/>
          </a:ln>
          <a:effectLst/>
        </p:spPr>
        <p:txBody>
          <a:bodyPr wrap="none" anchor="ctr"/>
          <a:lstStyle/>
          <a:p>
            <a:pPr algn="ctr"/>
            <a:r>
              <a:rPr lang="en-US" sz="1400" b="1" dirty="0" err="1">
                <a:solidFill>
                  <a:prstClr val="black"/>
                </a:solidFill>
              </a:rPr>
              <a:t>Relevancia</a:t>
            </a:r>
            <a:r>
              <a:rPr lang="en-US" sz="1400" b="1" dirty="0">
                <a:solidFill>
                  <a:prstClr val="black"/>
                </a:solidFill>
              </a:rPr>
              <a:t>/</a:t>
            </a:r>
          </a:p>
          <a:p>
            <a:pPr algn="ctr"/>
            <a:r>
              <a:rPr lang="en-US" sz="1400" b="1" dirty="0" err="1">
                <a:solidFill>
                  <a:prstClr val="black"/>
                </a:solidFill>
              </a:rPr>
              <a:t>Pertinencia</a:t>
            </a:r>
            <a:endParaRPr lang="es-ES" sz="1400" b="1" dirty="0">
              <a:solidFill>
                <a:prstClr val="black"/>
              </a:solidFill>
            </a:endParaRPr>
          </a:p>
        </p:txBody>
      </p:sp>
    </p:spTree>
    <p:extLst>
      <p:ext uri="{BB962C8B-B14F-4D97-AF65-F5344CB8AC3E}">
        <p14:creationId xmlns:p14="http://schemas.microsoft.com/office/powerpoint/2010/main" val="2791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circle(in)">
                                      <p:cBhvr>
                                        <p:cTn id="7" dur="2000"/>
                                        <p:tgtEl>
                                          <p:spTgt spid="44035"/>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4036"/>
                                        </p:tgtEl>
                                        <p:attrNameLst>
                                          <p:attrName>style.visibility</p:attrName>
                                        </p:attrNameLst>
                                      </p:cBhvr>
                                      <p:to>
                                        <p:strVal val="visible"/>
                                      </p:to>
                                    </p:set>
                                    <p:anim calcmode="lin" valueType="num">
                                      <p:cBhvr>
                                        <p:cTn id="17" dur="500" fill="hold"/>
                                        <p:tgtEl>
                                          <p:spTgt spid="4403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4036"/>
                                        </p:tgtEl>
                                        <p:attrNameLst>
                                          <p:attrName>ppt_y</p:attrName>
                                        </p:attrNameLst>
                                      </p:cBhvr>
                                      <p:tavLst>
                                        <p:tav tm="0">
                                          <p:val>
                                            <p:strVal val="#ppt_y"/>
                                          </p:val>
                                        </p:tav>
                                        <p:tav tm="100000">
                                          <p:val>
                                            <p:strVal val="#ppt_y"/>
                                          </p:val>
                                        </p:tav>
                                      </p:tavLst>
                                    </p:anim>
                                    <p:anim calcmode="lin" valueType="num">
                                      <p:cBhvr>
                                        <p:cTn id="19" dur="500" fill="hold"/>
                                        <p:tgtEl>
                                          <p:spTgt spid="4403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403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4036"/>
                                        </p:tgtEl>
                                      </p:cBhvr>
                                    </p:animEffect>
                                  </p:childTnLst>
                                </p:cTn>
                              </p:par>
                            </p:childTnLst>
                          </p:cTn>
                        </p:par>
                        <p:par>
                          <p:cTn id="22" fill="hold">
                            <p:stCondLst>
                              <p:cond delay="3800"/>
                            </p:stCondLst>
                            <p:childTnLst>
                              <p:par>
                                <p:cTn id="23" presetID="42" presetClass="entr" presetSubtype="0" fill="hold" grpId="0" nodeType="afterEffect">
                                  <p:stCondLst>
                                    <p:cond delay="0"/>
                                  </p:stCondLst>
                                  <p:childTnLst>
                                    <p:set>
                                      <p:cBhvr>
                                        <p:cTn id="24" dur="1" fill="hold">
                                          <p:stCondLst>
                                            <p:cond delay="0"/>
                                          </p:stCondLst>
                                        </p:cTn>
                                        <p:tgtEl>
                                          <p:spTgt spid="44062"/>
                                        </p:tgtEl>
                                        <p:attrNameLst>
                                          <p:attrName>style.visibility</p:attrName>
                                        </p:attrNameLst>
                                      </p:cBhvr>
                                      <p:to>
                                        <p:strVal val="visible"/>
                                      </p:to>
                                    </p:set>
                                    <p:animEffect transition="in" filter="fade">
                                      <p:cBhvr>
                                        <p:cTn id="25" dur="1000"/>
                                        <p:tgtEl>
                                          <p:spTgt spid="44062"/>
                                        </p:tgtEl>
                                      </p:cBhvr>
                                    </p:animEffect>
                                    <p:anim calcmode="lin" valueType="num">
                                      <p:cBhvr>
                                        <p:cTn id="26" dur="1000" fill="hold"/>
                                        <p:tgtEl>
                                          <p:spTgt spid="44062"/>
                                        </p:tgtEl>
                                        <p:attrNameLst>
                                          <p:attrName>ppt_x</p:attrName>
                                        </p:attrNameLst>
                                      </p:cBhvr>
                                      <p:tavLst>
                                        <p:tav tm="0">
                                          <p:val>
                                            <p:strVal val="#ppt_x"/>
                                          </p:val>
                                        </p:tav>
                                        <p:tav tm="100000">
                                          <p:val>
                                            <p:strVal val="#ppt_x"/>
                                          </p:val>
                                        </p:tav>
                                      </p:tavLst>
                                    </p:anim>
                                    <p:anim calcmode="lin" valueType="num">
                                      <p:cBhvr>
                                        <p:cTn id="27" dur="1000" fill="hold"/>
                                        <p:tgtEl>
                                          <p:spTgt spid="44062"/>
                                        </p:tgtEl>
                                        <p:attrNameLst>
                                          <p:attrName>ppt_y</p:attrName>
                                        </p:attrNameLst>
                                      </p:cBhvr>
                                      <p:tavLst>
                                        <p:tav tm="0">
                                          <p:val>
                                            <p:strVal val="#ppt_y+.1"/>
                                          </p:val>
                                        </p:tav>
                                        <p:tav tm="100000">
                                          <p:val>
                                            <p:strVal val="#ppt_y"/>
                                          </p:val>
                                        </p:tav>
                                      </p:tavLst>
                                    </p:anim>
                                  </p:childTnLst>
                                </p:cTn>
                              </p:par>
                            </p:childTnLst>
                          </p:cTn>
                        </p:par>
                        <p:par>
                          <p:cTn id="28" fill="hold">
                            <p:stCondLst>
                              <p:cond delay="48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4037"/>
                                        </p:tgtEl>
                                        <p:attrNameLst>
                                          <p:attrName>style.visibility</p:attrName>
                                        </p:attrNameLst>
                                      </p:cBhvr>
                                      <p:to>
                                        <p:strVal val="visible"/>
                                      </p:to>
                                    </p:set>
                                    <p:anim calcmode="lin" valueType="num">
                                      <p:cBhvr>
                                        <p:cTn id="31" dur="500" fill="hold"/>
                                        <p:tgtEl>
                                          <p:spTgt spid="4403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4037"/>
                                        </p:tgtEl>
                                        <p:attrNameLst>
                                          <p:attrName>ppt_y</p:attrName>
                                        </p:attrNameLst>
                                      </p:cBhvr>
                                      <p:tavLst>
                                        <p:tav tm="0">
                                          <p:val>
                                            <p:strVal val="#ppt_y"/>
                                          </p:val>
                                        </p:tav>
                                        <p:tav tm="100000">
                                          <p:val>
                                            <p:strVal val="#ppt_y"/>
                                          </p:val>
                                        </p:tav>
                                      </p:tavLst>
                                    </p:anim>
                                    <p:anim calcmode="lin" valueType="num">
                                      <p:cBhvr>
                                        <p:cTn id="33" dur="500" fill="hold"/>
                                        <p:tgtEl>
                                          <p:spTgt spid="4403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40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4037"/>
                                        </p:tgtEl>
                                      </p:cBhvr>
                                    </p:animEffect>
                                  </p:childTnLst>
                                </p:cTn>
                              </p:par>
                            </p:childTnLst>
                          </p:cTn>
                        </p:par>
                        <p:par>
                          <p:cTn id="36" fill="hold">
                            <p:stCondLst>
                              <p:cond delay="6300"/>
                            </p:stCondLst>
                            <p:childTnLst>
                              <p:par>
                                <p:cTn id="37" presetID="42" presetClass="entr" presetSubtype="0" fill="hold" grpId="0" nodeType="afterEffect">
                                  <p:stCondLst>
                                    <p:cond delay="0"/>
                                  </p:stCondLst>
                                  <p:childTnLst>
                                    <p:set>
                                      <p:cBhvr>
                                        <p:cTn id="38" dur="1" fill="hold">
                                          <p:stCondLst>
                                            <p:cond delay="0"/>
                                          </p:stCondLst>
                                        </p:cTn>
                                        <p:tgtEl>
                                          <p:spTgt spid="44046"/>
                                        </p:tgtEl>
                                        <p:attrNameLst>
                                          <p:attrName>style.visibility</p:attrName>
                                        </p:attrNameLst>
                                      </p:cBhvr>
                                      <p:to>
                                        <p:strVal val="visible"/>
                                      </p:to>
                                    </p:set>
                                    <p:animEffect transition="in" filter="fade">
                                      <p:cBhvr>
                                        <p:cTn id="39" dur="1000"/>
                                        <p:tgtEl>
                                          <p:spTgt spid="44046"/>
                                        </p:tgtEl>
                                      </p:cBhvr>
                                    </p:animEffect>
                                    <p:anim calcmode="lin" valueType="num">
                                      <p:cBhvr>
                                        <p:cTn id="40" dur="1000" fill="hold"/>
                                        <p:tgtEl>
                                          <p:spTgt spid="44046"/>
                                        </p:tgtEl>
                                        <p:attrNameLst>
                                          <p:attrName>ppt_x</p:attrName>
                                        </p:attrNameLst>
                                      </p:cBhvr>
                                      <p:tavLst>
                                        <p:tav tm="0">
                                          <p:val>
                                            <p:strVal val="#ppt_x"/>
                                          </p:val>
                                        </p:tav>
                                        <p:tav tm="100000">
                                          <p:val>
                                            <p:strVal val="#ppt_x"/>
                                          </p:val>
                                        </p:tav>
                                      </p:tavLst>
                                    </p:anim>
                                    <p:anim calcmode="lin" valueType="num">
                                      <p:cBhvr>
                                        <p:cTn id="41" dur="1000" fill="hold"/>
                                        <p:tgtEl>
                                          <p:spTgt spid="44046"/>
                                        </p:tgtEl>
                                        <p:attrNameLst>
                                          <p:attrName>ppt_y</p:attrName>
                                        </p:attrNameLst>
                                      </p:cBhvr>
                                      <p:tavLst>
                                        <p:tav tm="0">
                                          <p:val>
                                            <p:strVal val="#ppt_y+.1"/>
                                          </p:val>
                                        </p:tav>
                                        <p:tav tm="100000">
                                          <p:val>
                                            <p:strVal val="#ppt_y"/>
                                          </p:val>
                                        </p:tav>
                                      </p:tavLst>
                                    </p:anim>
                                  </p:childTnLst>
                                </p:cTn>
                              </p:par>
                            </p:childTnLst>
                          </p:cTn>
                        </p:par>
                        <p:par>
                          <p:cTn id="42" fill="hold">
                            <p:stCondLst>
                              <p:cond delay="73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44038"/>
                                        </p:tgtEl>
                                        <p:attrNameLst>
                                          <p:attrName>style.visibility</p:attrName>
                                        </p:attrNameLst>
                                      </p:cBhvr>
                                      <p:to>
                                        <p:strVal val="visible"/>
                                      </p:to>
                                    </p:set>
                                    <p:anim calcmode="lin" valueType="num">
                                      <p:cBhvr>
                                        <p:cTn id="45" dur="500" fill="hold"/>
                                        <p:tgtEl>
                                          <p:spTgt spid="4403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4038"/>
                                        </p:tgtEl>
                                        <p:attrNameLst>
                                          <p:attrName>ppt_y</p:attrName>
                                        </p:attrNameLst>
                                      </p:cBhvr>
                                      <p:tavLst>
                                        <p:tav tm="0">
                                          <p:val>
                                            <p:strVal val="#ppt_y"/>
                                          </p:val>
                                        </p:tav>
                                        <p:tav tm="100000">
                                          <p:val>
                                            <p:strVal val="#ppt_y"/>
                                          </p:val>
                                        </p:tav>
                                      </p:tavLst>
                                    </p:anim>
                                    <p:anim calcmode="lin" valueType="num">
                                      <p:cBhvr>
                                        <p:cTn id="47" dur="500" fill="hold"/>
                                        <p:tgtEl>
                                          <p:spTgt spid="4403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403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4038"/>
                                        </p:tgtEl>
                                      </p:cBhvr>
                                    </p:animEffect>
                                  </p:childTnLst>
                                </p:cTn>
                              </p:par>
                            </p:childTnLst>
                          </p:cTn>
                        </p:par>
                        <p:par>
                          <p:cTn id="50" fill="hold">
                            <p:stCondLst>
                              <p:cond delay="8900"/>
                            </p:stCondLst>
                            <p:childTnLst>
                              <p:par>
                                <p:cTn id="51" presetID="42" presetClass="entr" presetSubtype="0" fill="hold" grpId="0" nodeType="afterEffect">
                                  <p:stCondLst>
                                    <p:cond delay="0"/>
                                  </p:stCondLst>
                                  <p:childTnLst>
                                    <p:set>
                                      <p:cBhvr>
                                        <p:cTn id="52" dur="1" fill="hold">
                                          <p:stCondLst>
                                            <p:cond delay="0"/>
                                          </p:stCondLst>
                                        </p:cTn>
                                        <p:tgtEl>
                                          <p:spTgt spid="44051"/>
                                        </p:tgtEl>
                                        <p:attrNameLst>
                                          <p:attrName>style.visibility</p:attrName>
                                        </p:attrNameLst>
                                      </p:cBhvr>
                                      <p:to>
                                        <p:strVal val="visible"/>
                                      </p:to>
                                    </p:set>
                                    <p:animEffect transition="in" filter="fade">
                                      <p:cBhvr>
                                        <p:cTn id="53" dur="1000"/>
                                        <p:tgtEl>
                                          <p:spTgt spid="44051"/>
                                        </p:tgtEl>
                                      </p:cBhvr>
                                    </p:animEffect>
                                    <p:anim calcmode="lin" valueType="num">
                                      <p:cBhvr>
                                        <p:cTn id="54" dur="1000" fill="hold"/>
                                        <p:tgtEl>
                                          <p:spTgt spid="44051"/>
                                        </p:tgtEl>
                                        <p:attrNameLst>
                                          <p:attrName>ppt_x</p:attrName>
                                        </p:attrNameLst>
                                      </p:cBhvr>
                                      <p:tavLst>
                                        <p:tav tm="0">
                                          <p:val>
                                            <p:strVal val="#ppt_x"/>
                                          </p:val>
                                        </p:tav>
                                        <p:tav tm="100000">
                                          <p:val>
                                            <p:strVal val="#ppt_x"/>
                                          </p:val>
                                        </p:tav>
                                      </p:tavLst>
                                    </p:anim>
                                    <p:anim calcmode="lin" valueType="num">
                                      <p:cBhvr>
                                        <p:cTn id="55" dur="1000" fill="hold"/>
                                        <p:tgtEl>
                                          <p:spTgt spid="44051"/>
                                        </p:tgtEl>
                                        <p:attrNameLst>
                                          <p:attrName>ppt_y</p:attrName>
                                        </p:attrNameLst>
                                      </p:cBhvr>
                                      <p:tavLst>
                                        <p:tav tm="0">
                                          <p:val>
                                            <p:strVal val="#ppt_y+.1"/>
                                          </p:val>
                                        </p:tav>
                                        <p:tav tm="100000">
                                          <p:val>
                                            <p:strVal val="#ppt_y"/>
                                          </p:val>
                                        </p:tav>
                                      </p:tavLst>
                                    </p:anim>
                                  </p:childTnLst>
                                </p:cTn>
                              </p:par>
                            </p:childTnLst>
                          </p:cTn>
                        </p:par>
                        <p:par>
                          <p:cTn id="56" fill="hold">
                            <p:stCondLst>
                              <p:cond delay="99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44040"/>
                                        </p:tgtEl>
                                        <p:attrNameLst>
                                          <p:attrName>style.visibility</p:attrName>
                                        </p:attrNameLst>
                                      </p:cBhvr>
                                      <p:to>
                                        <p:strVal val="visible"/>
                                      </p:to>
                                    </p:set>
                                    <p:anim calcmode="lin" valueType="num">
                                      <p:cBhvr>
                                        <p:cTn id="59" dur="500" fill="hold"/>
                                        <p:tgtEl>
                                          <p:spTgt spid="4404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44040"/>
                                        </p:tgtEl>
                                        <p:attrNameLst>
                                          <p:attrName>ppt_y</p:attrName>
                                        </p:attrNameLst>
                                      </p:cBhvr>
                                      <p:tavLst>
                                        <p:tav tm="0">
                                          <p:val>
                                            <p:strVal val="#ppt_y"/>
                                          </p:val>
                                        </p:tav>
                                        <p:tav tm="100000">
                                          <p:val>
                                            <p:strVal val="#ppt_y"/>
                                          </p:val>
                                        </p:tav>
                                      </p:tavLst>
                                    </p:anim>
                                    <p:anim calcmode="lin" valueType="num">
                                      <p:cBhvr>
                                        <p:cTn id="61" dur="500" fill="hold"/>
                                        <p:tgtEl>
                                          <p:spTgt spid="4404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4404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44040"/>
                                        </p:tgtEl>
                                      </p:cBhvr>
                                    </p:animEffect>
                                  </p:childTnLst>
                                </p:cTn>
                              </p:par>
                            </p:childTnLst>
                          </p:cTn>
                        </p:par>
                        <p:par>
                          <p:cTn id="64" fill="hold">
                            <p:stCondLst>
                              <p:cond delay="11900"/>
                            </p:stCondLst>
                            <p:childTnLst>
                              <p:par>
                                <p:cTn id="65" presetID="42" presetClass="entr" presetSubtype="0" fill="hold" grpId="0" nodeType="afterEffect">
                                  <p:stCondLst>
                                    <p:cond delay="0"/>
                                  </p:stCondLst>
                                  <p:childTnLst>
                                    <p:set>
                                      <p:cBhvr>
                                        <p:cTn id="66" dur="1" fill="hold">
                                          <p:stCondLst>
                                            <p:cond delay="0"/>
                                          </p:stCondLst>
                                        </p:cTn>
                                        <p:tgtEl>
                                          <p:spTgt spid="44052"/>
                                        </p:tgtEl>
                                        <p:attrNameLst>
                                          <p:attrName>style.visibility</p:attrName>
                                        </p:attrNameLst>
                                      </p:cBhvr>
                                      <p:to>
                                        <p:strVal val="visible"/>
                                      </p:to>
                                    </p:set>
                                    <p:animEffect transition="in" filter="fade">
                                      <p:cBhvr>
                                        <p:cTn id="67" dur="1000"/>
                                        <p:tgtEl>
                                          <p:spTgt spid="44052"/>
                                        </p:tgtEl>
                                      </p:cBhvr>
                                    </p:animEffect>
                                    <p:anim calcmode="lin" valueType="num">
                                      <p:cBhvr>
                                        <p:cTn id="68" dur="1000" fill="hold"/>
                                        <p:tgtEl>
                                          <p:spTgt spid="44052"/>
                                        </p:tgtEl>
                                        <p:attrNameLst>
                                          <p:attrName>ppt_x</p:attrName>
                                        </p:attrNameLst>
                                      </p:cBhvr>
                                      <p:tavLst>
                                        <p:tav tm="0">
                                          <p:val>
                                            <p:strVal val="#ppt_x"/>
                                          </p:val>
                                        </p:tav>
                                        <p:tav tm="100000">
                                          <p:val>
                                            <p:strVal val="#ppt_x"/>
                                          </p:val>
                                        </p:tav>
                                      </p:tavLst>
                                    </p:anim>
                                    <p:anim calcmode="lin" valueType="num">
                                      <p:cBhvr>
                                        <p:cTn id="69" dur="1000" fill="hold"/>
                                        <p:tgtEl>
                                          <p:spTgt spid="44052"/>
                                        </p:tgtEl>
                                        <p:attrNameLst>
                                          <p:attrName>ppt_y</p:attrName>
                                        </p:attrNameLst>
                                      </p:cBhvr>
                                      <p:tavLst>
                                        <p:tav tm="0">
                                          <p:val>
                                            <p:strVal val="#ppt_y+.1"/>
                                          </p:val>
                                        </p:tav>
                                        <p:tav tm="100000">
                                          <p:val>
                                            <p:strVal val="#ppt_y"/>
                                          </p:val>
                                        </p:tav>
                                      </p:tavLst>
                                    </p:anim>
                                  </p:childTnLst>
                                </p:cTn>
                              </p:par>
                            </p:childTnLst>
                          </p:cTn>
                        </p:par>
                        <p:par>
                          <p:cTn id="70" fill="hold">
                            <p:stCondLst>
                              <p:cond delay="129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4039"/>
                                        </p:tgtEl>
                                        <p:attrNameLst>
                                          <p:attrName>style.visibility</p:attrName>
                                        </p:attrNameLst>
                                      </p:cBhvr>
                                      <p:to>
                                        <p:strVal val="visible"/>
                                      </p:to>
                                    </p:set>
                                    <p:anim calcmode="lin" valueType="num">
                                      <p:cBhvr>
                                        <p:cTn id="73" dur="500" fill="hold"/>
                                        <p:tgtEl>
                                          <p:spTgt spid="44039"/>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4039"/>
                                        </p:tgtEl>
                                        <p:attrNameLst>
                                          <p:attrName>ppt_y</p:attrName>
                                        </p:attrNameLst>
                                      </p:cBhvr>
                                      <p:tavLst>
                                        <p:tav tm="0">
                                          <p:val>
                                            <p:strVal val="#ppt_y"/>
                                          </p:val>
                                        </p:tav>
                                        <p:tav tm="100000">
                                          <p:val>
                                            <p:strVal val="#ppt_y"/>
                                          </p:val>
                                        </p:tav>
                                      </p:tavLst>
                                    </p:anim>
                                    <p:anim calcmode="lin" valueType="num">
                                      <p:cBhvr>
                                        <p:cTn id="75" dur="500" fill="hold"/>
                                        <p:tgtEl>
                                          <p:spTgt spid="44039"/>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4039"/>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4039"/>
                                        </p:tgtEl>
                                      </p:cBhvr>
                                    </p:animEffect>
                                  </p:childTnLst>
                                </p:cTn>
                              </p:par>
                            </p:childTnLst>
                          </p:cTn>
                        </p:par>
                        <p:par>
                          <p:cTn id="78" fill="hold">
                            <p:stCondLst>
                              <p:cond delay="15300"/>
                            </p:stCondLst>
                            <p:childTnLst>
                              <p:par>
                                <p:cTn id="79" presetID="42" presetClass="entr" presetSubtype="0" fill="hold" grpId="0" nodeType="afterEffect">
                                  <p:stCondLst>
                                    <p:cond delay="0"/>
                                  </p:stCondLst>
                                  <p:childTnLst>
                                    <p:set>
                                      <p:cBhvr>
                                        <p:cTn id="80" dur="1" fill="hold">
                                          <p:stCondLst>
                                            <p:cond delay="0"/>
                                          </p:stCondLst>
                                        </p:cTn>
                                        <p:tgtEl>
                                          <p:spTgt spid="44061"/>
                                        </p:tgtEl>
                                        <p:attrNameLst>
                                          <p:attrName>style.visibility</p:attrName>
                                        </p:attrNameLst>
                                      </p:cBhvr>
                                      <p:to>
                                        <p:strVal val="visible"/>
                                      </p:to>
                                    </p:set>
                                    <p:animEffect transition="in" filter="fade">
                                      <p:cBhvr>
                                        <p:cTn id="81" dur="1000"/>
                                        <p:tgtEl>
                                          <p:spTgt spid="44061"/>
                                        </p:tgtEl>
                                      </p:cBhvr>
                                    </p:animEffect>
                                    <p:anim calcmode="lin" valueType="num">
                                      <p:cBhvr>
                                        <p:cTn id="82" dur="1000" fill="hold"/>
                                        <p:tgtEl>
                                          <p:spTgt spid="44061"/>
                                        </p:tgtEl>
                                        <p:attrNameLst>
                                          <p:attrName>ppt_x</p:attrName>
                                        </p:attrNameLst>
                                      </p:cBhvr>
                                      <p:tavLst>
                                        <p:tav tm="0">
                                          <p:val>
                                            <p:strVal val="#ppt_x"/>
                                          </p:val>
                                        </p:tav>
                                        <p:tav tm="100000">
                                          <p:val>
                                            <p:strVal val="#ppt_x"/>
                                          </p:val>
                                        </p:tav>
                                      </p:tavLst>
                                    </p:anim>
                                    <p:anim calcmode="lin" valueType="num">
                                      <p:cBhvr>
                                        <p:cTn id="83" dur="1000" fill="hold"/>
                                        <p:tgtEl>
                                          <p:spTgt spid="44061"/>
                                        </p:tgtEl>
                                        <p:attrNameLst>
                                          <p:attrName>ppt_y</p:attrName>
                                        </p:attrNameLst>
                                      </p:cBhvr>
                                      <p:tavLst>
                                        <p:tav tm="0">
                                          <p:val>
                                            <p:strVal val="#ppt_y+.1"/>
                                          </p:val>
                                        </p:tav>
                                        <p:tav tm="100000">
                                          <p:val>
                                            <p:strVal val="#ppt_y"/>
                                          </p:val>
                                        </p:tav>
                                      </p:tavLst>
                                    </p:anim>
                                  </p:childTnLst>
                                </p:cTn>
                              </p:par>
                            </p:childTnLst>
                          </p:cTn>
                        </p:par>
                        <p:par>
                          <p:cTn id="84" fill="hold">
                            <p:stCondLst>
                              <p:cond delay="1630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36"/>
                                        </p:tgtEl>
                                        <p:attrNameLst>
                                          <p:attrName>style.visibility</p:attrName>
                                        </p:attrNameLst>
                                      </p:cBhvr>
                                      <p:to>
                                        <p:strVal val="visible"/>
                                      </p:to>
                                    </p:set>
                                    <p:anim by="(-#ppt_w*2)" calcmode="lin" valueType="num">
                                      <p:cBhvr rctx="PPT">
                                        <p:cTn id="87" dur="500" autoRev="1" fill="hold">
                                          <p:stCondLst>
                                            <p:cond delay="0"/>
                                          </p:stCondLst>
                                        </p:cTn>
                                        <p:tgtEl>
                                          <p:spTgt spid="36"/>
                                        </p:tgtEl>
                                        <p:attrNameLst>
                                          <p:attrName>ppt_w</p:attrName>
                                        </p:attrNameLst>
                                      </p:cBhvr>
                                    </p:anim>
                                    <p:anim by="(#ppt_w*0.50)" calcmode="lin" valueType="num">
                                      <p:cBhvr>
                                        <p:cTn id="88" dur="500" decel="50000" autoRev="1" fill="hold">
                                          <p:stCondLst>
                                            <p:cond delay="0"/>
                                          </p:stCondLst>
                                        </p:cTn>
                                        <p:tgtEl>
                                          <p:spTgt spid="36"/>
                                        </p:tgtEl>
                                        <p:attrNameLst>
                                          <p:attrName>ppt_x</p:attrName>
                                        </p:attrNameLst>
                                      </p:cBhvr>
                                    </p:anim>
                                    <p:anim from="(-#ppt_h/2)" to="(#ppt_y)" calcmode="lin" valueType="num">
                                      <p:cBhvr>
                                        <p:cTn id="89" dur="1000" fill="hold">
                                          <p:stCondLst>
                                            <p:cond delay="0"/>
                                          </p:stCondLst>
                                        </p:cTn>
                                        <p:tgtEl>
                                          <p:spTgt spid="36"/>
                                        </p:tgtEl>
                                        <p:attrNameLst>
                                          <p:attrName>ppt_y</p:attrName>
                                        </p:attrNameLst>
                                      </p:cBhvr>
                                    </p:anim>
                                    <p:animRot by="21600000">
                                      <p:cBhvr>
                                        <p:cTn id="90" dur="1000" fill="hold">
                                          <p:stCondLst>
                                            <p:cond delay="0"/>
                                          </p:stCondLst>
                                        </p:cTn>
                                        <p:tgtEl>
                                          <p:spTgt spid="36"/>
                                        </p:tgtEl>
                                        <p:attrNameLst>
                                          <p:attrName>r</p:attrName>
                                        </p:attrNameLst>
                                      </p:cBhvr>
                                    </p:animRot>
                                  </p:childTnLst>
                                </p:cTn>
                              </p:par>
                            </p:childTnLst>
                          </p:cTn>
                        </p:par>
                        <p:par>
                          <p:cTn id="91" fill="hold">
                            <p:stCondLst>
                              <p:cond delay="17900"/>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37"/>
                                        </p:tgtEl>
                                        <p:attrNameLst>
                                          <p:attrName>style.visibility</p:attrName>
                                        </p:attrNameLst>
                                      </p:cBhvr>
                                      <p:to>
                                        <p:strVal val="visible"/>
                                      </p:to>
                                    </p:set>
                                    <p:anim by="(-#ppt_w*2)" calcmode="lin" valueType="num">
                                      <p:cBhvr rctx="PPT">
                                        <p:cTn id="94" dur="500" autoRev="1" fill="hold">
                                          <p:stCondLst>
                                            <p:cond delay="0"/>
                                          </p:stCondLst>
                                        </p:cTn>
                                        <p:tgtEl>
                                          <p:spTgt spid="37"/>
                                        </p:tgtEl>
                                        <p:attrNameLst>
                                          <p:attrName>ppt_w</p:attrName>
                                        </p:attrNameLst>
                                      </p:cBhvr>
                                    </p:anim>
                                    <p:anim by="(#ppt_w*0.50)" calcmode="lin" valueType="num">
                                      <p:cBhvr>
                                        <p:cTn id="95" dur="500" decel="50000" autoRev="1" fill="hold">
                                          <p:stCondLst>
                                            <p:cond delay="0"/>
                                          </p:stCondLst>
                                        </p:cTn>
                                        <p:tgtEl>
                                          <p:spTgt spid="37"/>
                                        </p:tgtEl>
                                        <p:attrNameLst>
                                          <p:attrName>ppt_x</p:attrName>
                                        </p:attrNameLst>
                                      </p:cBhvr>
                                    </p:anim>
                                    <p:anim from="(-#ppt_h/2)" to="(#ppt_y)" calcmode="lin" valueType="num">
                                      <p:cBhvr>
                                        <p:cTn id="96" dur="1000" fill="hold">
                                          <p:stCondLst>
                                            <p:cond delay="0"/>
                                          </p:stCondLst>
                                        </p:cTn>
                                        <p:tgtEl>
                                          <p:spTgt spid="37"/>
                                        </p:tgtEl>
                                        <p:attrNameLst>
                                          <p:attrName>ppt_y</p:attrName>
                                        </p:attrNameLst>
                                      </p:cBhvr>
                                    </p:anim>
                                    <p:animRot by="21600000">
                                      <p:cBhvr>
                                        <p:cTn id="97" dur="1000" fill="hold">
                                          <p:stCondLst>
                                            <p:cond delay="0"/>
                                          </p:stCondLst>
                                        </p:cTn>
                                        <p:tgtEl>
                                          <p:spTgt spid="37"/>
                                        </p:tgtEl>
                                        <p:attrNameLst>
                                          <p:attrName>r</p:attrName>
                                        </p:attrNameLst>
                                      </p:cBhvr>
                                    </p:animRot>
                                  </p:childTnLst>
                                </p:cTn>
                              </p:par>
                            </p:childTnLst>
                          </p:cTn>
                        </p:par>
                        <p:par>
                          <p:cTn id="98" fill="hold">
                            <p:stCondLst>
                              <p:cond delay="19300"/>
                            </p:stCondLst>
                            <p:childTnLst>
                              <p:par>
                                <p:cTn id="99" presetID="56" presetClass="entr" presetSubtype="0" fill="hold" grpId="0" nodeType="afterEffect">
                                  <p:stCondLst>
                                    <p:cond delay="0"/>
                                  </p:stCondLst>
                                  <p:iterate type="lt">
                                    <p:tmPct val="10000"/>
                                  </p:iterate>
                                  <p:childTnLst>
                                    <p:set>
                                      <p:cBhvr>
                                        <p:cTn id="100" dur="1" fill="hold">
                                          <p:stCondLst>
                                            <p:cond delay="0"/>
                                          </p:stCondLst>
                                        </p:cTn>
                                        <p:tgtEl>
                                          <p:spTgt spid="38"/>
                                        </p:tgtEl>
                                        <p:attrNameLst>
                                          <p:attrName>style.visibility</p:attrName>
                                        </p:attrNameLst>
                                      </p:cBhvr>
                                      <p:to>
                                        <p:strVal val="visible"/>
                                      </p:to>
                                    </p:set>
                                    <p:anim by="(-#ppt_w*2)" calcmode="lin" valueType="num">
                                      <p:cBhvr rctx="PPT">
                                        <p:cTn id="101" dur="500" autoRev="1" fill="hold">
                                          <p:stCondLst>
                                            <p:cond delay="0"/>
                                          </p:stCondLst>
                                        </p:cTn>
                                        <p:tgtEl>
                                          <p:spTgt spid="38"/>
                                        </p:tgtEl>
                                        <p:attrNameLst>
                                          <p:attrName>ppt_w</p:attrName>
                                        </p:attrNameLst>
                                      </p:cBhvr>
                                    </p:anim>
                                    <p:anim by="(#ppt_w*0.50)" calcmode="lin" valueType="num">
                                      <p:cBhvr>
                                        <p:cTn id="102" dur="500" decel="50000" autoRev="1" fill="hold">
                                          <p:stCondLst>
                                            <p:cond delay="0"/>
                                          </p:stCondLst>
                                        </p:cTn>
                                        <p:tgtEl>
                                          <p:spTgt spid="38"/>
                                        </p:tgtEl>
                                        <p:attrNameLst>
                                          <p:attrName>ppt_x</p:attrName>
                                        </p:attrNameLst>
                                      </p:cBhvr>
                                    </p:anim>
                                    <p:anim from="(-#ppt_h/2)" to="(#ppt_y)" calcmode="lin" valueType="num">
                                      <p:cBhvr>
                                        <p:cTn id="103" dur="1000" fill="hold">
                                          <p:stCondLst>
                                            <p:cond delay="0"/>
                                          </p:stCondLst>
                                        </p:cTn>
                                        <p:tgtEl>
                                          <p:spTgt spid="38"/>
                                        </p:tgtEl>
                                        <p:attrNameLst>
                                          <p:attrName>ppt_y</p:attrName>
                                        </p:attrNameLst>
                                      </p:cBhvr>
                                    </p:anim>
                                    <p:animRot by="21600000">
                                      <p:cBhvr>
                                        <p:cTn id="104" dur="1000" fill="hold">
                                          <p:stCondLst>
                                            <p:cond delay="0"/>
                                          </p:stCondLst>
                                        </p:cTn>
                                        <p:tgtEl>
                                          <p:spTgt spid="38"/>
                                        </p:tgtEl>
                                        <p:attrNameLst>
                                          <p:attrName>r</p:attrName>
                                        </p:attrNameLst>
                                      </p:cBhvr>
                                    </p:animRot>
                                  </p:childTnLst>
                                </p:cTn>
                              </p:par>
                            </p:childTnLst>
                          </p:cTn>
                        </p:par>
                        <p:par>
                          <p:cTn id="105" fill="hold">
                            <p:stCondLst>
                              <p:cond delay="21300"/>
                            </p:stCondLst>
                            <p:childTnLst>
                              <p:par>
                                <p:cTn id="106" presetID="38" presetClass="entr" presetSubtype="0" accel="50000" fill="hold" grpId="0" nodeType="afterEffect">
                                  <p:stCondLst>
                                    <p:cond delay="0"/>
                                  </p:stCondLst>
                                  <p:iterate type="lt">
                                    <p:tmPct val="50000"/>
                                  </p:iterate>
                                  <p:childTnLst>
                                    <p:set>
                                      <p:cBhvr>
                                        <p:cTn id="107" dur="1" fill="hold">
                                          <p:stCondLst>
                                            <p:cond delay="0"/>
                                          </p:stCondLst>
                                        </p:cTn>
                                        <p:tgtEl>
                                          <p:spTgt spid="39"/>
                                        </p:tgtEl>
                                        <p:attrNameLst>
                                          <p:attrName>style.visibility</p:attrName>
                                        </p:attrNameLst>
                                      </p:cBhvr>
                                      <p:to>
                                        <p:strVal val="visible"/>
                                      </p:to>
                                    </p:set>
                                    <p:set>
                                      <p:cBhvr>
                                        <p:cTn id="108" dur="455" fill="hold">
                                          <p:stCondLst>
                                            <p:cond delay="0"/>
                                          </p:stCondLst>
                                        </p:cTn>
                                        <p:tgtEl>
                                          <p:spTgt spid="39"/>
                                        </p:tgtEl>
                                        <p:attrNameLst>
                                          <p:attrName>style.rotation</p:attrName>
                                        </p:attrNameLst>
                                      </p:cBhvr>
                                      <p:to>
                                        <p:strVal val="-45.0"/>
                                      </p:to>
                                    </p:set>
                                    <p:anim calcmode="lin" valueType="num">
                                      <p:cBhvr>
                                        <p:cTn id="109"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110"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111"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112"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childTnLst>
                          </p:cTn>
                        </p:par>
                        <p:par>
                          <p:cTn id="113" fill="hold">
                            <p:stCondLst>
                              <p:cond delay="28300"/>
                            </p:stCondLst>
                            <p:childTnLst>
                              <p:par>
                                <p:cTn id="114" presetID="56" presetClass="entr" presetSubtype="0" fill="hold" grpId="0" nodeType="afterEffect">
                                  <p:stCondLst>
                                    <p:cond delay="0"/>
                                  </p:stCondLst>
                                  <p:iterate type="lt">
                                    <p:tmPct val="10000"/>
                                  </p:iterate>
                                  <p:childTnLst>
                                    <p:set>
                                      <p:cBhvr>
                                        <p:cTn id="115" dur="1" fill="hold">
                                          <p:stCondLst>
                                            <p:cond delay="0"/>
                                          </p:stCondLst>
                                        </p:cTn>
                                        <p:tgtEl>
                                          <p:spTgt spid="40"/>
                                        </p:tgtEl>
                                        <p:attrNameLst>
                                          <p:attrName>style.visibility</p:attrName>
                                        </p:attrNameLst>
                                      </p:cBhvr>
                                      <p:to>
                                        <p:strVal val="visible"/>
                                      </p:to>
                                    </p:set>
                                    <p:anim by="(-#ppt_w*2)" calcmode="lin" valueType="num">
                                      <p:cBhvr rctx="PPT">
                                        <p:cTn id="116" dur="500" autoRev="1" fill="hold">
                                          <p:stCondLst>
                                            <p:cond delay="0"/>
                                          </p:stCondLst>
                                        </p:cTn>
                                        <p:tgtEl>
                                          <p:spTgt spid="40"/>
                                        </p:tgtEl>
                                        <p:attrNameLst>
                                          <p:attrName>ppt_w</p:attrName>
                                        </p:attrNameLst>
                                      </p:cBhvr>
                                    </p:anim>
                                    <p:anim by="(#ppt_w*0.50)" calcmode="lin" valueType="num">
                                      <p:cBhvr>
                                        <p:cTn id="117" dur="500" decel="50000" autoRev="1" fill="hold">
                                          <p:stCondLst>
                                            <p:cond delay="0"/>
                                          </p:stCondLst>
                                        </p:cTn>
                                        <p:tgtEl>
                                          <p:spTgt spid="40"/>
                                        </p:tgtEl>
                                        <p:attrNameLst>
                                          <p:attrName>ppt_x</p:attrName>
                                        </p:attrNameLst>
                                      </p:cBhvr>
                                    </p:anim>
                                    <p:anim from="(-#ppt_h/2)" to="(#ppt_y)" calcmode="lin" valueType="num">
                                      <p:cBhvr>
                                        <p:cTn id="118" dur="1000" fill="hold">
                                          <p:stCondLst>
                                            <p:cond delay="0"/>
                                          </p:stCondLst>
                                        </p:cTn>
                                        <p:tgtEl>
                                          <p:spTgt spid="40"/>
                                        </p:tgtEl>
                                        <p:attrNameLst>
                                          <p:attrName>ppt_y</p:attrName>
                                        </p:attrNameLst>
                                      </p:cBhvr>
                                    </p:anim>
                                    <p:animRot by="21600000">
                                      <p:cBhvr>
                                        <p:cTn id="119" dur="1000" fill="hold">
                                          <p:stCondLst>
                                            <p:cond delay="0"/>
                                          </p:stCondLst>
                                        </p:cTn>
                                        <p:tgtEl>
                                          <p:spTgt spid="40"/>
                                        </p:tgtEl>
                                        <p:attrNameLst>
                                          <p:attrName>r</p:attrName>
                                        </p:attrNameLst>
                                      </p:cBhvr>
                                    </p:animRot>
                                  </p:childTnLst>
                                </p:cTn>
                              </p:par>
                            </p:childTnLst>
                          </p:cTn>
                        </p:par>
                        <p:par>
                          <p:cTn id="120" fill="hold">
                            <p:stCondLst>
                              <p:cond delay="3140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44049"/>
                                        </p:tgtEl>
                                        <p:attrNameLst>
                                          <p:attrName>style.visibility</p:attrName>
                                        </p:attrNameLst>
                                      </p:cBhvr>
                                      <p:to>
                                        <p:strVal val="visible"/>
                                      </p:to>
                                    </p:set>
                                    <p:anim calcmode="lin" valueType="num">
                                      <p:cBhvr>
                                        <p:cTn id="123" dur="500" fill="hold"/>
                                        <p:tgtEl>
                                          <p:spTgt spid="44049"/>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44049"/>
                                        </p:tgtEl>
                                        <p:attrNameLst>
                                          <p:attrName>ppt_y</p:attrName>
                                        </p:attrNameLst>
                                      </p:cBhvr>
                                      <p:tavLst>
                                        <p:tav tm="0">
                                          <p:val>
                                            <p:strVal val="#ppt_y"/>
                                          </p:val>
                                        </p:tav>
                                        <p:tav tm="100000">
                                          <p:val>
                                            <p:strVal val="#ppt_y"/>
                                          </p:val>
                                        </p:tav>
                                      </p:tavLst>
                                    </p:anim>
                                    <p:anim calcmode="lin" valueType="num">
                                      <p:cBhvr>
                                        <p:cTn id="125" dur="500" fill="hold"/>
                                        <p:tgtEl>
                                          <p:spTgt spid="44049"/>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44049"/>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44049"/>
                                        </p:tgtEl>
                                      </p:cBhvr>
                                    </p:animEffect>
                                  </p:childTnLst>
                                </p:cTn>
                              </p:par>
                            </p:childTnLst>
                          </p:cTn>
                        </p:par>
                        <p:par>
                          <p:cTn id="128" fill="hold">
                            <p:stCondLst>
                              <p:cond delay="32700"/>
                            </p:stCondLst>
                            <p:childTnLst>
                              <p:par>
                                <p:cTn id="129" presetID="42" presetClass="entr" presetSubtype="0" fill="hold" grpId="0" nodeType="afterEffect">
                                  <p:stCondLst>
                                    <p:cond delay="0"/>
                                  </p:stCondLst>
                                  <p:childTnLst>
                                    <p:set>
                                      <p:cBhvr>
                                        <p:cTn id="130" dur="1" fill="hold">
                                          <p:stCondLst>
                                            <p:cond delay="0"/>
                                          </p:stCondLst>
                                        </p:cTn>
                                        <p:tgtEl>
                                          <p:spTgt spid="44056"/>
                                        </p:tgtEl>
                                        <p:attrNameLst>
                                          <p:attrName>style.visibility</p:attrName>
                                        </p:attrNameLst>
                                      </p:cBhvr>
                                      <p:to>
                                        <p:strVal val="visible"/>
                                      </p:to>
                                    </p:set>
                                    <p:animEffect transition="in" filter="fade">
                                      <p:cBhvr>
                                        <p:cTn id="131" dur="1000"/>
                                        <p:tgtEl>
                                          <p:spTgt spid="44056"/>
                                        </p:tgtEl>
                                      </p:cBhvr>
                                    </p:animEffect>
                                    <p:anim calcmode="lin" valueType="num">
                                      <p:cBhvr>
                                        <p:cTn id="132" dur="1000" fill="hold"/>
                                        <p:tgtEl>
                                          <p:spTgt spid="44056"/>
                                        </p:tgtEl>
                                        <p:attrNameLst>
                                          <p:attrName>ppt_x</p:attrName>
                                        </p:attrNameLst>
                                      </p:cBhvr>
                                      <p:tavLst>
                                        <p:tav tm="0">
                                          <p:val>
                                            <p:strVal val="#ppt_x"/>
                                          </p:val>
                                        </p:tav>
                                        <p:tav tm="100000">
                                          <p:val>
                                            <p:strVal val="#ppt_x"/>
                                          </p:val>
                                        </p:tav>
                                      </p:tavLst>
                                    </p:anim>
                                    <p:anim calcmode="lin" valueType="num">
                                      <p:cBhvr>
                                        <p:cTn id="133" dur="1000" fill="hold"/>
                                        <p:tgtEl>
                                          <p:spTgt spid="44056"/>
                                        </p:tgtEl>
                                        <p:attrNameLst>
                                          <p:attrName>ppt_y</p:attrName>
                                        </p:attrNameLst>
                                      </p:cBhvr>
                                      <p:tavLst>
                                        <p:tav tm="0">
                                          <p:val>
                                            <p:strVal val="#ppt_y+.1"/>
                                          </p:val>
                                        </p:tav>
                                        <p:tav tm="100000">
                                          <p:val>
                                            <p:strVal val="#ppt_y"/>
                                          </p:val>
                                        </p:tav>
                                      </p:tavLst>
                                    </p:anim>
                                  </p:childTnLst>
                                </p:cTn>
                              </p:par>
                            </p:childTnLst>
                          </p:cTn>
                        </p:par>
                        <p:par>
                          <p:cTn id="134" fill="hold">
                            <p:stCondLst>
                              <p:cond delay="33700"/>
                            </p:stCondLst>
                            <p:childTnLst>
                              <p:par>
                                <p:cTn id="135" presetID="42" presetClass="entr" presetSubtype="0" fill="hold" grpId="0" nodeType="afterEffect">
                                  <p:stCondLst>
                                    <p:cond delay="0"/>
                                  </p:stCondLst>
                                  <p:childTnLst>
                                    <p:set>
                                      <p:cBhvr>
                                        <p:cTn id="136" dur="1" fill="hold">
                                          <p:stCondLst>
                                            <p:cond delay="0"/>
                                          </p:stCondLst>
                                        </p:cTn>
                                        <p:tgtEl>
                                          <p:spTgt spid="44059"/>
                                        </p:tgtEl>
                                        <p:attrNameLst>
                                          <p:attrName>style.visibility</p:attrName>
                                        </p:attrNameLst>
                                      </p:cBhvr>
                                      <p:to>
                                        <p:strVal val="visible"/>
                                      </p:to>
                                    </p:set>
                                    <p:animEffect transition="in" filter="fade">
                                      <p:cBhvr>
                                        <p:cTn id="137" dur="1000"/>
                                        <p:tgtEl>
                                          <p:spTgt spid="44059"/>
                                        </p:tgtEl>
                                      </p:cBhvr>
                                    </p:animEffect>
                                    <p:anim calcmode="lin" valueType="num">
                                      <p:cBhvr>
                                        <p:cTn id="138" dur="1000" fill="hold"/>
                                        <p:tgtEl>
                                          <p:spTgt spid="44059"/>
                                        </p:tgtEl>
                                        <p:attrNameLst>
                                          <p:attrName>ppt_x</p:attrName>
                                        </p:attrNameLst>
                                      </p:cBhvr>
                                      <p:tavLst>
                                        <p:tav tm="0">
                                          <p:val>
                                            <p:strVal val="#ppt_x"/>
                                          </p:val>
                                        </p:tav>
                                        <p:tav tm="100000">
                                          <p:val>
                                            <p:strVal val="#ppt_x"/>
                                          </p:val>
                                        </p:tav>
                                      </p:tavLst>
                                    </p:anim>
                                    <p:anim calcmode="lin" valueType="num">
                                      <p:cBhvr>
                                        <p:cTn id="139" dur="1000" fill="hold"/>
                                        <p:tgtEl>
                                          <p:spTgt spid="44059"/>
                                        </p:tgtEl>
                                        <p:attrNameLst>
                                          <p:attrName>ppt_y</p:attrName>
                                        </p:attrNameLst>
                                      </p:cBhvr>
                                      <p:tavLst>
                                        <p:tav tm="0">
                                          <p:val>
                                            <p:strVal val="#ppt_y+.1"/>
                                          </p:val>
                                        </p:tav>
                                        <p:tav tm="100000">
                                          <p:val>
                                            <p:strVal val="#ppt_y"/>
                                          </p:val>
                                        </p:tav>
                                      </p:tavLst>
                                    </p:anim>
                                  </p:childTnLst>
                                </p:cTn>
                              </p:par>
                            </p:childTnLst>
                          </p:cTn>
                        </p:par>
                        <p:par>
                          <p:cTn id="140" fill="hold">
                            <p:stCondLst>
                              <p:cond delay="34700"/>
                            </p:stCondLst>
                            <p:childTnLst>
                              <p:par>
                                <p:cTn id="141" presetID="42" presetClass="entr" presetSubtype="0" fill="hold" grpId="0" nodeType="afterEffect">
                                  <p:stCondLst>
                                    <p:cond delay="0"/>
                                  </p:stCondLst>
                                  <p:childTnLst>
                                    <p:set>
                                      <p:cBhvr>
                                        <p:cTn id="142" dur="1" fill="hold">
                                          <p:stCondLst>
                                            <p:cond delay="0"/>
                                          </p:stCondLst>
                                        </p:cTn>
                                        <p:tgtEl>
                                          <p:spTgt spid="44058"/>
                                        </p:tgtEl>
                                        <p:attrNameLst>
                                          <p:attrName>style.visibility</p:attrName>
                                        </p:attrNameLst>
                                      </p:cBhvr>
                                      <p:to>
                                        <p:strVal val="visible"/>
                                      </p:to>
                                    </p:set>
                                    <p:animEffect transition="in" filter="fade">
                                      <p:cBhvr>
                                        <p:cTn id="143" dur="1000"/>
                                        <p:tgtEl>
                                          <p:spTgt spid="44058"/>
                                        </p:tgtEl>
                                      </p:cBhvr>
                                    </p:animEffect>
                                    <p:anim calcmode="lin" valueType="num">
                                      <p:cBhvr>
                                        <p:cTn id="144" dur="1000" fill="hold"/>
                                        <p:tgtEl>
                                          <p:spTgt spid="44058"/>
                                        </p:tgtEl>
                                        <p:attrNameLst>
                                          <p:attrName>ppt_x</p:attrName>
                                        </p:attrNameLst>
                                      </p:cBhvr>
                                      <p:tavLst>
                                        <p:tav tm="0">
                                          <p:val>
                                            <p:strVal val="#ppt_x"/>
                                          </p:val>
                                        </p:tav>
                                        <p:tav tm="100000">
                                          <p:val>
                                            <p:strVal val="#ppt_x"/>
                                          </p:val>
                                        </p:tav>
                                      </p:tavLst>
                                    </p:anim>
                                    <p:anim calcmode="lin" valueType="num">
                                      <p:cBhvr>
                                        <p:cTn id="145" dur="1000" fill="hold"/>
                                        <p:tgtEl>
                                          <p:spTgt spid="44058"/>
                                        </p:tgtEl>
                                        <p:attrNameLst>
                                          <p:attrName>ppt_y</p:attrName>
                                        </p:attrNameLst>
                                      </p:cBhvr>
                                      <p:tavLst>
                                        <p:tav tm="0">
                                          <p:val>
                                            <p:strVal val="#ppt_y+.1"/>
                                          </p:val>
                                        </p:tav>
                                        <p:tav tm="100000">
                                          <p:val>
                                            <p:strVal val="#ppt_y"/>
                                          </p:val>
                                        </p:tav>
                                      </p:tavLst>
                                    </p:anim>
                                  </p:childTnLst>
                                </p:cTn>
                              </p:par>
                            </p:childTnLst>
                          </p:cTn>
                        </p:par>
                        <p:par>
                          <p:cTn id="146" fill="hold">
                            <p:stCondLst>
                              <p:cond delay="35700"/>
                            </p:stCondLst>
                            <p:childTnLst>
                              <p:par>
                                <p:cTn id="147" presetID="56" presetClass="entr" presetSubtype="0" fill="hold" grpId="0" nodeType="afterEffect">
                                  <p:stCondLst>
                                    <p:cond delay="0"/>
                                  </p:stCondLst>
                                  <p:iterate type="lt">
                                    <p:tmPct val="10000"/>
                                  </p:iterate>
                                  <p:childTnLst>
                                    <p:set>
                                      <p:cBhvr>
                                        <p:cTn id="148" dur="1" fill="hold">
                                          <p:stCondLst>
                                            <p:cond delay="0"/>
                                          </p:stCondLst>
                                        </p:cTn>
                                        <p:tgtEl>
                                          <p:spTgt spid="44050"/>
                                        </p:tgtEl>
                                        <p:attrNameLst>
                                          <p:attrName>style.visibility</p:attrName>
                                        </p:attrNameLst>
                                      </p:cBhvr>
                                      <p:to>
                                        <p:strVal val="visible"/>
                                      </p:to>
                                    </p:set>
                                    <p:anim by="(-#ppt_w*2)" calcmode="lin" valueType="num">
                                      <p:cBhvr rctx="PPT">
                                        <p:cTn id="149" dur="500" autoRev="1" fill="hold">
                                          <p:stCondLst>
                                            <p:cond delay="0"/>
                                          </p:stCondLst>
                                        </p:cTn>
                                        <p:tgtEl>
                                          <p:spTgt spid="44050"/>
                                        </p:tgtEl>
                                        <p:attrNameLst>
                                          <p:attrName>ppt_w</p:attrName>
                                        </p:attrNameLst>
                                      </p:cBhvr>
                                    </p:anim>
                                    <p:anim by="(#ppt_w*0.50)" calcmode="lin" valueType="num">
                                      <p:cBhvr>
                                        <p:cTn id="150" dur="500" decel="50000" autoRev="1" fill="hold">
                                          <p:stCondLst>
                                            <p:cond delay="0"/>
                                          </p:stCondLst>
                                        </p:cTn>
                                        <p:tgtEl>
                                          <p:spTgt spid="44050"/>
                                        </p:tgtEl>
                                        <p:attrNameLst>
                                          <p:attrName>ppt_x</p:attrName>
                                        </p:attrNameLst>
                                      </p:cBhvr>
                                    </p:anim>
                                    <p:anim from="(-#ppt_h/2)" to="(#ppt_y)" calcmode="lin" valueType="num">
                                      <p:cBhvr>
                                        <p:cTn id="151" dur="1000" fill="hold">
                                          <p:stCondLst>
                                            <p:cond delay="0"/>
                                          </p:stCondLst>
                                        </p:cTn>
                                        <p:tgtEl>
                                          <p:spTgt spid="44050"/>
                                        </p:tgtEl>
                                        <p:attrNameLst>
                                          <p:attrName>ppt_y</p:attrName>
                                        </p:attrNameLst>
                                      </p:cBhvr>
                                    </p:anim>
                                    <p:animRot by="21600000">
                                      <p:cBhvr>
                                        <p:cTn id="152" dur="1000" fill="hold">
                                          <p:stCondLst>
                                            <p:cond delay="0"/>
                                          </p:stCondLst>
                                        </p:cTn>
                                        <p:tgtEl>
                                          <p:spTgt spid="44050"/>
                                        </p:tgtEl>
                                        <p:attrNameLst>
                                          <p:attrName>r</p:attrName>
                                        </p:attrNameLst>
                                      </p:cBhvr>
                                    </p:animRot>
                                  </p:childTnLst>
                                </p:cTn>
                              </p:par>
                            </p:childTnLst>
                          </p:cTn>
                        </p:par>
                        <p:par>
                          <p:cTn id="153" fill="hold">
                            <p:stCondLst>
                              <p:cond delay="39800"/>
                            </p:stCondLst>
                            <p:childTnLst>
                              <p:par>
                                <p:cTn id="154" presetID="42" presetClass="entr" presetSubtype="0" fill="hold" grpId="0" nodeType="afterEffect">
                                  <p:stCondLst>
                                    <p:cond delay="0"/>
                                  </p:stCondLst>
                                  <p:childTnLst>
                                    <p:set>
                                      <p:cBhvr>
                                        <p:cTn id="155" dur="1" fill="hold">
                                          <p:stCondLst>
                                            <p:cond delay="0"/>
                                          </p:stCondLst>
                                        </p:cTn>
                                        <p:tgtEl>
                                          <p:spTgt spid="44054"/>
                                        </p:tgtEl>
                                        <p:attrNameLst>
                                          <p:attrName>style.visibility</p:attrName>
                                        </p:attrNameLst>
                                      </p:cBhvr>
                                      <p:to>
                                        <p:strVal val="visible"/>
                                      </p:to>
                                    </p:set>
                                    <p:animEffect transition="in" filter="fade">
                                      <p:cBhvr>
                                        <p:cTn id="156" dur="1000"/>
                                        <p:tgtEl>
                                          <p:spTgt spid="44054"/>
                                        </p:tgtEl>
                                      </p:cBhvr>
                                    </p:animEffect>
                                    <p:anim calcmode="lin" valueType="num">
                                      <p:cBhvr>
                                        <p:cTn id="157" dur="1000" fill="hold"/>
                                        <p:tgtEl>
                                          <p:spTgt spid="44054"/>
                                        </p:tgtEl>
                                        <p:attrNameLst>
                                          <p:attrName>ppt_x</p:attrName>
                                        </p:attrNameLst>
                                      </p:cBhvr>
                                      <p:tavLst>
                                        <p:tav tm="0">
                                          <p:val>
                                            <p:strVal val="#ppt_x"/>
                                          </p:val>
                                        </p:tav>
                                        <p:tav tm="100000">
                                          <p:val>
                                            <p:strVal val="#ppt_x"/>
                                          </p:val>
                                        </p:tav>
                                      </p:tavLst>
                                    </p:anim>
                                    <p:anim calcmode="lin" valueType="num">
                                      <p:cBhvr>
                                        <p:cTn id="158" dur="1000" fill="hold"/>
                                        <p:tgtEl>
                                          <p:spTgt spid="44054"/>
                                        </p:tgtEl>
                                        <p:attrNameLst>
                                          <p:attrName>ppt_y</p:attrName>
                                        </p:attrNameLst>
                                      </p:cBhvr>
                                      <p:tavLst>
                                        <p:tav tm="0">
                                          <p:val>
                                            <p:strVal val="#ppt_y+.1"/>
                                          </p:val>
                                        </p:tav>
                                        <p:tav tm="100000">
                                          <p:val>
                                            <p:strVal val="#ppt_y"/>
                                          </p:val>
                                        </p:tav>
                                      </p:tavLst>
                                    </p:anim>
                                  </p:childTnLst>
                                </p:cTn>
                              </p:par>
                            </p:childTnLst>
                          </p:cTn>
                        </p:par>
                        <p:par>
                          <p:cTn id="159" fill="hold">
                            <p:stCondLst>
                              <p:cond delay="40800"/>
                            </p:stCondLst>
                            <p:childTnLst>
                              <p:par>
                                <p:cTn id="160" presetID="42" presetClass="entr" presetSubtype="0" fill="hold" grpId="0" nodeType="afterEffect">
                                  <p:stCondLst>
                                    <p:cond delay="0"/>
                                  </p:stCondLst>
                                  <p:childTnLst>
                                    <p:set>
                                      <p:cBhvr>
                                        <p:cTn id="161" dur="1" fill="hold">
                                          <p:stCondLst>
                                            <p:cond delay="0"/>
                                          </p:stCondLst>
                                        </p:cTn>
                                        <p:tgtEl>
                                          <p:spTgt spid="44060"/>
                                        </p:tgtEl>
                                        <p:attrNameLst>
                                          <p:attrName>style.visibility</p:attrName>
                                        </p:attrNameLst>
                                      </p:cBhvr>
                                      <p:to>
                                        <p:strVal val="visible"/>
                                      </p:to>
                                    </p:set>
                                    <p:animEffect transition="in" filter="fade">
                                      <p:cBhvr>
                                        <p:cTn id="162" dur="1000"/>
                                        <p:tgtEl>
                                          <p:spTgt spid="44060"/>
                                        </p:tgtEl>
                                      </p:cBhvr>
                                    </p:animEffect>
                                    <p:anim calcmode="lin" valueType="num">
                                      <p:cBhvr>
                                        <p:cTn id="163" dur="1000" fill="hold"/>
                                        <p:tgtEl>
                                          <p:spTgt spid="44060"/>
                                        </p:tgtEl>
                                        <p:attrNameLst>
                                          <p:attrName>ppt_x</p:attrName>
                                        </p:attrNameLst>
                                      </p:cBhvr>
                                      <p:tavLst>
                                        <p:tav tm="0">
                                          <p:val>
                                            <p:strVal val="#ppt_x"/>
                                          </p:val>
                                        </p:tav>
                                        <p:tav tm="100000">
                                          <p:val>
                                            <p:strVal val="#ppt_x"/>
                                          </p:val>
                                        </p:tav>
                                      </p:tavLst>
                                    </p:anim>
                                    <p:anim calcmode="lin" valueType="num">
                                      <p:cBhvr>
                                        <p:cTn id="164" dur="1000" fill="hold"/>
                                        <p:tgtEl>
                                          <p:spTgt spid="44060"/>
                                        </p:tgtEl>
                                        <p:attrNameLst>
                                          <p:attrName>ppt_y</p:attrName>
                                        </p:attrNameLst>
                                      </p:cBhvr>
                                      <p:tavLst>
                                        <p:tav tm="0">
                                          <p:val>
                                            <p:strVal val="#ppt_y+.1"/>
                                          </p:val>
                                        </p:tav>
                                        <p:tav tm="100000">
                                          <p:val>
                                            <p:strVal val="#ppt_y"/>
                                          </p:val>
                                        </p:tav>
                                      </p:tavLst>
                                    </p:anim>
                                  </p:childTnLst>
                                </p:cTn>
                              </p:par>
                            </p:childTnLst>
                          </p:cTn>
                        </p:par>
                        <p:par>
                          <p:cTn id="165" fill="hold">
                            <p:stCondLst>
                              <p:cond delay="41800"/>
                            </p:stCondLst>
                            <p:childTnLst>
                              <p:par>
                                <p:cTn id="166" presetID="42" presetClass="entr" presetSubtype="0" fill="hold" grpId="0" nodeType="afterEffect">
                                  <p:stCondLst>
                                    <p:cond delay="0"/>
                                  </p:stCondLst>
                                  <p:childTnLst>
                                    <p:set>
                                      <p:cBhvr>
                                        <p:cTn id="167" dur="1" fill="hold">
                                          <p:stCondLst>
                                            <p:cond delay="0"/>
                                          </p:stCondLst>
                                        </p:cTn>
                                        <p:tgtEl>
                                          <p:spTgt spid="44057"/>
                                        </p:tgtEl>
                                        <p:attrNameLst>
                                          <p:attrName>style.visibility</p:attrName>
                                        </p:attrNameLst>
                                      </p:cBhvr>
                                      <p:to>
                                        <p:strVal val="visible"/>
                                      </p:to>
                                    </p:set>
                                    <p:animEffect transition="in" filter="fade">
                                      <p:cBhvr>
                                        <p:cTn id="168" dur="1000"/>
                                        <p:tgtEl>
                                          <p:spTgt spid="44057"/>
                                        </p:tgtEl>
                                      </p:cBhvr>
                                    </p:animEffect>
                                    <p:anim calcmode="lin" valueType="num">
                                      <p:cBhvr>
                                        <p:cTn id="169" dur="1000" fill="hold"/>
                                        <p:tgtEl>
                                          <p:spTgt spid="44057"/>
                                        </p:tgtEl>
                                        <p:attrNameLst>
                                          <p:attrName>ppt_x</p:attrName>
                                        </p:attrNameLst>
                                      </p:cBhvr>
                                      <p:tavLst>
                                        <p:tav tm="0">
                                          <p:val>
                                            <p:strVal val="#ppt_x"/>
                                          </p:val>
                                        </p:tav>
                                        <p:tav tm="100000">
                                          <p:val>
                                            <p:strVal val="#ppt_x"/>
                                          </p:val>
                                        </p:tav>
                                      </p:tavLst>
                                    </p:anim>
                                    <p:anim calcmode="lin" valueType="num">
                                      <p:cBhvr>
                                        <p:cTn id="170" dur="1000" fill="hold"/>
                                        <p:tgtEl>
                                          <p:spTgt spid="44057"/>
                                        </p:tgtEl>
                                        <p:attrNameLst>
                                          <p:attrName>ppt_y</p:attrName>
                                        </p:attrNameLst>
                                      </p:cBhvr>
                                      <p:tavLst>
                                        <p:tav tm="0">
                                          <p:val>
                                            <p:strVal val="#ppt_y+.1"/>
                                          </p:val>
                                        </p:tav>
                                        <p:tav tm="100000">
                                          <p:val>
                                            <p:strVal val="#ppt_y"/>
                                          </p:val>
                                        </p:tav>
                                      </p:tavLst>
                                    </p:anim>
                                  </p:childTnLst>
                                </p:cTn>
                              </p:par>
                            </p:childTnLst>
                          </p:cTn>
                        </p:par>
                        <p:par>
                          <p:cTn id="171" fill="hold">
                            <p:stCondLst>
                              <p:cond delay="42800"/>
                            </p:stCondLst>
                            <p:childTnLst>
                              <p:par>
                                <p:cTn id="172" presetID="42" presetClass="entr" presetSubtype="0" fill="hold" grpId="0" nodeType="afterEffect">
                                  <p:stCondLst>
                                    <p:cond delay="0"/>
                                  </p:stCondLst>
                                  <p:childTnLst>
                                    <p:set>
                                      <p:cBhvr>
                                        <p:cTn id="173" dur="1" fill="hold">
                                          <p:stCondLst>
                                            <p:cond delay="0"/>
                                          </p:stCondLst>
                                        </p:cTn>
                                        <p:tgtEl>
                                          <p:spTgt spid="44053"/>
                                        </p:tgtEl>
                                        <p:attrNameLst>
                                          <p:attrName>style.visibility</p:attrName>
                                        </p:attrNameLst>
                                      </p:cBhvr>
                                      <p:to>
                                        <p:strVal val="visible"/>
                                      </p:to>
                                    </p:set>
                                    <p:animEffect transition="in" filter="fade">
                                      <p:cBhvr>
                                        <p:cTn id="174" dur="1000"/>
                                        <p:tgtEl>
                                          <p:spTgt spid="44053"/>
                                        </p:tgtEl>
                                      </p:cBhvr>
                                    </p:animEffect>
                                    <p:anim calcmode="lin" valueType="num">
                                      <p:cBhvr>
                                        <p:cTn id="175" dur="1000" fill="hold"/>
                                        <p:tgtEl>
                                          <p:spTgt spid="44053"/>
                                        </p:tgtEl>
                                        <p:attrNameLst>
                                          <p:attrName>ppt_x</p:attrName>
                                        </p:attrNameLst>
                                      </p:cBhvr>
                                      <p:tavLst>
                                        <p:tav tm="0">
                                          <p:val>
                                            <p:strVal val="#ppt_x"/>
                                          </p:val>
                                        </p:tav>
                                        <p:tav tm="100000">
                                          <p:val>
                                            <p:strVal val="#ppt_x"/>
                                          </p:val>
                                        </p:tav>
                                      </p:tavLst>
                                    </p:anim>
                                    <p:anim calcmode="lin" valueType="num">
                                      <p:cBhvr>
                                        <p:cTn id="176" dur="1000" fill="hold"/>
                                        <p:tgtEl>
                                          <p:spTgt spid="44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P spid="44037" grpId="0" animBg="1"/>
      <p:bldP spid="44038" grpId="0" animBg="1"/>
      <p:bldP spid="44039" grpId="0" animBg="1"/>
      <p:bldP spid="44040" grpId="0" animBg="1"/>
      <p:bldP spid="44046" grpId="0" animBg="1"/>
      <p:bldP spid="44049" grpId="0"/>
      <p:bldP spid="44050" grpId="0"/>
      <p:bldP spid="44051" grpId="0" animBg="1"/>
      <p:bldP spid="44052" grpId="0" animBg="1"/>
      <p:bldP spid="44053" grpId="0" animBg="1"/>
      <p:bldP spid="44054" grpId="0" animBg="1"/>
      <p:bldP spid="44056" grpId="0" animBg="1"/>
      <p:bldP spid="44057" grpId="0" animBg="1"/>
      <p:bldP spid="44058" grpId="0" animBg="1"/>
      <p:bldP spid="44059" grpId="0" animBg="1"/>
      <p:bldP spid="44060" grpId="0" animBg="1"/>
      <p:bldP spid="44061" grpId="0" animBg="1"/>
      <p:bldP spid="44062" grpId="0" animBg="1"/>
      <p:bldP spid="2" grpId="0" animBg="1"/>
      <p:bldP spid="36" grpId="0" animBg="1"/>
      <p:bldP spid="37"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ES" smtClean="0">
                <a:solidFill>
                  <a:schemeClr val="tx2"/>
                </a:solidFill>
              </a:rPr>
              <a:t>Ramón R. Abarca Fernández</a:t>
            </a:r>
          </a:p>
        </p:txBody>
      </p:sp>
      <p:sp>
        <p:nvSpPr>
          <p:cNvPr id="10242" name="Rectangle 3"/>
          <p:cNvSpPr>
            <a:spLocks noGrp="1" noChangeArrowheads="1"/>
          </p:cNvSpPr>
          <p:nvPr>
            <p:ph type="body" sz="half" idx="4294967295"/>
          </p:nvPr>
        </p:nvSpPr>
        <p:spPr>
          <a:xfrm>
            <a:off x="1809721" y="928689"/>
            <a:ext cx="8429655" cy="5214937"/>
          </a:xfrm>
          <a:gradFill flip="none" rotWithShape="1">
            <a:gsLst>
              <a:gs pos="47000">
                <a:schemeClr val="bg1"/>
              </a:gs>
              <a:gs pos="66000">
                <a:srgbClr val="FF7A00"/>
              </a:gs>
              <a:gs pos="80000">
                <a:srgbClr val="CCFF33"/>
              </a:gs>
              <a:gs pos="92000">
                <a:srgbClr val="FFFF00"/>
              </a:gs>
            </a:gsLst>
            <a:path path="rect">
              <a:fillToRect l="50000" t="50000" r="50000" b="50000"/>
            </a:path>
            <a:tileRect/>
          </a:gradFill>
          <a:ln>
            <a:miter lim="800000"/>
            <a:headEnd/>
            <a:tailEnd/>
          </a:ln>
        </p:spPr>
        <p:txBody>
          <a:bodyPr>
            <a:normAutofit fontScale="85000" lnSpcReduction="10000"/>
          </a:bodyPr>
          <a:lstStyle/>
          <a:p>
            <a:pPr marL="514350" indent="-514350">
              <a:lnSpc>
                <a:spcPts val="2700"/>
              </a:lnSpc>
              <a:spcAft>
                <a:spcPts val="600"/>
              </a:spcAft>
              <a:buSzPct val="101000"/>
              <a:buFont typeface="+mj-lt"/>
              <a:buAutoNum type="alphaLcPeriod"/>
              <a:defRPr/>
            </a:pPr>
            <a:r>
              <a:rPr lang="es-ES" sz="3400" dirty="0">
                <a:latin typeface="Times New Roman" pitchFamily="18" charset="0"/>
                <a:cs typeface="Times New Roman" pitchFamily="18" charset="0"/>
              </a:rPr>
              <a:t>Base de la relación entre el </a:t>
            </a:r>
            <a:r>
              <a:rPr lang="es-ES" sz="3400" dirty="0" smtClean="0">
                <a:latin typeface="Times New Roman" pitchFamily="18" charset="0"/>
                <a:cs typeface="Times New Roman" pitchFamily="18" charset="0"/>
              </a:rPr>
              <a:t>personal académico, </a:t>
            </a:r>
            <a:r>
              <a:rPr lang="es-ES" sz="3400" dirty="0" err="1" smtClean="0">
                <a:latin typeface="Times New Roman" pitchFamily="18" charset="0"/>
                <a:cs typeface="Times New Roman" pitchFamily="18" charset="0"/>
              </a:rPr>
              <a:t>aministrativo</a:t>
            </a:r>
            <a:r>
              <a:rPr lang="es-ES" sz="3400" dirty="0" smtClean="0">
                <a:latin typeface="Times New Roman" pitchFamily="18" charset="0"/>
                <a:cs typeface="Times New Roman" pitchFamily="18" charset="0"/>
              </a:rPr>
              <a:t> y </a:t>
            </a:r>
            <a:r>
              <a:rPr lang="es-ES" sz="3400" dirty="0">
                <a:latin typeface="Times New Roman" pitchFamily="18" charset="0"/>
                <a:cs typeface="Times New Roman" pitchFamily="18" charset="0"/>
              </a:rPr>
              <a:t>el usuario </a:t>
            </a:r>
          </a:p>
          <a:p>
            <a:pPr marL="514350" indent="-514350">
              <a:lnSpc>
                <a:spcPts val="2700"/>
              </a:lnSpc>
              <a:spcAft>
                <a:spcPts val="600"/>
              </a:spcAft>
              <a:buSzPct val="101000"/>
              <a:buFont typeface="+mj-lt"/>
              <a:buAutoNum type="alphaLcPeriod"/>
              <a:defRPr/>
            </a:pPr>
            <a:r>
              <a:rPr lang="es-ES" sz="3400" dirty="0">
                <a:latin typeface="Times New Roman" pitchFamily="18" charset="0"/>
                <a:cs typeface="Times New Roman" pitchFamily="18" charset="0"/>
              </a:rPr>
              <a:t>Actitud que promueve las mejores y más humanas prácticas para </a:t>
            </a:r>
            <a:r>
              <a:rPr lang="es-ES" sz="3400" dirty="0" smtClean="0">
                <a:latin typeface="Times New Roman" pitchFamily="18" charset="0"/>
                <a:cs typeface="Times New Roman" pitchFamily="18" charset="0"/>
              </a:rPr>
              <a:t>atender </a:t>
            </a:r>
            <a:r>
              <a:rPr lang="es-ES" sz="3400" dirty="0">
                <a:latin typeface="Times New Roman" pitchFamily="18" charset="0"/>
                <a:cs typeface="Times New Roman" pitchFamily="18" charset="0"/>
              </a:rPr>
              <a:t>a los </a:t>
            </a:r>
            <a:r>
              <a:rPr lang="es-ES" sz="3400" dirty="0" smtClean="0">
                <a:latin typeface="Times New Roman" pitchFamily="18" charset="0"/>
                <a:cs typeface="Times New Roman" pitchFamily="18" charset="0"/>
              </a:rPr>
              <a:t>estudiantes </a:t>
            </a:r>
            <a:r>
              <a:rPr lang="es-ES" sz="3400" dirty="0">
                <a:latin typeface="Times New Roman" pitchFamily="18" charset="0"/>
                <a:cs typeface="Times New Roman" pitchFamily="18" charset="0"/>
              </a:rPr>
              <a:t>y </a:t>
            </a:r>
            <a:r>
              <a:rPr lang="es-ES" sz="3400" dirty="0" smtClean="0">
                <a:latin typeface="Times New Roman" pitchFamily="18" charset="0"/>
                <a:cs typeface="Times New Roman" pitchFamily="18" charset="0"/>
              </a:rPr>
              <a:t>usuarios</a:t>
            </a:r>
            <a:endParaRPr lang="es-ES" sz="3400" dirty="0">
              <a:latin typeface="Times New Roman" pitchFamily="18" charset="0"/>
              <a:cs typeface="Times New Roman" pitchFamily="18" charset="0"/>
            </a:endParaRPr>
          </a:p>
          <a:p>
            <a:pPr marL="514350" indent="-514350">
              <a:lnSpc>
                <a:spcPts val="2700"/>
              </a:lnSpc>
              <a:spcAft>
                <a:spcPts val="600"/>
              </a:spcAft>
              <a:buSzPct val="101000"/>
              <a:buFont typeface="+mj-lt"/>
              <a:buAutoNum type="alphaLcPeriod"/>
              <a:defRPr/>
            </a:pPr>
            <a:r>
              <a:rPr lang="es-ES" sz="3400" dirty="0" smtClean="0">
                <a:latin typeface="Times New Roman" pitchFamily="18" charset="0"/>
                <a:cs typeface="Times New Roman" pitchFamily="18" charset="0"/>
              </a:rPr>
              <a:t>Trabajo </a:t>
            </a:r>
            <a:r>
              <a:rPr lang="es-ES" sz="3400" dirty="0">
                <a:latin typeface="Times New Roman" pitchFamily="18" charset="0"/>
                <a:cs typeface="Times New Roman" pitchFamily="18" charset="0"/>
              </a:rPr>
              <a:t>con seres humanos sensibles, personas con nombres y rostros propios, merecedores de trato digno, amable, respetuoso y considerado, sin distinciones.</a:t>
            </a:r>
          </a:p>
          <a:p>
            <a:pPr marL="514350" indent="-514350">
              <a:lnSpc>
                <a:spcPts val="2700"/>
              </a:lnSpc>
              <a:spcAft>
                <a:spcPts val="600"/>
              </a:spcAft>
              <a:buSzPct val="101000"/>
              <a:buFont typeface="+mj-lt"/>
              <a:buAutoNum type="alphaLcPeriod"/>
              <a:defRPr/>
            </a:pPr>
            <a:r>
              <a:rPr lang="es-ES" sz="3400" dirty="0" smtClean="0">
                <a:latin typeface="Times New Roman" pitchFamily="18" charset="0"/>
                <a:cs typeface="Times New Roman" pitchFamily="18" charset="0"/>
              </a:rPr>
              <a:t>Derecho </a:t>
            </a:r>
            <a:r>
              <a:rPr lang="es-ES" sz="3400" dirty="0">
                <a:latin typeface="Times New Roman" pitchFamily="18" charset="0"/>
                <a:cs typeface="Times New Roman" pitchFamily="18" charset="0"/>
              </a:rPr>
              <a:t>a la atención digna, a no ser discriminado, a la confidencialidad, derecho a la información y a decidir.</a:t>
            </a:r>
          </a:p>
          <a:p>
            <a:pPr marL="514350" indent="-514350">
              <a:lnSpc>
                <a:spcPts val="2700"/>
              </a:lnSpc>
              <a:spcAft>
                <a:spcPts val="600"/>
              </a:spcAft>
              <a:buSzPct val="101000"/>
              <a:buFont typeface="+mj-lt"/>
              <a:buAutoNum type="alphaLcPeriod"/>
              <a:defRPr/>
            </a:pPr>
            <a:r>
              <a:rPr lang="es-ES" sz="3400" dirty="0" smtClean="0">
                <a:latin typeface="Times New Roman" pitchFamily="18" charset="0"/>
                <a:cs typeface="Times New Roman" pitchFamily="18" charset="0"/>
              </a:rPr>
              <a:t>Calidad, </a:t>
            </a:r>
            <a:r>
              <a:rPr lang="es-ES" sz="3400" dirty="0">
                <a:latin typeface="Times New Roman" pitchFamily="18" charset="0"/>
                <a:cs typeface="Times New Roman" pitchFamily="18" charset="0"/>
              </a:rPr>
              <a:t>sin </a:t>
            </a:r>
            <a:r>
              <a:rPr lang="es-ES" sz="3400" dirty="0" smtClean="0">
                <a:latin typeface="Times New Roman" pitchFamily="18" charset="0"/>
                <a:cs typeface="Times New Roman" pitchFamily="18" charset="0"/>
              </a:rPr>
              <a:t>calidez, no existe</a:t>
            </a:r>
            <a:endParaRPr lang="es-ES" sz="3400" dirty="0">
              <a:latin typeface="Times New Roman" pitchFamily="18" charset="0"/>
              <a:cs typeface="Times New Roman" pitchFamily="18" charset="0"/>
            </a:endParaRPr>
          </a:p>
        </p:txBody>
      </p:sp>
      <p:sp>
        <p:nvSpPr>
          <p:cNvPr id="6149" name="Rectangle 15"/>
          <p:cNvSpPr>
            <a:spLocks noChangeArrowheads="1"/>
          </p:cNvSpPr>
          <p:nvPr/>
        </p:nvSpPr>
        <p:spPr bwMode="auto">
          <a:xfrm>
            <a:off x="175384" y="0"/>
            <a:ext cx="11870841" cy="862013"/>
          </a:xfrm>
          <a:prstGeom prst="rect">
            <a:avLst/>
          </a:prstGeom>
          <a:solidFill>
            <a:srgbClr val="CCFF33"/>
          </a:solidFill>
          <a:ln w="9525">
            <a:noFill/>
            <a:miter lim="800000"/>
            <a:headEnd/>
            <a:tailEnd/>
          </a:ln>
        </p:spPr>
        <p:txBody>
          <a:bodyPr wrap="square">
            <a:spAutoFit/>
          </a:bodyPr>
          <a:lstStyle/>
          <a:p>
            <a:pPr algn="ctr">
              <a:defRPr/>
            </a:pPr>
            <a:r>
              <a:rPr lang="es-ES" sz="5000" dirty="0" smtClean="0">
                <a:solidFill>
                  <a:srgbClr val="0033CC"/>
                </a:solidFill>
                <a:effectLst>
                  <a:outerShdw blurRad="38100" dist="38100" dir="2700000" algn="tl">
                    <a:srgbClr val="000000">
                      <a:alpha val="43137"/>
                    </a:srgbClr>
                  </a:outerShdw>
                </a:effectLst>
                <a:latin typeface="Arial Rounded MT Bold" pitchFamily="34" charset="0"/>
              </a:rPr>
              <a:t>Calidez es:</a:t>
            </a:r>
            <a:endParaRPr lang="es-ES" sz="5000" dirty="0">
              <a:solidFill>
                <a:srgbClr val="0033CC"/>
              </a:solidFill>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100479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49"/>
                                        </p:tgtEl>
                                        <p:attrNameLst>
                                          <p:attrName>ppt_y</p:attrName>
                                        </p:attrNameLst>
                                      </p:cBhvr>
                                      <p:tavLst>
                                        <p:tav tm="0">
                                          <p:val>
                                            <p:strVal val="#ppt_y"/>
                                          </p:val>
                                        </p:tav>
                                        <p:tav tm="100000">
                                          <p:val>
                                            <p:strVal val="#ppt_y"/>
                                          </p:val>
                                        </p:tav>
                                      </p:tavLst>
                                    </p:anim>
                                    <p:anim calcmode="lin" valueType="num">
                                      <p:cBhvr>
                                        <p:cTn id="9" dur="500" fill="hold"/>
                                        <p:tgtEl>
                                          <p:spTgt spid="61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49"/>
                                        </p:tgtEl>
                                      </p:cBhvr>
                                    </p:animEffect>
                                  </p:childTnLst>
                                </p:cTn>
                              </p:par>
                            </p:childTnLst>
                          </p:cTn>
                        </p:par>
                        <p:par>
                          <p:cTn id="12" fill="hold">
                            <p:stCondLst>
                              <p:cond delay="950"/>
                            </p:stCondLst>
                            <p:childTnLst>
                              <p:par>
                                <p:cTn id="13" presetID="6" presetClass="entr" presetSubtype="32" fill="hold" grpId="0" nodeType="afterEffect">
                                  <p:stCondLst>
                                    <p:cond delay="0"/>
                                  </p:stCondLst>
                                  <p:childTnLst>
                                    <p:set>
                                      <p:cBhvr>
                                        <p:cTn id="14" dur="1" fill="hold">
                                          <p:stCondLst>
                                            <p:cond delay="0"/>
                                          </p:stCondLst>
                                        </p:cTn>
                                        <p:tgtEl>
                                          <p:spTgt spid="10242">
                                            <p:bg/>
                                          </p:spTgt>
                                        </p:tgtEl>
                                        <p:attrNameLst>
                                          <p:attrName>style.visibility</p:attrName>
                                        </p:attrNameLst>
                                      </p:cBhvr>
                                      <p:to>
                                        <p:strVal val="visible"/>
                                      </p:to>
                                    </p:set>
                                    <p:animEffect transition="in" filter="circle(out)">
                                      <p:cBhvr>
                                        <p:cTn id="15" dur="2000"/>
                                        <p:tgtEl>
                                          <p:spTgt spid="10242">
                                            <p:bg/>
                                          </p:spTgt>
                                        </p:tgtEl>
                                      </p:cBhvr>
                                    </p:animEffect>
                                  </p:childTnLst>
                                </p:cTn>
                              </p:par>
                            </p:childTnLst>
                          </p:cTn>
                        </p:par>
                        <p:par>
                          <p:cTn id="16" fill="hold">
                            <p:stCondLst>
                              <p:cond delay="2950"/>
                            </p:stCondLst>
                            <p:childTnLst>
                              <p:par>
                                <p:cTn id="17" presetID="6" presetClass="entr" presetSubtype="32" fill="hold" grpId="0" nodeType="afterEffect">
                                  <p:stCondLst>
                                    <p:cond delay="0"/>
                                  </p:stCondLst>
                                  <p:iterate type="lt">
                                    <p:tmPct val="5000"/>
                                  </p:iterate>
                                  <p:childTnLst>
                                    <p:set>
                                      <p:cBhvr>
                                        <p:cTn id="18" dur="1" fill="hold">
                                          <p:stCondLst>
                                            <p:cond delay="0"/>
                                          </p:stCondLst>
                                        </p:cTn>
                                        <p:tgtEl>
                                          <p:spTgt spid="10242">
                                            <p:txEl>
                                              <p:pRg st="0" end="0"/>
                                            </p:txEl>
                                          </p:spTgt>
                                        </p:tgtEl>
                                        <p:attrNameLst>
                                          <p:attrName>style.visibility</p:attrName>
                                        </p:attrNameLst>
                                      </p:cBhvr>
                                      <p:to>
                                        <p:strVal val="visible"/>
                                      </p:to>
                                    </p:set>
                                    <p:animEffect transition="in" filter="circle(out)">
                                      <p:cBhvr>
                                        <p:cTn id="19" dur="2000"/>
                                        <p:tgtEl>
                                          <p:spTgt spid="10242">
                                            <p:txEl>
                                              <p:pRg st="0" end="0"/>
                                            </p:txEl>
                                          </p:spTgt>
                                        </p:tgtEl>
                                      </p:cBhvr>
                                    </p:animEffect>
                                  </p:childTnLst>
                                </p:cTn>
                              </p:par>
                            </p:childTnLst>
                          </p:cTn>
                        </p:par>
                        <p:par>
                          <p:cTn id="20" fill="hold">
                            <p:stCondLst>
                              <p:cond delay="11250"/>
                            </p:stCondLst>
                            <p:childTnLst>
                              <p:par>
                                <p:cTn id="21" presetID="6" presetClass="entr" presetSubtype="32" fill="hold" grpId="0" nodeType="afterEffect">
                                  <p:stCondLst>
                                    <p:cond delay="0"/>
                                  </p:stCondLst>
                                  <p:iterate type="lt">
                                    <p:tmPct val="5000"/>
                                  </p:iterate>
                                  <p:childTnLst>
                                    <p:set>
                                      <p:cBhvr>
                                        <p:cTn id="22" dur="1" fill="hold">
                                          <p:stCondLst>
                                            <p:cond delay="0"/>
                                          </p:stCondLst>
                                        </p:cTn>
                                        <p:tgtEl>
                                          <p:spTgt spid="10242">
                                            <p:txEl>
                                              <p:pRg st="1" end="1"/>
                                            </p:txEl>
                                          </p:spTgt>
                                        </p:tgtEl>
                                        <p:attrNameLst>
                                          <p:attrName>style.visibility</p:attrName>
                                        </p:attrNameLst>
                                      </p:cBhvr>
                                      <p:to>
                                        <p:strVal val="visible"/>
                                      </p:to>
                                    </p:set>
                                    <p:animEffect transition="in" filter="circle(out)">
                                      <p:cBhvr>
                                        <p:cTn id="23" dur="2000"/>
                                        <p:tgtEl>
                                          <p:spTgt spid="10242">
                                            <p:txEl>
                                              <p:pRg st="1" end="1"/>
                                            </p:txEl>
                                          </p:spTgt>
                                        </p:tgtEl>
                                      </p:cBhvr>
                                    </p:animEffect>
                                  </p:childTnLst>
                                </p:cTn>
                              </p:par>
                            </p:childTnLst>
                          </p:cTn>
                        </p:par>
                        <p:par>
                          <p:cTn id="24" fill="hold">
                            <p:stCondLst>
                              <p:cond delay="21450"/>
                            </p:stCondLst>
                            <p:childTnLst>
                              <p:par>
                                <p:cTn id="25" presetID="6" presetClass="entr" presetSubtype="32" fill="hold" grpId="0" nodeType="afterEffect">
                                  <p:stCondLst>
                                    <p:cond delay="0"/>
                                  </p:stCondLst>
                                  <p:iterate type="lt">
                                    <p:tmPct val="5000"/>
                                  </p:iterate>
                                  <p:childTnLst>
                                    <p:set>
                                      <p:cBhvr>
                                        <p:cTn id="26" dur="1" fill="hold">
                                          <p:stCondLst>
                                            <p:cond delay="0"/>
                                          </p:stCondLst>
                                        </p:cTn>
                                        <p:tgtEl>
                                          <p:spTgt spid="10242">
                                            <p:txEl>
                                              <p:pRg st="2" end="2"/>
                                            </p:txEl>
                                          </p:spTgt>
                                        </p:tgtEl>
                                        <p:attrNameLst>
                                          <p:attrName>style.visibility</p:attrName>
                                        </p:attrNameLst>
                                      </p:cBhvr>
                                      <p:to>
                                        <p:strVal val="visible"/>
                                      </p:to>
                                    </p:set>
                                    <p:animEffect transition="in" filter="circle(out)">
                                      <p:cBhvr>
                                        <p:cTn id="27" dur="2000"/>
                                        <p:tgtEl>
                                          <p:spTgt spid="10242">
                                            <p:txEl>
                                              <p:pRg st="2" end="2"/>
                                            </p:txEl>
                                          </p:spTgt>
                                        </p:tgtEl>
                                      </p:cBhvr>
                                    </p:animEffect>
                                  </p:childTnLst>
                                </p:cTn>
                              </p:par>
                            </p:childTnLst>
                          </p:cTn>
                        </p:par>
                        <p:par>
                          <p:cTn id="28" fill="hold">
                            <p:stCondLst>
                              <p:cond delay="36950"/>
                            </p:stCondLst>
                            <p:childTnLst>
                              <p:par>
                                <p:cTn id="29" presetID="6" presetClass="entr" presetSubtype="32" fill="hold" grpId="0" nodeType="afterEffect">
                                  <p:stCondLst>
                                    <p:cond delay="0"/>
                                  </p:stCondLst>
                                  <p:iterate type="lt">
                                    <p:tmPct val="5000"/>
                                  </p:iterate>
                                  <p:childTnLst>
                                    <p:set>
                                      <p:cBhvr>
                                        <p:cTn id="30" dur="1" fill="hold">
                                          <p:stCondLst>
                                            <p:cond delay="0"/>
                                          </p:stCondLst>
                                        </p:cTn>
                                        <p:tgtEl>
                                          <p:spTgt spid="10242">
                                            <p:txEl>
                                              <p:pRg st="3" end="3"/>
                                            </p:txEl>
                                          </p:spTgt>
                                        </p:tgtEl>
                                        <p:attrNameLst>
                                          <p:attrName>style.visibility</p:attrName>
                                        </p:attrNameLst>
                                      </p:cBhvr>
                                      <p:to>
                                        <p:strVal val="visible"/>
                                      </p:to>
                                    </p:set>
                                    <p:animEffect transition="in" filter="circle(out)">
                                      <p:cBhvr>
                                        <p:cTn id="31" dur="2000"/>
                                        <p:tgtEl>
                                          <p:spTgt spid="10242">
                                            <p:txEl>
                                              <p:pRg st="3" end="3"/>
                                            </p:txEl>
                                          </p:spTgt>
                                        </p:tgtEl>
                                      </p:cBhvr>
                                    </p:animEffect>
                                  </p:childTnLst>
                                </p:cTn>
                              </p:par>
                            </p:childTnLst>
                          </p:cTn>
                        </p:par>
                        <p:par>
                          <p:cTn id="32" fill="hold">
                            <p:stCondLst>
                              <p:cond delay="48250"/>
                            </p:stCondLst>
                            <p:childTnLst>
                              <p:par>
                                <p:cTn id="33" presetID="6" presetClass="entr" presetSubtype="32" fill="hold" grpId="0" nodeType="afterEffect">
                                  <p:stCondLst>
                                    <p:cond delay="0"/>
                                  </p:stCondLst>
                                  <p:iterate type="lt">
                                    <p:tmPct val="5000"/>
                                  </p:iterate>
                                  <p:childTnLst>
                                    <p:set>
                                      <p:cBhvr>
                                        <p:cTn id="34" dur="1" fill="hold">
                                          <p:stCondLst>
                                            <p:cond delay="0"/>
                                          </p:stCondLst>
                                        </p:cTn>
                                        <p:tgtEl>
                                          <p:spTgt spid="10242">
                                            <p:txEl>
                                              <p:pRg st="4" end="4"/>
                                            </p:txEl>
                                          </p:spTgt>
                                        </p:tgtEl>
                                        <p:attrNameLst>
                                          <p:attrName>style.visibility</p:attrName>
                                        </p:attrNameLst>
                                      </p:cBhvr>
                                      <p:to>
                                        <p:strVal val="visible"/>
                                      </p:to>
                                    </p:set>
                                    <p:animEffect transition="in" filter="circle(out)">
                                      <p:cBhvr>
                                        <p:cTn id="35" dur="2000"/>
                                        <p:tgtEl>
                                          <p:spTgt spid="10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nimBg="1"/>
      <p:bldP spid="614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1811</Words>
  <Application>Microsoft Office PowerPoint</Application>
  <PresentationFormat>Panorámica</PresentationFormat>
  <Paragraphs>376</Paragraphs>
  <Slides>28</Slides>
  <Notes>5</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28</vt:i4>
      </vt:variant>
    </vt:vector>
  </HeadingPairs>
  <TitlesOfParts>
    <vt:vector size="44" baseType="lpstr">
      <vt:lpstr>Agency FB</vt:lpstr>
      <vt:lpstr>Aharoni</vt:lpstr>
      <vt:lpstr>Algerian</vt:lpstr>
      <vt:lpstr>Arial</vt:lpstr>
      <vt:lpstr>Arial Black</vt:lpstr>
      <vt:lpstr>Arial Rounded MT Bold</vt:lpstr>
      <vt:lpstr>Calibri</vt:lpstr>
      <vt:lpstr>Calibri Light</vt:lpstr>
      <vt:lpstr>Cambria</vt:lpstr>
      <vt:lpstr>Comic Sans MS</vt:lpstr>
      <vt:lpstr>Helvetica</vt:lpstr>
      <vt:lpstr>Tahoma</vt:lpstr>
      <vt:lpstr>Times New Roman</vt:lpstr>
      <vt:lpstr>Tw Cen 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Calidez en la atención educativa</vt:lpstr>
      <vt:lpstr>Presentación de PowerPoint</vt:lpstr>
      <vt:lpstr>Presentación de PowerPoint</vt:lpstr>
      <vt:lpstr> Diferencias entre Grupo y Equipo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Ramón R. Abarca Fernández</dc:creator>
  <cp:lastModifiedBy>Ramón R. Abarca Fernández</cp:lastModifiedBy>
  <cp:revision>147</cp:revision>
  <cp:lastPrinted>2014-06-24T10:41:20Z</cp:lastPrinted>
  <dcterms:created xsi:type="dcterms:W3CDTF">2014-06-18T13:57:52Z</dcterms:created>
  <dcterms:modified xsi:type="dcterms:W3CDTF">2014-07-03T02:34:09Z</dcterms:modified>
</cp:coreProperties>
</file>