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0" r:id="rId2"/>
    <p:sldId id="361" r:id="rId3"/>
    <p:sldId id="297" r:id="rId4"/>
    <p:sldId id="300" r:id="rId5"/>
    <p:sldId id="353" r:id="rId6"/>
    <p:sldId id="354" r:id="rId7"/>
    <p:sldId id="260" r:id="rId8"/>
    <p:sldId id="261" r:id="rId9"/>
    <p:sldId id="317" r:id="rId10"/>
    <p:sldId id="341" r:id="rId11"/>
    <p:sldId id="338" r:id="rId12"/>
    <p:sldId id="360" r:id="rId13"/>
    <p:sldId id="355" r:id="rId14"/>
    <p:sldId id="320" r:id="rId15"/>
    <p:sldId id="319" r:id="rId16"/>
    <p:sldId id="265" r:id="rId17"/>
    <p:sldId id="266" r:id="rId18"/>
    <p:sldId id="342" r:id="rId19"/>
    <p:sldId id="340" r:id="rId20"/>
    <p:sldId id="358" r:id="rId21"/>
    <p:sldId id="359" r:id="rId22"/>
    <p:sldId id="347" r:id="rId23"/>
    <p:sldId id="345" r:id="rId24"/>
    <p:sldId id="346" r:id="rId25"/>
    <p:sldId id="294" r:id="rId26"/>
    <p:sldId id="324" r:id="rId27"/>
    <p:sldId id="325" r:id="rId28"/>
    <p:sldId id="349" r:id="rId29"/>
    <p:sldId id="356" r:id="rId30"/>
    <p:sldId id="357" r:id="rId31"/>
    <p:sldId id="350" r:id="rId32"/>
    <p:sldId id="351" r:id="rId33"/>
    <p:sldId id="330" r:id="rId34"/>
    <p:sldId id="343" r:id="rId35"/>
    <p:sldId id="348" r:id="rId36"/>
    <p:sldId id="303" r:id="rId37"/>
    <p:sldId id="291" r:id="rId38"/>
    <p:sldId id="267" r:id="rId39"/>
    <p:sldId id="309" r:id="rId40"/>
    <p:sldId id="313" r:id="rId41"/>
    <p:sldId id="314" r:id="rId42"/>
    <p:sldId id="315" r:id="rId43"/>
    <p:sldId id="298" r:id="rId44"/>
    <p:sldId id="270" r:id="rId45"/>
    <p:sldId id="271" r:id="rId46"/>
    <p:sldId id="289" r:id="rId4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FF33"/>
    <a:srgbClr val="FFCCCC"/>
    <a:srgbClr val="FF66CC"/>
    <a:srgbClr val="CCFFCC"/>
    <a:srgbClr val="99FF99"/>
    <a:srgbClr val="CCFF33"/>
    <a:srgbClr val="FFCCFF"/>
    <a:srgbClr val="0000CC"/>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2" autoAdjust="0"/>
    <p:restoredTop sz="94660"/>
  </p:normalViewPr>
  <p:slideViewPr>
    <p:cSldViewPr snapToGrid="0">
      <p:cViewPr varScale="1">
        <p:scale>
          <a:sx n="61" d="100"/>
          <a:sy n="61" d="100"/>
        </p:scale>
        <p:origin x="72" y="3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739CD-C480-4AE0-B4A9-A5031B3B3F59}" type="datetimeFigureOut">
              <a:rPr lang="es-ES" smtClean="0"/>
              <a:t>02/07/2014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7DC7C-1042-4B85-9D35-0017AEFE9E85}" type="slidenum">
              <a:rPr lang="es-ES" smtClean="0"/>
              <a:t>‹Nº›</a:t>
            </a:fld>
            <a:endParaRPr lang="es-ES"/>
          </a:p>
        </p:txBody>
      </p:sp>
    </p:spTree>
    <p:extLst>
      <p:ext uri="{BB962C8B-B14F-4D97-AF65-F5344CB8AC3E}">
        <p14:creationId xmlns:p14="http://schemas.microsoft.com/office/powerpoint/2010/main" val="264932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es-ES"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62893B-4F4A-4321-8880-0E80B0452B8C}" type="slidenum">
              <a:rPr lang="es-PE" altLang="es-ES" smtClean="0"/>
              <a:pPr>
                <a:spcBef>
                  <a:spcPct val="0"/>
                </a:spcBef>
              </a:pPr>
              <a:t>7</a:t>
            </a:fld>
            <a:endParaRPr lang="es-PE" altLang="es-ES" smtClean="0"/>
          </a:p>
        </p:txBody>
      </p:sp>
    </p:spTree>
    <p:extLst>
      <p:ext uri="{BB962C8B-B14F-4D97-AF65-F5344CB8AC3E}">
        <p14:creationId xmlns:p14="http://schemas.microsoft.com/office/powerpoint/2010/main" val="235110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32BF27-F423-4F07-AC19-0BECD057672D}" type="slidenum">
              <a:rPr lang="es-ES" altLang="es-ES" smtClean="0"/>
              <a:pPr>
                <a:spcBef>
                  <a:spcPct val="0"/>
                </a:spcBef>
              </a:pPr>
              <a:t>9</a:t>
            </a:fld>
            <a:endParaRPr lang="es-ES" altLang="es-E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s-ES_tradnl" altLang="es-ES" sz="800" smtClean="0"/>
          </a:p>
        </p:txBody>
      </p:sp>
    </p:spTree>
    <p:extLst>
      <p:ext uri="{BB962C8B-B14F-4D97-AF65-F5344CB8AC3E}">
        <p14:creationId xmlns:p14="http://schemas.microsoft.com/office/powerpoint/2010/main" val="399161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27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6AF30E-4248-4586-8EEB-5C53C961EA7E}" type="slidenum">
              <a:rPr lang="es-ES" altLang="es-ES" smtClean="0"/>
              <a:pPr>
                <a:spcBef>
                  <a:spcPct val="0"/>
                </a:spcBef>
              </a:pPr>
              <a:t>16</a:t>
            </a:fld>
            <a:endParaRPr lang="es-ES" altLang="es-ES" smtClean="0"/>
          </a:p>
        </p:txBody>
      </p:sp>
    </p:spTree>
    <p:extLst>
      <p:ext uri="{BB962C8B-B14F-4D97-AF65-F5344CB8AC3E}">
        <p14:creationId xmlns:p14="http://schemas.microsoft.com/office/powerpoint/2010/main" val="300193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348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3E4862-BF5B-4DF5-BD69-3EC0B8E0E5EC}" type="slidenum">
              <a:rPr lang="es-ES" altLang="es-ES" smtClean="0"/>
              <a:pPr>
                <a:spcBef>
                  <a:spcPct val="0"/>
                </a:spcBef>
              </a:pPr>
              <a:t>17</a:t>
            </a:fld>
            <a:endParaRPr lang="es-ES" altLang="es-ES" smtClean="0"/>
          </a:p>
        </p:txBody>
      </p:sp>
    </p:spTree>
    <p:extLst>
      <p:ext uri="{BB962C8B-B14F-4D97-AF65-F5344CB8AC3E}">
        <p14:creationId xmlns:p14="http://schemas.microsoft.com/office/powerpoint/2010/main" val="397566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D641B4E-AD49-47E1-A445-7F300196A5A4}" type="datetime1">
              <a:rPr lang="es-ES" smtClean="0"/>
              <a:t>02/07/2014</a:t>
            </a:fld>
            <a:endParaRPr lang="es-ES"/>
          </a:p>
        </p:txBody>
      </p:sp>
      <p:sp>
        <p:nvSpPr>
          <p:cNvPr id="5" name="Marcador de pie de página 4"/>
          <p:cNvSpPr>
            <a:spLocks noGrp="1"/>
          </p:cNvSpPr>
          <p:nvPr>
            <p:ph type="ftr" sz="quarter" idx="11"/>
          </p:nvPr>
        </p:nvSpPr>
        <p:spPr/>
        <p:txBody>
          <a:bodyPr/>
          <a:lstStyle/>
          <a:p>
            <a:r>
              <a:rPr lang="es-ES" smtClean="0"/>
              <a:t>Ramón R. Abarca Fernández   2014</a:t>
            </a:r>
            <a:endParaRPr lang="es-ES"/>
          </a:p>
        </p:txBody>
      </p:sp>
      <p:sp>
        <p:nvSpPr>
          <p:cNvPr id="6" name="Marcador de número de diapositiva 5"/>
          <p:cNvSpPr>
            <a:spLocks noGrp="1"/>
          </p:cNvSpPr>
          <p:nvPr>
            <p:ph type="sldNum" sz="quarter" idx="12"/>
          </p:nvPr>
        </p:nvSpPr>
        <p:spPr/>
        <p:txBody>
          <a:bodyPr/>
          <a:lstStyle/>
          <a:p>
            <a:fld id="{7CADA7FC-D001-474F-B34E-165C24FD20B1}" type="slidenum">
              <a:rPr lang="es-ES" smtClean="0"/>
              <a:t>‹Nº›</a:t>
            </a:fld>
            <a:endParaRPr lang="es-ES"/>
          </a:p>
        </p:txBody>
      </p:sp>
    </p:spTree>
    <p:extLst>
      <p:ext uri="{BB962C8B-B14F-4D97-AF65-F5344CB8AC3E}">
        <p14:creationId xmlns:p14="http://schemas.microsoft.com/office/powerpoint/2010/main" val="428115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A6997E77-2265-46ED-9E69-046E3B7A34C3}" type="datetime1">
              <a:rPr lang="es-ES" smtClean="0"/>
              <a:t>02/07/2014</a:t>
            </a:fld>
            <a:endParaRPr lang="es-ES"/>
          </a:p>
        </p:txBody>
      </p:sp>
      <p:sp>
        <p:nvSpPr>
          <p:cNvPr id="5" name="Marcador de pie de página 4"/>
          <p:cNvSpPr>
            <a:spLocks noGrp="1"/>
          </p:cNvSpPr>
          <p:nvPr>
            <p:ph type="ftr" sz="quarter" idx="11"/>
          </p:nvPr>
        </p:nvSpPr>
        <p:spPr/>
        <p:txBody>
          <a:bodyPr/>
          <a:lstStyle/>
          <a:p>
            <a:r>
              <a:rPr lang="es-ES" smtClean="0"/>
              <a:t>Ramón R. Abarca Fernández   2014</a:t>
            </a:r>
            <a:endParaRPr lang="es-ES"/>
          </a:p>
        </p:txBody>
      </p:sp>
      <p:sp>
        <p:nvSpPr>
          <p:cNvPr id="6" name="Marcador de número de diapositiva 5"/>
          <p:cNvSpPr>
            <a:spLocks noGrp="1"/>
          </p:cNvSpPr>
          <p:nvPr>
            <p:ph type="sldNum" sz="quarter" idx="12"/>
          </p:nvPr>
        </p:nvSpPr>
        <p:spPr/>
        <p:txBody>
          <a:bodyPr/>
          <a:lstStyle/>
          <a:p>
            <a:fld id="{7CADA7FC-D001-474F-B34E-165C24FD20B1}" type="slidenum">
              <a:rPr lang="es-ES" smtClean="0"/>
              <a:t>‹Nº›</a:t>
            </a:fld>
            <a:endParaRPr lang="es-ES"/>
          </a:p>
        </p:txBody>
      </p:sp>
    </p:spTree>
    <p:extLst>
      <p:ext uri="{BB962C8B-B14F-4D97-AF65-F5344CB8AC3E}">
        <p14:creationId xmlns:p14="http://schemas.microsoft.com/office/powerpoint/2010/main" val="368941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D48E5617-AABF-4C04-84FE-B7B16C888E7E}" type="datetime1">
              <a:rPr lang="es-ES" smtClean="0"/>
              <a:t>02/07/2014</a:t>
            </a:fld>
            <a:endParaRPr lang="es-ES"/>
          </a:p>
        </p:txBody>
      </p:sp>
      <p:sp>
        <p:nvSpPr>
          <p:cNvPr id="5" name="Marcador de pie de página 4"/>
          <p:cNvSpPr>
            <a:spLocks noGrp="1"/>
          </p:cNvSpPr>
          <p:nvPr>
            <p:ph type="ftr" sz="quarter" idx="11"/>
          </p:nvPr>
        </p:nvSpPr>
        <p:spPr/>
        <p:txBody>
          <a:bodyPr/>
          <a:lstStyle/>
          <a:p>
            <a:r>
              <a:rPr lang="es-ES" smtClean="0"/>
              <a:t>Ramón R. Abarca Fernández   2014</a:t>
            </a:r>
            <a:endParaRPr lang="es-ES"/>
          </a:p>
        </p:txBody>
      </p:sp>
      <p:sp>
        <p:nvSpPr>
          <p:cNvPr id="6" name="Marcador de número de diapositiva 5"/>
          <p:cNvSpPr>
            <a:spLocks noGrp="1"/>
          </p:cNvSpPr>
          <p:nvPr>
            <p:ph type="sldNum" sz="quarter" idx="12"/>
          </p:nvPr>
        </p:nvSpPr>
        <p:spPr/>
        <p:txBody>
          <a:bodyPr/>
          <a:lstStyle/>
          <a:p>
            <a:fld id="{7CADA7FC-D001-474F-B34E-165C24FD20B1}" type="slidenum">
              <a:rPr lang="es-ES" smtClean="0"/>
              <a:t>‹Nº›</a:t>
            </a:fld>
            <a:endParaRPr lang="es-ES"/>
          </a:p>
        </p:txBody>
      </p:sp>
    </p:spTree>
    <p:extLst>
      <p:ext uri="{BB962C8B-B14F-4D97-AF65-F5344CB8AC3E}">
        <p14:creationId xmlns:p14="http://schemas.microsoft.com/office/powerpoint/2010/main" val="272561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83816A8-13C8-4197-B890-8848968BA678}" type="datetime1">
              <a:rPr lang="es-ES" smtClean="0"/>
              <a:t>02/07/2014</a:t>
            </a:fld>
            <a:endParaRPr lang="es-ES"/>
          </a:p>
        </p:txBody>
      </p:sp>
      <p:sp>
        <p:nvSpPr>
          <p:cNvPr id="5" name="Marcador de pie de página 4"/>
          <p:cNvSpPr>
            <a:spLocks noGrp="1"/>
          </p:cNvSpPr>
          <p:nvPr>
            <p:ph type="ftr" sz="quarter" idx="11"/>
          </p:nvPr>
        </p:nvSpPr>
        <p:spPr/>
        <p:txBody>
          <a:bodyPr/>
          <a:lstStyle/>
          <a:p>
            <a:r>
              <a:rPr lang="es-ES" smtClean="0"/>
              <a:t>Ramón R. Abarca Fernández   2014</a:t>
            </a:r>
            <a:endParaRPr lang="es-ES"/>
          </a:p>
        </p:txBody>
      </p:sp>
      <p:sp>
        <p:nvSpPr>
          <p:cNvPr id="6" name="Marcador de número de diapositiva 5"/>
          <p:cNvSpPr>
            <a:spLocks noGrp="1"/>
          </p:cNvSpPr>
          <p:nvPr>
            <p:ph type="sldNum" sz="quarter" idx="12"/>
          </p:nvPr>
        </p:nvSpPr>
        <p:spPr/>
        <p:txBody>
          <a:bodyPr/>
          <a:lstStyle/>
          <a:p>
            <a:fld id="{7CADA7FC-D001-474F-B34E-165C24FD20B1}" type="slidenum">
              <a:rPr lang="es-ES" smtClean="0"/>
              <a:t>‹Nº›</a:t>
            </a:fld>
            <a:endParaRPr lang="es-ES"/>
          </a:p>
        </p:txBody>
      </p:sp>
    </p:spTree>
    <p:extLst>
      <p:ext uri="{BB962C8B-B14F-4D97-AF65-F5344CB8AC3E}">
        <p14:creationId xmlns:p14="http://schemas.microsoft.com/office/powerpoint/2010/main" val="158311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0CD6A057-CA20-4E0B-B88D-90778637E0C8}" type="datetime1">
              <a:rPr lang="es-ES" smtClean="0"/>
              <a:t>02/07/2014</a:t>
            </a:fld>
            <a:endParaRPr lang="es-ES"/>
          </a:p>
        </p:txBody>
      </p:sp>
      <p:sp>
        <p:nvSpPr>
          <p:cNvPr id="5" name="Marcador de pie de página 4"/>
          <p:cNvSpPr>
            <a:spLocks noGrp="1"/>
          </p:cNvSpPr>
          <p:nvPr>
            <p:ph type="ftr" sz="quarter" idx="11"/>
          </p:nvPr>
        </p:nvSpPr>
        <p:spPr/>
        <p:txBody>
          <a:bodyPr/>
          <a:lstStyle/>
          <a:p>
            <a:r>
              <a:rPr lang="es-ES" smtClean="0"/>
              <a:t>Ramón R. Abarca Fernández   2014</a:t>
            </a:r>
            <a:endParaRPr lang="es-ES"/>
          </a:p>
        </p:txBody>
      </p:sp>
      <p:sp>
        <p:nvSpPr>
          <p:cNvPr id="6" name="Marcador de número de diapositiva 5"/>
          <p:cNvSpPr>
            <a:spLocks noGrp="1"/>
          </p:cNvSpPr>
          <p:nvPr>
            <p:ph type="sldNum" sz="quarter" idx="12"/>
          </p:nvPr>
        </p:nvSpPr>
        <p:spPr/>
        <p:txBody>
          <a:bodyPr/>
          <a:lstStyle/>
          <a:p>
            <a:fld id="{7CADA7FC-D001-474F-B34E-165C24FD20B1}" type="slidenum">
              <a:rPr lang="es-ES" smtClean="0"/>
              <a:t>‹Nº›</a:t>
            </a:fld>
            <a:endParaRPr lang="es-ES"/>
          </a:p>
        </p:txBody>
      </p:sp>
    </p:spTree>
    <p:extLst>
      <p:ext uri="{BB962C8B-B14F-4D97-AF65-F5344CB8AC3E}">
        <p14:creationId xmlns:p14="http://schemas.microsoft.com/office/powerpoint/2010/main" val="59830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9166C54-8E80-44DC-85D5-E004216F379A}" type="datetime1">
              <a:rPr lang="es-ES" smtClean="0"/>
              <a:t>02/07/2014</a:t>
            </a:fld>
            <a:endParaRPr lang="es-ES"/>
          </a:p>
        </p:txBody>
      </p:sp>
      <p:sp>
        <p:nvSpPr>
          <p:cNvPr id="6" name="Marcador de pie de página 5"/>
          <p:cNvSpPr>
            <a:spLocks noGrp="1"/>
          </p:cNvSpPr>
          <p:nvPr>
            <p:ph type="ftr" sz="quarter" idx="11"/>
          </p:nvPr>
        </p:nvSpPr>
        <p:spPr/>
        <p:txBody>
          <a:bodyPr/>
          <a:lstStyle/>
          <a:p>
            <a:r>
              <a:rPr lang="es-ES" smtClean="0"/>
              <a:t>Ramón R. Abarca Fernández   2014</a:t>
            </a:r>
            <a:endParaRPr lang="es-ES"/>
          </a:p>
        </p:txBody>
      </p:sp>
      <p:sp>
        <p:nvSpPr>
          <p:cNvPr id="7" name="Marcador de número de diapositiva 6"/>
          <p:cNvSpPr>
            <a:spLocks noGrp="1"/>
          </p:cNvSpPr>
          <p:nvPr>
            <p:ph type="sldNum" sz="quarter" idx="12"/>
          </p:nvPr>
        </p:nvSpPr>
        <p:spPr/>
        <p:txBody>
          <a:bodyPr/>
          <a:lstStyle/>
          <a:p>
            <a:fld id="{7CADA7FC-D001-474F-B34E-165C24FD20B1}" type="slidenum">
              <a:rPr lang="es-ES" smtClean="0"/>
              <a:t>‹Nº›</a:t>
            </a:fld>
            <a:endParaRPr lang="es-ES"/>
          </a:p>
        </p:txBody>
      </p:sp>
    </p:spTree>
    <p:extLst>
      <p:ext uri="{BB962C8B-B14F-4D97-AF65-F5344CB8AC3E}">
        <p14:creationId xmlns:p14="http://schemas.microsoft.com/office/powerpoint/2010/main" val="34503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FB3BEBA-B909-49FB-9542-5BA1D9850859}" type="datetime1">
              <a:rPr lang="es-ES" smtClean="0"/>
              <a:t>02/07/2014</a:t>
            </a:fld>
            <a:endParaRPr lang="es-ES"/>
          </a:p>
        </p:txBody>
      </p:sp>
      <p:sp>
        <p:nvSpPr>
          <p:cNvPr id="8" name="Marcador de pie de página 7"/>
          <p:cNvSpPr>
            <a:spLocks noGrp="1"/>
          </p:cNvSpPr>
          <p:nvPr>
            <p:ph type="ftr" sz="quarter" idx="11"/>
          </p:nvPr>
        </p:nvSpPr>
        <p:spPr/>
        <p:txBody>
          <a:bodyPr/>
          <a:lstStyle/>
          <a:p>
            <a:r>
              <a:rPr lang="es-ES" smtClean="0"/>
              <a:t>Ramón R. Abarca Fernández   2014</a:t>
            </a:r>
            <a:endParaRPr lang="es-ES"/>
          </a:p>
        </p:txBody>
      </p:sp>
      <p:sp>
        <p:nvSpPr>
          <p:cNvPr id="9" name="Marcador de número de diapositiva 8"/>
          <p:cNvSpPr>
            <a:spLocks noGrp="1"/>
          </p:cNvSpPr>
          <p:nvPr>
            <p:ph type="sldNum" sz="quarter" idx="12"/>
          </p:nvPr>
        </p:nvSpPr>
        <p:spPr/>
        <p:txBody>
          <a:bodyPr/>
          <a:lstStyle/>
          <a:p>
            <a:fld id="{7CADA7FC-D001-474F-B34E-165C24FD20B1}" type="slidenum">
              <a:rPr lang="es-ES" smtClean="0"/>
              <a:t>‹Nº›</a:t>
            </a:fld>
            <a:endParaRPr lang="es-ES"/>
          </a:p>
        </p:txBody>
      </p:sp>
    </p:spTree>
    <p:extLst>
      <p:ext uri="{BB962C8B-B14F-4D97-AF65-F5344CB8AC3E}">
        <p14:creationId xmlns:p14="http://schemas.microsoft.com/office/powerpoint/2010/main" val="89236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AB07F037-1AF5-4244-AA36-5BBBCEB7D823}" type="datetime1">
              <a:rPr lang="es-ES" smtClean="0"/>
              <a:t>02/07/2014</a:t>
            </a:fld>
            <a:endParaRPr lang="es-ES"/>
          </a:p>
        </p:txBody>
      </p:sp>
      <p:sp>
        <p:nvSpPr>
          <p:cNvPr id="4" name="Marcador de pie de página 3"/>
          <p:cNvSpPr>
            <a:spLocks noGrp="1"/>
          </p:cNvSpPr>
          <p:nvPr>
            <p:ph type="ftr" sz="quarter" idx="11"/>
          </p:nvPr>
        </p:nvSpPr>
        <p:spPr/>
        <p:txBody>
          <a:bodyPr/>
          <a:lstStyle/>
          <a:p>
            <a:r>
              <a:rPr lang="es-ES" smtClean="0"/>
              <a:t>Ramón R. Abarca Fernández   2014</a:t>
            </a:r>
            <a:endParaRPr lang="es-ES"/>
          </a:p>
        </p:txBody>
      </p:sp>
      <p:sp>
        <p:nvSpPr>
          <p:cNvPr id="5" name="Marcador de número de diapositiva 4"/>
          <p:cNvSpPr>
            <a:spLocks noGrp="1"/>
          </p:cNvSpPr>
          <p:nvPr>
            <p:ph type="sldNum" sz="quarter" idx="12"/>
          </p:nvPr>
        </p:nvSpPr>
        <p:spPr/>
        <p:txBody>
          <a:bodyPr/>
          <a:lstStyle/>
          <a:p>
            <a:fld id="{7CADA7FC-D001-474F-B34E-165C24FD20B1}" type="slidenum">
              <a:rPr lang="es-ES" smtClean="0"/>
              <a:t>‹Nº›</a:t>
            </a:fld>
            <a:endParaRPr lang="es-ES"/>
          </a:p>
        </p:txBody>
      </p:sp>
    </p:spTree>
    <p:extLst>
      <p:ext uri="{BB962C8B-B14F-4D97-AF65-F5344CB8AC3E}">
        <p14:creationId xmlns:p14="http://schemas.microsoft.com/office/powerpoint/2010/main" val="388251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0D8135-1A95-4840-9AC2-F3009793800F}" type="datetime1">
              <a:rPr lang="es-ES" smtClean="0"/>
              <a:t>02/07/2014</a:t>
            </a:fld>
            <a:endParaRPr lang="es-ES"/>
          </a:p>
        </p:txBody>
      </p:sp>
      <p:sp>
        <p:nvSpPr>
          <p:cNvPr id="3" name="Marcador de pie de página 2"/>
          <p:cNvSpPr>
            <a:spLocks noGrp="1"/>
          </p:cNvSpPr>
          <p:nvPr>
            <p:ph type="ftr" sz="quarter" idx="11"/>
          </p:nvPr>
        </p:nvSpPr>
        <p:spPr/>
        <p:txBody>
          <a:bodyPr/>
          <a:lstStyle/>
          <a:p>
            <a:r>
              <a:rPr lang="es-ES" smtClean="0"/>
              <a:t>Ramón R. Abarca Fernández   2014</a:t>
            </a:r>
            <a:endParaRPr lang="es-ES"/>
          </a:p>
        </p:txBody>
      </p:sp>
      <p:sp>
        <p:nvSpPr>
          <p:cNvPr id="4" name="Marcador de número de diapositiva 3"/>
          <p:cNvSpPr>
            <a:spLocks noGrp="1"/>
          </p:cNvSpPr>
          <p:nvPr>
            <p:ph type="sldNum" sz="quarter" idx="12"/>
          </p:nvPr>
        </p:nvSpPr>
        <p:spPr/>
        <p:txBody>
          <a:bodyPr/>
          <a:lstStyle/>
          <a:p>
            <a:fld id="{7CADA7FC-D001-474F-B34E-165C24FD20B1}" type="slidenum">
              <a:rPr lang="es-ES" smtClean="0"/>
              <a:t>‹Nº›</a:t>
            </a:fld>
            <a:endParaRPr lang="es-ES"/>
          </a:p>
        </p:txBody>
      </p:sp>
    </p:spTree>
    <p:extLst>
      <p:ext uri="{BB962C8B-B14F-4D97-AF65-F5344CB8AC3E}">
        <p14:creationId xmlns:p14="http://schemas.microsoft.com/office/powerpoint/2010/main" val="269549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2C266F6-E37C-41B5-8FDC-C0DBC3372613}" type="datetime1">
              <a:rPr lang="es-ES" smtClean="0"/>
              <a:t>02/07/2014</a:t>
            </a:fld>
            <a:endParaRPr lang="es-ES"/>
          </a:p>
        </p:txBody>
      </p:sp>
      <p:sp>
        <p:nvSpPr>
          <p:cNvPr id="6" name="Marcador de pie de página 5"/>
          <p:cNvSpPr>
            <a:spLocks noGrp="1"/>
          </p:cNvSpPr>
          <p:nvPr>
            <p:ph type="ftr" sz="quarter" idx="11"/>
          </p:nvPr>
        </p:nvSpPr>
        <p:spPr/>
        <p:txBody>
          <a:bodyPr/>
          <a:lstStyle/>
          <a:p>
            <a:r>
              <a:rPr lang="es-ES" smtClean="0"/>
              <a:t>Ramón R. Abarca Fernández   2014</a:t>
            </a:r>
            <a:endParaRPr lang="es-ES"/>
          </a:p>
        </p:txBody>
      </p:sp>
      <p:sp>
        <p:nvSpPr>
          <p:cNvPr id="7" name="Marcador de número de diapositiva 6"/>
          <p:cNvSpPr>
            <a:spLocks noGrp="1"/>
          </p:cNvSpPr>
          <p:nvPr>
            <p:ph type="sldNum" sz="quarter" idx="12"/>
          </p:nvPr>
        </p:nvSpPr>
        <p:spPr/>
        <p:txBody>
          <a:bodyPr/>
          <a:lstStyle/>
          <a:p>
            <a:fld id="{7CADA7FC-D001-474F-B34E-165C24FD20B1}" type="slidenum">
              <a:rPr lang="es-ES" smtClean="0"/>
              <a:t>‹Nº›</a:t>
            </a:fld>
            <a:endParaRPr lang="es-ES"/>
          </a:p>
        </p:txBody>
      </p:sp>
    </p:spTree>
    <p:extLst>
      <p:ext uri="{BB962C8B-B14F-4D97-AF65-F5344CB8AC3E}">
        <p14:creationId xmlns:p14="http://schemas.microsoft.com/office/powerpoint/2010/main" val="327144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88368C9-C628-4F17-879C-11C74C8972E3}" type="datetime1">
              <a:rPr lang="es-ES" smtClean="0"/>
              <a:t>02/07/2014</a:t>
            </a:fld>
            <a:endParaRPr lang="es-ES"/>
          </a:p>
        </p:txBody>
      </p:sp>
      <p:sp>
        <p:nvSpPr>
          <p:cNvPr id="6" name="Marcador de pie de página 5"/>
          <p:cNvSpPr>
            <a:spLocks noGrp="1"/>
          </p:cNvSpPr>
          <p:nvPr>
            <p:ph type="ftr" sz="quarter" idx="11"/>
          </p:nvPr>
        </p:nvSpPr>
        <p:spPr/>
        <p:txBody>
          <a:bodyPr/>
          <a:lstStyle/>
          <a:p>
            <a:r>
              <a:rPr lang="es-ES" smtClean="0"/>
              <a:t>Ramón R. Abarca Fernández   2014</a:t>
            </a:r>
            <a:endParaRPr lang="es-ES"/>
          </a:p>
        </p:txBody>
      </p:sp>
      <p:sp>
        <p:nvSpPr>
          <p:cNvPr id="7" name="Marcador de número de diapositiva 6"/>
          <p:cNvSpPr>
            <a:spLocks noGrp="1"/>
          </p:cNvSpPr>
          <p:nvPr>
            <p:ph type="sldNum" sz="quarter" idx="12"/>
          </p:nvPr>
        </p:nvSpPr>
        <p:spPr/>
        <p:txBody>
          <a:bodyPr/>
          <a:lstStyle/>
          <a:p>
            <a:fld id="{7CADA7FC-D001-474F-B34E-165C24FD20B1}" type="slidenum">
              <a:rPr lang="es-ES" smtClean="0"/>
              <a:t>‹Nº›</a:t>
            </a:fld>
            <a:endParaRPr lang="es-ES"/>
          </a:p>
        </p:txBody>
      </p:sp>
    </p:spTree>
    <p:extLst>
      <p:ext uri="{BB962C8B-B14F-4D97-AF65-F5344CB8AC3E}">
        <p14:creationId xmlns:p14="http://schemas.microsoft.com/office/powerpoint/2010/main" val="111046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66FF33"/>
            </a:gs>
            <a:gs pos="49000">
              <a:srgbClr val="FFFF00"/>
            </a:gs>
            <a:gs pos="85000">
              <a:srgbClr val="FF0300"/>
            </a:gs>
            <a:gs pos="9500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63550-74F7-4EF7-8975-9108E9F08669}" type="datetime1">
              <a:rPr lang="es-ES" smtClean="0"/>
              <a:t>02/07/2014</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Ramón R. Abarca Fernández   2014</a:t>
            </a: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A7FC-D001-474F-B34E-165C24FD20B1}" type="slidenum">
              <a:rPr lang="es-ES" smtClean="0"/>
              <a:t>‹Nº›</a:t>
            </a:fld>
            <a:endParaRPr lang="es-ES"/>
          </a:p>
        </p:txBody>
      </p:sp>
    </p:spTree>
    <p:extLst>
      <p:ext uri="{BB962C8B-B14F-4D97-AF65-F5344CB8AC3E}">
        <p14:creationId xmlns:p14="http://schemas.microsoft.com/office/powerpoint/2010/main" val="4104450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lconfidencial.com/alma-corazon-vida/2013-10-30/el-futuro-ya-esta-aqui-como-sera-la-educacion-en-el-ano-2018-o-antes_47708/" TargetMode="External"/><Relationship Id="rId2" Type="http://schemas.openxmlformats.org/officeDocument/2006/relationships/hyperlink" Target="http://www.elconfidencial.com/tecnologia/2013/06/13/probamos-las-google-glass-en-madrid-5070/" TargetMode="External"/><Relationship Id="rId1" Type="http://schemas.openxmlformats.org/officeDocument/2006/relationships/slideLayout" Target="../slideLayouts/slideLayout7.xml"/><Relationship Id="rId4" Type="http://schemas.openxmlformats.org/officeDocument/2006/relationships/hyperlink" Target="http://es.wikipedia.org/wiki/Google_No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cadnacmedicina.org.pe/publicaciones/Anales_2006/trabajo_incorporacion_universidad_peruana_zegarra.pdf"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imagenes.recursosgratis.com/gif-animados/showphoto.php?photo=7489&amp;password=&amp;sort=1&amp;cat=598&amp;page=3" TargetMode="External"/><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hyperlink" Target="http://enricrello.wordpress.com/2012/03/25/presentacion/" TargetMode="External"/><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arbor.revistas.csic.es/index.php/arbor/article/download/1109/1116" TargetMode="External"/><Relationship Id="rId2" Type="http://schemas.openxmlformats.org/officeDocument/2006/relationships/hyperlink" Target="http://viceacademico.unmsm.edu.pe/archivos/MODELO%20EDUCATIVO%202013_para_Vicerrectorado.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eb.ocu.es/u2020/inicio/Documentos_Generales/Libro%20Tendencias%20Universidad%202020.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eb.ocu.es/u2020/inicio/Documentos_Generales/Libro%20Tendencias%20Universidad%202020.pd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pzweb.harvard.edu/vt/VisibleThinking_html_files/03_ThinkingRoutines/03a_ThinkingRoutines.html" TargetMode="External"/><Relationship Id="rId2" Type="http://schemas.openxmlformats.org/officeDocument/2006/relationships/hyperlink" Target="http://www.amazon.com/Big-Think-Metacognative-Strategies-Beginning/dp/193317045X/ref=sr_1_1?s=books&amp;ie=UTF8&amp;qid=1322941461&amp;sr=1-1"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scielo.org.ar/scielo.php?script=sci_arttext&amp;pid=S0325-29572012000100011"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unesdoc.unesco.org/images/0013/001365/136548so.pdf" TargetMode="External"/><Relationship Id="rId2" Type="http://schemas.openxmlformats.org/officeDocument/2006/relationships/image" Target="../media/image12.emf"/><Relationship Id="rId1" Type="http://schemas.openxmlformats.org/officeDocument/2006/relationships/slideLayout" Target="../slideLayouts/slideLayout7.xml"/><Relationship Id="rId6" Type="http://schemas.openxmlformats.org/officeDocument/2006/relationships/hyperlink" Target="http://www.redaccionmedica.com/autonomias/aragon/oro-comenzar-a-descifrar-el-genoma-humano-abre-paso-a-una-medicina-preventiva-y-personalizada-6523&amp;previo=965985" TargetMode="External"/><Relationship Id="rId5" Type="http://schemas.openxmlformats.org/officeDocument/2006/relationships/hyperlink" Target="http://www.heraldo.es/noticias/suplementos/frontera_azul/luis_oro_desarrollo_sostenible_necesita_quimica.html" TargetMode="External"/><Relationship Id="rId4" Type="http://schemas.openxmlformats.org/officeDocument/2006/relationships/hyperlink" Target="https://www.revistaeidon.es/archivo/el-ano-de-la-quimica/plataforma-de-debate/117850-ultimas-tendencias-en-la-investigacion-de-la-quimica-inorganic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asadeasterion.homestead.com/v10n38ident.html" TargetMode="External"/><Relationship Id="rId2" Type="http://schemas.openxmlformats.org/officeDocument/2006/relationships/hyperlink" Target="http://www.pedagogica.edu.co/storage/rce/articulos/rce29_07docu.pdf"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unesdoc.unesco.org/images/0013/001372/137216so.pdf" TargetMode="External"/><Relationship Id="rId2" Type="http://schemas.openxmlformats.org/officeDocument/2006/relationships/hyperlink" Target="https://www.revistaeidon.es/archivo/el-ano-de-la-quimica/plataforma-de-debate/117850-ultimas-tendencias-en-la-investigacion-de-la-quimica-inorganica"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unesdoc.unesco.org/images/0013/001365/136548so.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unesdoc.unesco.org/images/0013/001365/136548so.pdf"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slideshare.net/barquisimetana/didctica-de-la-qumica-y-sus-principales-tendencias-9480990"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educarteoax.com/pedagogizando/descargas/otros/art_tendencias_educativas.pdf"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1941807" y="6492875"/>
            <a:ext cx="2386555" cy="365125"/>
          </a:xfrm>
        </p:spPr>
        <p:txBody>
          <a:bodyPr/>
          <a:lstStyle/>
          <a:p>
            <a:r>
              <a:rPr lang="es-ES" dirty="0" smtClean="0"/>
              <a:t>Ramón R. Abarca Fernández   2014</a:t>
            </a:r>
            <a:endParaRPr lang="es-ES" dirty="0"/>
          </a:p>
        </p:txBody>
      </p:sp>
      <p:sp>
        <p:nvSpPr>
          <p:cNvPr id="4" name="Rectángulo 3"/>
          <p:cNvSpPr/>
          <p:nvPr/>
        </p:nvSpPr>
        <p:spPr>
          <a:xfrm>
            <a:off x="253931" y="58429"/>
            <a:ext cx="6477944" cy="2893100"/>
          </a:xfrm>
          <a:prstGeom prst="rect">
            <a:avLst/>
          </a:prstGeom>
          <a:solidFill>
            <a:srgbClr val="66FFFF"/>
          </a:solidFill>
        </p:spPr>
        <p:txBody>
          <a:bodyPr wrap="square">
            <a:spAutoFit/>
          </a:bodyPr>
          <a:lstStyle/>
          <a:p>
            <a:r>
              <a:rPr lang="es-ES" sz="2600" dirty="0" smtClean="0">
                <a:solidFill>
                  <a:srgbClr val="000000"/>
                </a:solidFill>
                <a:latin typeface="Arial" panose="020B0604020202020204" pitchFamily="34" charset="0"/>
                <a:cs typeface="Arial" panose="020B0604020202020204" pitchFamily="34" charset="0"/>
              </a:rPr>
              <a:t>Conferencia presentada ante el distinguido cuerpo docente (damas y varones) de la </a:t>
            </a:r>
            <a:r>
              <a:rPr lang="es-ES" sz="2600" dirty="0" smtClean="0">
                <a:latin typeface="Arial" panose="020B0604020202020204" pitchFamily="34" charset="0"/>
                <a:cs typeface="Arial" panose="020B0604020202020204" pitchFamily="34" charset="0"/>
              </a:rPr>
              <a:t>Facultad </a:t>
            </a:r>
            <a:r>
              <a:rPr lang="es-ES" sz="2600" dirty="0">
                <a:latin typeface="Arial" panose="020B0604020202020204" pitchFamily="34" charset="0"/>
                <a:cs typeface="Arial" panose="020B0604020202020204" pitchFamily="34" charset="0"/>
              </a:rPr>
              <a:t>de Ingeniería Química y </a:t>
            </a:r>
            <a:r>
              <a:rPr lang="es-ES" sz="2600" dirty="0" smtClean="0">
                <a:latin typeface="Arial" panose="020B0604020202020204" pitchFamily="34" charset="0"/>
                <a:cs typeface="Arial" panose="020B0604020202020204" pitchFamily="34" charset="0"/>
              </a:rPr>
              <a:t>Metalurgia de la Universidad </a:t>
            </a:r>
            <a:r>
              <a:rPr lang="es-ES" sz="2600" dirty="0">
                <a:latin typeface="Arial" panose="020B0604020202020204" pitchFamily="34" charset="0"/>
                <a:cs typeface="Arial" panose="020B0604020202020204" pitchFamily="34" charset="0"/>
              </a:rPr>
              <a:t>Nacional de San Cristóbal de </a:t>
            </a:r>
            <a:r>
              <a:rPr lang="es-ES" sz="2600" dirty="0" smtClean="0">
                <a:latin typeface="Arial" panose="020B0604020202020204" pitchFamily="34" charset="0"/>
                <a:cs typeface="Arial" panose="020B0604020202020204" pitchFamily="34" charset="0"/>
              </a:rPr>
              <a:t>Huamanga, invitado por el Sr</a:t>
            </a:r>
            <a:r>
              <a:rPr lang="es-ES" sz="2600" dirty="0">
                <a:latin typeface="Arial" panose="020B0604020202020204" pitchFamily="34" charset="0"/>
                <a:cs typeface="Arial" panose="020B0604020202020204" pitchFamily="34" charset="0"/>
              </a:rPr>
              <a:t>. Ing. Mauro </a:t>
            </a:r>
            <a:r>
              <a:rPr lang="es-ES" sz="2600" dirty="0" smtClean="0">
                <a:latin typeface="Arial" panose="020B0604020202020204" pitchFamily="34" charset="0"/>
                <a:cs typeface="Arial" panose="020B0604020202020204" pitchFamily="34" charset="0"/>
              </a:rPr>
              <a:t>Godofredo Vargas Camarena, Director </a:t>
            </a:r>
            <a:r>
              <a:rPr lang="es-ES" sz="2600" dirty="0">
                <a:latin typeface="Arial" panose="020B0604020202020204" pitchFamily="34" charset="0"/>
                <a:cs typeface="Arial" panose="020B0604020202020204" pitchFamily="34" charset="0"/>
              </a:rPr>
              <a:t>EFP Ing.  </a:t>
            </a:r>
            <a:r>
              <a:rPr lang="es-ES" sz="2600" dirty="0" smtClean="0">
                <a:latin typeface="Arial" panose="020B0604020202020204" pitchFamily="34" charset="0"/>
                <a:cs typeface="Arial" panose="020B0604020202020204" pitchFamily="34" charset="0"/>
              </a:rPr>
              <a:t>Química</a:t>
            </a:r>
            <a:endParaRPr lang="es-ES" sz="2600" dirty="0">
              <a:latin typeface="Arial" panose="020B0604020202020204" pitchFamily="34" charset="0"/>
              <a:cs typeface="Arial" panose="020B0604020202020204" pitchFamily="34" charset="0"/>
            </a:endParaRPr>
          </a:p>
        </p:txBody>
      </p:sp>
      <p:sp>
        <p:nvSpPr>
          <p:cNvPr id="8" name="Rectángulo 7"/>
          <p:cNvSpPr/>
          <p:nvPr/>
        </p:nvSpPr>
        <p:spPr>
          <a:xfrm>
            <a:off x="7516542" y="4869745"/>
            <a:ext cx="3732532" cy="1077218"/>
          </a:xfrm>
          <a:prstGeom prst="rect">
            <a:avLst/>
          </a:prstGeom>
          <a:blipFill>
            <a:blip r:embed="rId2"/>
            <a:tile tx="0" ty="0" sx="100000" sy="100000" flip="none" algn="tl"/>
          </a:blipFill>
        </p:spPr>
        <p:txBody>
          <a:bodyPr wrap="square">
            <a:spAutoFit/>
          </a:bodyPr>
          <a:lstStyle/>
          <a:p>
            <a:pPr algn="ctr"/>
            <a:r>
              <a:rPr lang="es-ES" sz="3200" dirty="0" smtClean="0"/>
              <a:t>Ayacucho 30 de junio de 2014</a:t>
            </a:r>
            <a:endParaRPr lang="es-ES" sz="3200" dirty="0"/>
          </a:p>
        </p:txBody>
      </p:sp>
      <p:sp>
        <p:nvSpPr>
          <p:cNvPr id="12" name="CuadroTexto 11"/>
          <p:cNvSpPr txBox="1"/>
          <p:nvPr/>
        </p:nvSpPr>
        <p:spPr>
          <a:xfrm>
            <a:off x="537029" y="5529943"/>
            <a:ext cx="4992914" cy="834041"/>
          </a:xfrm>
          <a:prstGeom prst="rect">
            <a:avLst/>
          </a:prstGeom>
          <a:noFill/>
        </p:spPr>
        <p:txBody>
          <a:bodyPr wrap="square" rtlCol="0">
            <a:spAutoFit/>
          </a:bodyPr>
          <a:lstStyle/>
          <a:p>
            <a:endParaRPr lang="es-ES" dirty="0"/>
          </a:p>
        </p:txBody>
      </p:sp>
      <p:sp>
        <p:nvSpPr>
          <p:cNvPr id="14" name="Título 1"/>
          <p:cNvSpPr>
            <a:spLocks noGrp="1"/>
          </p:cNvSpPr>
          <p:nvPr>
            <p:ph type="ctrTitle"/>
          </p:nvPr>
        </p:nvSpPr>
        <p:spPr>
          <a:xfrm rot="20241255">
            <a:off x="2507614" y="2918208"/>
            <a:ext cx="7682371" cy="1863863"/>
          </a:xfrm>
          <a:effectLst>
            <a:glow rad="228600">
              <a:schemeClr val="accent2">
                <a:satMod val="175000"/>
                <a:alpha val="40000"/>
              </a:schemeClr>
            </a:glow>
          </a:effectLst>
        </p:spPr>
        <p:txBody>
          <a:bodyPr>
            <a:normAutofit/>
          </a:bodyPr>
          <a:lstStyle/>
          <a:p>
            <a:r>
              <a:rPr lang="es-ES" sz="4000" dirty="0">
                <a:solidFill>
                  <a:srgbClr val="0000CC"/>
                </a:solidFill>
                <a:latin typeface="Algerian" panose="04020705040A02060702" pitchFamily="82" charset="0"/>
              </a:rPr>
              <a:t>T</a:t>
            </a:r>
            <a:r>
              <a:rPr lang="es-ES" sz="4000" dirty="0" smtClean="0">
                <a:solidFill>
                  <a:srgbClr val="0000CC"/>
                </a:solidFill>
                <a:latin typeface="Algerian" panose="04020705040A02060702" pitchFamily="82" charset="0"/>
              </a:rPr>
              <a:t>endencias </a:t>
            </a:r>
            <a:r>
              <a:rPr lang="es-ES" sz="4000" dirty="0">
                <a:solidFill>
                  <a:srgbClr val="0000CC"/>
                </a:solidFill>
                <a:latin typeface="Algerian" panose="04020705040A02060702" pitchFamily="82" charset="0"/>
              </a:rPr>
              <a:t>de la educación superior </a:t>
            </a:r>
            <a:r>
              <a:rPr lang="es-ES" sz="4000" dirty="0" smtClean="0">
                <a:solidFill>
                  <a:srgbClr val="0000CC"/>
                </a:solidFill>
                <a:latin typeface="Algerian" panose="04020705040A02060702" pitchFamily="82" charset="0"/>
              </a:rPr>
              <a:t>en </a:t>
            </a:r>
            <a:r>
              <a:rPr lang="es-ES" sz="4000" dirty="0">
                <a:solidFill>
                  <a:srgbClr val="0000CC"/>
                </a:solidFill>
                <a:latin typeface="Algerian" panose="04020705040A02060702" pitchFamily="82" charset="0"/>
              </a:rPr>
              <a:t>el siglo </a:t>
            </a:r>
            <a:r>
              <a:rPr lang="es-ES" sz="4000" dirty="0" smtClean="0">
                <a:solidFill>
                  <a:srgbClr val="0000CC"/>
                </a:solidFill>
                <a:latin typeface="Algerian" panose="04020705040A02060702" pitchFamily="82" charset="0"/>
              </a:rPr>
              <a:t>XXI.</a:t>
            </a:r>
            <a:br>
              <a:rPr lang="es-ES" sz="4000" dirty="0" smtClean="0">
                <a:solidFill>
                  <a:srgbClr val="0000CC"/>
                </a:solidFill>
                <a:latin typeface="Algerian" panose="04020705040A02060702" pitchFamily="82" charset="0"/>
              </a:rPr>
            </a:br>
            <a:r>
              <a:rPr lang="es-ES" sz="4000" dirty="0" smtClean="0">
                <a:solidFill>
                  <a:srgbClr val="0000CC"/>
                </a:solidFill>
                <a:latin typeface="Algerian" panose="04020705040A02060702" pitchFamily="82" charset="0"/>
              </a:rPr>
              <a:t>referencia a Química</a:t>
            </a:r>
            <a:endParaRPr lang="es-ES" sz="4000" dirty="0">
              <a:solidFill>
                <a:srgbClr val="0000CC"/>
              </a:solidFill>
              <a:latin typeface="Algerian" panose="04020705040A02060702" pitchFamily="82" charset="0"/>
            </a:endParaRPr>
          </a:p>
        </p:txBody>
      </p:sp>
    </p:spTree>
    <p:extLst>
      <p:ext uri="{BB962C8B-B14F-4D97-AF65-F5344CB8AC3E}">
        <p14:creationId xmlns:p14="http://schemas.microsoft.com/office/powerpoint/2010/main" val="3080169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313" y="592483"/>
            <a:ext cx="10493829" cy="5427127"/>
          </a:xfrm>
          <a:prstGeom prst="rect">
            <a:avLst/>
          </a:prstGeom>
          <a:solidFill>
            <a:schemeClr val="accent4">
              <a:lumMod val="60000"/>
              <a:lumOff val="40000"/>
            </a:schemeClr>
          </a:solidFill>
        </p:spPr>
        <p:txBody>
          <a:bodyPr wrap="square">
            <a:spAutoFit/>
          </a:bodyPr>
          <a:lstStyle/>
          <a:p>
            <a:pPr fontAlgn="base">
              <a:lnSpc>
                <a:spcPts val="3200"/>
              </a:lnSpc>
            </a:pPr>
            <a:r>
              <a:rPr lang="es-ES" sz="2800" dirty="0">
                <a:solidFill>
                  <a:srgbClr val="000000"/>
                </a:solidFill>
                <a:latin typeface="Arial" panose="020B0604020202020204" pitchFamily="34" charset="0"/>
              </a:rPr>
              <a:t>Hace </a:t>
            </a:r>
            <a:r>
              <a:rPr lang="es-ES" sz="2800" dirty="0" smtClean="0">
                <a:solidFill>
                  <a:srgbClr val="000000"/>
                </a:solidFill>
                <a:latin typeface="Arial" panose="020B0604020202020204" pitchFamily="34" charset="0"/>
              </a:rPr>
              <a:t>30 </a:t>
            </a:r>
            <a:r>
              <a:rPr lang="es-ES" sz="2800" dirty="0">
                <a:solidFill>
                  <a:srgbClr val="000000"/>
                </a:solidFill>
                <a:latin typeface="Arial" panose="020B0604020202020204" pitchFamily="34" charset="0"/>
              </a:rPr>
              <a:t>años era casi impensable que el ordenador fuese parte esencial del aula; hoy, parece una locura pensar que </a:t>
            </a:r>
            <a:r>
              <a:rPr lang="es-ES" sz="2800" dirty="0" smtClean="0">
                <a:solidFill>
                  <a:srgbClr val="000000"/>
                </a:solidFill>
                <a:latin typeface="Arial" panose="020B0604020202020204" pitchFamily="34" charset="0"/>
              </a:rPr>
              <a:t>podremos </a:t>
            </a:r>
            <a:r>
              <a:rPr lang="es-ES" sz="2800" b="1" dirty="0" smtClean="0">
                <a:solidFill>
                  <a:srgbClr val="000000"/>
                </a:solidFill>
                <a:latin typeface="Arial" panose="020B0604020202020204" pitchFamily="34" charset="0"/>
              </a:rPr>
              <a:t>integrar </a:t>
            </a:r>
            <a:r>
              <a:rPr lang="es-ES" sz="2800" b="1" dirty="0">
                <a:solidFill>
                  <a:srgbClr val="000000"/>
                </a:solidFill>
                <a:latin typeface="Arial" panose="020B0604020202020204" pitchFamily="34" charset="0"/>
              </a:rPr>
              <a:t>herramientas tecnológicas en nuestra ropa</a:t>
            </a:r>
            <a:r>
              <a:rPr lang="es-ES" sz="2800" dirty="0">
                <a:solidFill>
                  <a:srgbClr val="000000"/>
                </a:solidFill>
                <a:latin typeface="Arial" panose="020B0604020202020204" pitchFamily="34" charset="0"/>
              </a:rPr>
              <a:t> o nuestro propio cuerpo, algo que se encuentra más cerca de lo que pensamos, como demuestran las </a:t>
            </a:r>
            <a:r>
              <a:rPr lang="es-ES" sz="2800" dirty="0">
                <a:solidFill>
                  <a:srgbClr val="242424"/>
                </a:solidFill>
                <a:latin typeface="Arial" panose="020B0604020202020204" pitchFamily="34" charset="0"/>
                <a:hlinkClick r:id="rId2"/>
              </a:rPr>
              <a:t>Google </a:t>
            </a:r>
            <a:r>
              <a:rPr lang="es-ES" sz="2800" dirty="0" err="1">
                <a:solidFill>
                  <a:srgbClr val="242424"/>
                </a:solidFill>
                <a:latin typeface="Arial" panose="020B0604020202020204" pitchFamily="34" charset="0"/>
                <a:hlinkClick r:id="rId2"/>
              </a:rPr>
              <a:t>Glass</a:t>
            </a:r>
            <a:r>
              <a:rPr lang="es-ES" sz="2800" dirty="0">
                <a:solidFill>
                  <a:srgbClr val="000000"/>
                </a:solidFill>
                <a:latin typeface="Arial" panose="020B0604020202020204" pitchFamily="34" charset="0"/>
              </a:rPr>
              <a:t>.</a:t>
            </a:r>
          </a:p>
          <a:p>
            <a:pPr fontAlgn="base">
              <a:lnSpc>
                <a:spcPts val="3200"/>
              </a:lnSpc>
            </a:pPr>
            <a:r>
              <a:rPr lang="es-ES" sz="2800" dirty="0">
                <a:solidFill>
                  <a:srgbClr val="000000"/>
                </a:solidFill>
                <a:latin typeface="Arial" panose="020B0604020202020204" pitchFamily="34" charset="0"/>
              </a:rPr>
              <a:t>Su implantación en el mundo educativo aún no está clara, pero ya </a:t>
            </a:r>
            <a:r>
              <a:rPr lang="es-ES" sz="2800" b="1" dirty="0">
                <a:solidFill>
                  <a:srgbClr val="000000"/>
                </a:solidFill>
                <a:latin typeface="Arial" panose="020B0604020202020204" pitchFamily="34" charset="0"/>
              </a:rPr>
              <a:t>se han retransmitido, </a:t>
            </a:r>
            <a:r>
              <a:rPr lang="es-ES" sz="2800" b="1" dirty="0" smtClean="0">
                <a:solidFill>
                  <a:srgbClr val="000000"/>
                </a:solidFill>
                <a:latin typeface="Arial" panose="020B0604020202020204" pitchFamily="34" charset="0"/>
              </a:rPr>
              <a:t>de España</a:t>
            </a:r>
            <a:r>
              <a:rPr lang="es-ES" sz="2800" dirty="0">
                <a:solidFill>
                  <a:srgbClr val="000000"/>
                </a:solidFill>
                <a:latin typeface="Arial" panose="020B0604020202020204" pitchFamily="34" charset="0"/>
              </a:rPr>
              <a:t> a </a:t>
            </a:r>
            <a:r>
              <a:rPr lang="es-ES" sz="2800" dirty="0" smtClean="0">
                <a:solidFill>
                  <a:srgbClr val="000000"/>
                </a:solidFill>
                <a:latin typeface="Arial" panose="020B0604020202020204" pitchFamily="34" charset="0"/>
              </a:rPr>
              <a:t>EEUU,</a:t>
            </a:r>
            <a:r>
              <a:rPr lang="es-ES" sz="2800" b="1" dirty="0" smtClean="0">
                <a:solidFill>
                  <a:srgbClr val="000000"/>
                </a:solidFill>
                <a:latin typeface="Arial" panose="020B0604020202020204" pitchFamily="34" charset="0"/>
              </a:rPr>
              <a:t> operaciones quirúrgicas</a:t>
            </a:r>
            <a:r>
              <a:rPr lang="es-ES" sz="2800" b="1" dirty="0">
                <a:solidFill>
                  <a:srgbClr val="000000"/>
                </a:solidFill>
                <a:latin typeface="Arial" panose="020B0604020202020204" pitchFamily="34" charset="0"/>
              </a:rPr>
              <a:t> </a:t>
            </a:r>
            <a:r>
              <a:rPr lang="es-ES" sz="2800" b="1" dirty="0" smtClean="0">
                <a:solidFill>
                  <a:srgbClr val="000000"/>
                </a:solidFill>
                <a:latin typeface="Arial" panose="020B0604020202020204" pitchFamily="34" charset="0"/>
              </a:rPr>
              <a:t>realizadas </a:t>
            </a:r>
            <a:r>
              <a:rPr lang="es-ES" sz="2800" dirty="0" smtClean="0">
                <a:solidFill>
                  <a:srgbClr val="000000"/>
                </a:solidFill>
                <a:latin typeface="Arial" panose="020B0604020202020204" pitchFamily="34" charset="0"/>
              </a:rPr>
              <a:t>gracias </a:t>
            </a:r>
            <a:r>
              <a:rPr lang="es-ES" sz="2800" dirty="0">
                <a:solidFill>
                  <a:srgbClr val="000000"/>
                </a:solidFill>
                <a:latin typeface="Arial" panose="020B0604020202020204" pitchFamily="34" charset="0"/>
              </a:rPr>
              <a:t>a las gafas de Google y la cámara incorporada en </a:t>
            </a:r>
            <a:r>
              <a:rPr lang="es-ES" sz="2800" dirty="0" smtClean="0">
                <a:solidFill>
                  <a:srgbClr val="000000"/>
                </a:solidFill>
                <a:latin typeface="Arial" panose="020B0604020202020204" pitchFamily="34" charset="0"/>
              </a:rPr>
              <a:t>éstas</a:t>
            </a:r>
            <a:r>
              <a:rPr lang="es-ES" sz="2800" dirty="0">
                <a:solidFill>
                  <a:srgbClr val="000000"/>
                </a:solidFill>
                <a:latin typeface="Arial" panose="020B0604020202020204" pitchFamily="34" charset="0"/>
              </a:rPr>
              <a:t>. </a:t>
            </a:r>
          </a:p>
          <a:p>
            <a:pPr fontAlgn="base">
              <a:lnSpc>
                <a:spcPts val="3200"/>
              </a:lnSpc>
            </a:pPr>
            <a:r>
              <a:rPr lang="es-ES" sz="2800" dirty="0">
                <a:solidFill>
                  <a:srgbClr val="000000"/>
                </a:solidFill>
                <a:latin typeface="Arial" panose="020B0604020202020204" pitchFamily="34" charset="0"/>
              </a:rPr>
              <a:t>Hacer desaparecer las distancias geográficas, la instantaneidad y la máxima difusión parecen ser </a:t>
            </a:r>
            <a:r>
              <a:rPr lang="es-ES" sz="2800" b="1" dirty="0">
                <a:solidFill>
                  <a:srgbClr val="000000"/>
                </a:solidFill>
                <a:latin typeface="Arial" panose="020B0604020202020204" pitchFamily="34" charset="0"/>
              </a:rPr>
              <a:t>tres</a:t>
            </a:r>
            <a:r>
              <a:rPr lang="es-ES" sz="2800" dirty="0">
                <a:solidFill>
                  <a:srgbClr val="000000"/>
                </a:solidFill>
                <a:latin typeface="Arial" panose="020B0604020202020204" pitchFamily="34" charset="0"/>
              </a:rPr>
              <a:t> de las características que definen el camino que seguirá la educación en el futuro inmediato. </a:t>
            </a:r>
          </a:p>
        </p:txBody>
      </p:sp>
      <p:sp>
        <p:nvSpPr>
          <p:cNvPr id="3" name="Rectángulo 2"/>
          <p:cNvSpPr/>
          <p:nvPr/>
        </p:nvSpPr>
        <p:spPr>
          <a:xfrm>
            <a:off x="0" y="1"/>
            <a:ext cx="12192000" cy="584775"/>
          </a:xfrm>
          <a:prstGeom prst="rect">
            <a:avLst/>
          </a:prstGeom>
          <a:solidFill>
            <a:srgbClr val="CCFF33"/>
          </a:solidFill>
        </p:spPr>
        <p:txBody>
          <a:bodyPr wrap="square">
            <a:spAutoFit/>
          </a:bodyPr>
          <a:lstStyle/>
          <a:p>
            <a:pPr algn="ctr" fontAlgn="base"/>
            <a:r>
              <a:rPr lang="es-ES" sz="3200" b="1" i="1" dirty="0" err="1">
                <a:solidFill>
                  <a:srgbClr val="000000"/>
                </a:solidFill>
                <a:latin typeface="Arial" panose="020B0604020202020204" pitchFamily="34" charset="0"/>
              </a:rPr>
              <a:t>Wearable</a:t>
            </a:r>
            <a:r>
              <a:rPr lang="es-ES" sz="3200" b="1" i="1" dirty="0">
                <a:solidFill>
                  <a:srgbClr val="000000"/>
                </a:solidFill>
                <a:latin typeface="Arial" panose="020B0604020202020204" pitchFamily="34" charset="0"/>
              </a:rPr>
              <a:t> </a:t>
            </a:r>
            <a:r>
              <a:rPr lang="es-ES" sz="3200" b="1" i="1" dirty="0" err="1">
                <a:solidFill>
                  <a:srgbClr val="000000"/>
                </a:solidFill>
                <a:latin typeface="Arial" panose="020B0604020202020204" pitchFamily="34" charset="0"/>
              </a:rPr>
              <a:t>technology</a:t>
            </a:r>
            <a:r>
              <a:rPr lang="es-ES" sz="3200" b="1" i="1" dirty="0">
                <a:solidFill>
                  <a:srgbClr val="000000"/>
                </a:solidFill>
                <a:latin typeface="Arial" panose="020B0604020202020204" pitchFamily="34" charset="0"/>
              </a:rPr>
              <a:t>  (Tecnología usable)</a:t>
            </a:r>
            <a:endParaRPr lang="es-ES" sz="3200" dirty="0">
              <a:solidFill>
                <a:srgbClr val="000000"/>
              </a:solidFill>
              <a:latin typeface="Arial" panose="020B0604020202020204" pitchFamily="34" charset="0"/>
            </a:endParaRPr>
          </a:p>
        </p:txBody>
      </p:sp>
      <p:sp>
        <p:nvSpPr>
          <p:cNvPr id="4" name="Rectángulo 3"/>
          <p:cNvSpPr/>
          <p:nvPr/>
        </p:nvSpPr>
        <p:spPr>
          <a:xfrm>
            <a:off x="1509640" y="5949281"/>
            <a:ext cx="9158361" cy="646331"/>
          </a:xfrm>
          <a:prstGeom prst="rect">
            <a:avLst/>
          </a:prstGeom>
        </p:spPr>
        <p:txBody>
          <a:bodyPr wrap="square">
            <a:spAutoFit/>
          </a:bodyPr>
          <a:lstStyle/>
          <a:p>
            <a:r>
              <a:rPr lang="es-ES" dirty="0">
                <a:hlinkClick r:id="rId3"/>
              </a:rPr>
              <a:t>http://www.elconfidencial.com/alma-corazon-vida/2013-10-30/el-futuro-ya-esta-aqui-como-sera-la-educacion-en-el-ano-2018-o-antes_47708/</a:t>
            </a:r>
            <a:r>
              <a:rPr lang="es-ES" dirty="0"/>
              <a:t>    30/10/2013</a:t>
            </a:r>
          </a:p>
        </p:txBody>
      </p:sp>
      <p:sp>
        <p:nvSpPr>
          <p:cNvPr id="5" name="Rectángulo 4"/>
          <p:cNvSpPr/>
          <p:nvPr/>
        </p:nvSpPr>
        <p:spPr>
          <a:xfrm>
            <a:off x="6074227" y="1329053"/>
            <a:ext cx="6096000" cy="3170099"/>
          </a:xfrm>
          <a:prstGeom prst="rect">
            <a:avLst/>
          </a:prstGeom>
          <a:solidFill>
            <a:srgbClr val="FF99FF"/>
          </a:solidFill>
        </p:spPr>
        <p:txBody>
          <a:bodyPr>
            <a:spAutoFit/>
          </a:bodyPr>
          <a:lstStyle/>
          <a:p>
            <a:pPr algn="just"/>
            <a:r>
              <a:rPr lang="es-ES" sz="2000" dirty="0">
                <a:latin typeface="Arial" panose="020B0604020202020204" pitchFamily="34" charset="0"/>
                <a:cs typeface="Arial" panose="020B0604020202020204" pitchFamily="34" charset="0"/>
              </a:rPr>
              <a:t>Google </a:t>
            </a:r>
            <a:r>
              <a:rPr lang="es-ES" sz="2000" dirty="0" err="1">
                <a:latin typeface="Arial" panose="020B0604020202020204" pitchFamily="34" charset="0"/>
                <a:cs typeface="Arial" panose="020B0604020202020204" pitchFamily="34" charset="0"/>
              </a:rPr>
              <a:t>Glass</a:t>
            </a:r>
            <a:r>
              <a:rPr lang="es-ES" sz="2000" dirty="0">
                <a:latin typeface="Arial" panose="020B0604020202020204" pitchFamily="34" charset="0"/>
                <a:cs typeface="Arial" panose="020B0604020202020204" pitchFamily="34" charset="0"/>
              </a:rPr>
              <a:t> es una pantalla con forma de lentes que te muestra la información que </a:t>
            </a:r>
            <a:r>
              <a:rPr lang="es-ES" sz="2000" dirty="0" smtClean="0">
                <a:latin typeface="Arial" panose="020B0604020202020204" pitchFamily="34" charset="0"/>
                <a:cs typeface="Arial" panose="020B0604020202020204" pitchFamily="34" charset="0"/>
              </a:rPr>
              <a:t>buscas </a:t>
            </a:r>
            <a:r>
              <a:rPr lang="es-ES" sz="2000" dirty="0">
                <a:latin typeface="Arial" panose="020B0604020202020204" pitchFamily="34" charset="0"/>
                <a:cs typeface="Arial" panose="020B0604020202020204" pitchFamily="34" charset="0"/>
              </a:rPr>
              <a:t>sin necesidad de mirar la pantalla de tu teléfono </a:t>
            </a:r>
            <a:r>
              <a:rPr lang="es-ES" sz="2000" dirty="0" smtClean="0">
                <a:latin typeface="Arial" panose="020B0604020202020204" pitchFamily="34" charset="0"/>
                <a:cs typeface="Arial" panose="020B0604020202020204" pitchFamily="34" charset="0"/>
              </a:rPr>
              <a:t>celular</a:t>
            </a:r>
            <a:r>
              <a:rPr lang="es-ES" sz="2000" dirty="0">
                <a:latin typeface="Arial" panose="020B0604020202020204" pitchFamily="34" charset="0"/>
                <a:cs typeface="Arial" panose="020B0604020202020204" pitchFamily="34" charset="0"/>
              </a:rPr>
              <a:t>. </a:t>
            </a:r>
            <a:endParaRPr lang="es-ES" sz="2000" dirty="0" smtClean="0">
              <a:solidFill>
                <a:srgbClr val="252525"/>
              </a:solidFill>
              <a:latin typeface="Arial" panose="020B0604020202020204" pitchFamily="34" charset="0"/>
              <a:cs typeface="Arial" panose="020B0604020202020204" pitchFamily="34" charset="0"/>
            </a:endParaRPr>
          </a:p>
          <a:p>
            <a:pPr algn="just"/>
            <a:r>
              <a:rPr lang="es-ES" sz="2000" dirty="0" smtClean="0">
                <a:solidFill>
                  <a:srgbClr val="252525"/>
                </a:solidFill>
                <a:latin typeface="Arial" panose="020B0604020202020204" pitchFamily="34" charset="0"/>
                <a:cs typeface="Arial" panose="020B0604020202020204" pitchFamily="34" charset="0"/>
              </a:rPr>
              <a:t>El </a:t>
            </a:r>
            <a:r>
              <a:rPr lang="es-ES" sz="2000" dirty="0">
                <a:solidFill>
                  <a:srgbClr val="252525"/>
                </a:solidFill>
                <a:latin typeface="Arial" panose="020B0604020202020204" pitchFamily="34" charset="0"/>
                <a:cs typeface="Arial" panose="020B0604020202020204" pitchFamily="34" charset="0"/>
              </a:rPr>
              <a:t>propósito de Google </a:t>
            </a:r>
            <a:r>
              <a:rPr lang="es-ES" sz="2000" dirty="0" err="1">
                <a:solidFill>
                  <a:srgbClr val="252525"/>
                </a:solidFill>
                <a:latin typeface="Arial" panose="020B0604020202020204" pitchFamily="34" charset="0"/>
                <a:cs typeface="Arial" panose="020B0604020202020204" pitchFamily="34" charset="0"/>
              </a:rPr>
              <a:t>Glass</a:t>
            </a:r>
            <a:r>
              <a:rPr lang="es-ES" sz="2000" dirty="0">
                <a:solidFill>
                  <a:srgbClr val="252525"/>
                </a:solidFill>
                <a:latin typeface="Arial" panose="020B0604020202020204" pitchFamily="34" charset="0"/>
                <a:cs typeface="Arial" panose="020B0604020202020204" pitchFamily="34" charset="0"/>
              </a:rPr>
              <a:t> </a:t>
            </a:r>
            <a:r>
              <a:rPr lang="es-ES" sz="2000" dirty="0" smtClean="0">
                <a:solidFill>
                  <a:srgbClr val="252525"/>
                </a:solidFill>
                <a:latin typeface="Arial" panose="020B0604020202020204" pitchFamily="34" charset="0"/>
                <a:cs typeface="Arial" panose="020B0604020202020204" pitchFamily="34" charset="0"/>
              </a:rPr>
              <a:t>es </a:t>
            </a:r>
            <a:r>
              <a:rPr lang="es-ES" sz="2000" dirty="0">
                <a:solidFill>
                  <a:srgbClr val="252525"/>
                </a:solidFill>
                <a:latin typeface="Arial" panose="020B0604020202020204" pitchFamily="34" charset="0"/>
                <a:cs typeface="Arial" panose="020B0604020202020204" pitchFamily="34" charset="0"/>
              </a:rPr>
              <a:t>mostrar información disponible para los usuarios </a:t>
            </a:r>
            <a:r>
              <a:rPr lang="es-ES" sz="2000" dirty="0" smtClean="0">
                <a:solidFill>
                  <a:srgbClr val="252525"/>
                </a:solidFill>
                <a:latin typeface="Arial" panose="020B0604020202020204" pitchFamily="34" charset="0"/>
                <a:cs typeface="Arial" panose="020B0604020202020204" pitchFamily="34" charset="0"/>
              </a:rPr>
              <a:t>de teléfonos inteligentes</a:t>
            </a:r>
            <a:r>
              <a:rPr lang="es-ES" sz="2000" dirty="0">
                <a:solidFill>
                  <a:srgbClr val="252525"/>
                </a:solidFill>
                <a:latin typeface="Arial" panose="020B0604020202020204" pitchFamily="34" charset="0"/>
                <a:cs typeface="Arial" panose="020B0604020202020204" pitchFamily="34" charset="0"/>
              </a:rPr>
              <a:t>  sin utilizar </a:t>
            </a:r>
            <a:r>
              <a:rPr lang="es-ES" sz="2000" dirty="0" smtClean="0">
                <a:solidFill>
                  <a:srgbClr val="252525"/>
                </a:solidFill>
                <a:latin typeface="Arial" panose="020B0604020202020204" pitchFamily="34" charset="0"/>
                <a:cs typeface="Arial" panose="020B0604020202020204" pitchFamily="34" charset="0"/>
              </a:rPr>
              <a:t>las manos, permitiendo </a:t>
            </a:r>
            <a:r>
              <a:rPr lang="es-ES" sz="2000" dirty="0">
                <a:solidFill>
                  <a:srgbClr val="252525"/>
                </a:solidFill>
                <a:latin typeface="Arial" panose="020B0604020202020204" pitchFamily="34" charset="0"/>
                <a:cs typeface="Arial" panose="020B0604020202020204" pitchFamily="34" charset="0"/>
              </a:rPr>
              <a:t>también el acceso a Internet mediante órdenes de voz</a:t>
            </a:r>
            <a:r>
              <a:rPr lang="es-ES" sz="2000" dirty="0" smtClean="0">
                <a:solidFill>
                  <a:srgbClr val="252525"/>
                </a:solidFill>
                <a:latin typeface="Arial" panose="020B0604020202020204" pitchFamily="34" charset="0"/>
                <a:cs typeface="Arial" panose="020B0604020202020204" pitchFamily="34" charset="0"/>
              </a:rPr>
              <a:t>,</a:t>
            </a:r>
            <a:r>
              <a:rPr lang="es-ES" sz="2000" dirty="0">
                <a:solidFill>
                  <a:srgbClr val="252525"/>
                </a:solidFill>
                <a:latin typeface="Arial" panose="020B0604020202020204" pitchFamily="34" charset="0"/>
                <a:cs typeface="Arial" panose="020B0604020202020204" pitchFamily="34" charset="0"/>
              </a:rPr>
              <a:t> de manera comparable a lo que </a:t>
            </a:r>
            <a:r>
              <a:rPr lang="es-ES" sz="2000" dirty="0">
                <a:solidFill>
                  <a:srgbClr val="0B0080"/>
                </a:solidFill>
                <a:latin typeface="Arial" panose="020B0604020202020204" pitchFamily="34" charset="0"/>
                <a:cs typeface="Arial" panose="020B0604020202020204" pitchFamily="34" charset="0"/>
                <a:hlinkClick r:id="rId4" tooltip="Google Now"/>
              </a:rPr>
              <a:t>Google </a:t>
            </a:r>
            <a:r>
              <a:rPr lang="es-ES" sz="2000" dirty="0" err="1">
                <a:solidFill>
                  <a:srgbClr val="0B0080"/>
                </a:solidFill>
                <a:latin typeface="Arial" panose="020B0604020202020204" pitchFamily="34" charset="0"/>
                <a:cs typeface="Arial" panose="020B0604020202020204" pitchFamily="34" charset="0"/>
                <a:hlinkClick r:id="rId4" tooltip="Google Now"/>
              </a:rPr>
              <a:t>Now</a:t>
            </a:r>
            <a:r>
              <a:rPr lang="es-ES" sz="2000" dirty="0">
                <a:solidFill>
                  <a:srgbClr val="252525"/>
                </a:solidFill>
                <a:latin typeface="Arial" panose="020B0604020202020204" pitchFamily="34" charset="0"/>
                <a:cs typeface="Arial" panose="020B0604020202020204" pitchFamily="34" charset="0"/>
              </a:rPr>
              <a:t> ofrece en dispositivos Android</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01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p:stCondLst>
                              <p:cond delay="5500"/>
                            </p:stCondLst>
                            <p:childTnLst>
                              <p:par>
                                <p:cTn id="9" presetID="43" presetClass="entr" presetSubtype="0" fill="hold" grpId="0" nodeType="after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
                                        <p:tgtEl>
                                          <p:spTgt spid="2"/>
                                        </p:tgtEl>
                                      </p:cBhvr>
                                    </p:animEffect>
                                    <p:anim calcmode="lin" valueType="num">
                                      <p:cBhvr>
                                        <p:cTn id="12" dur="400" fill="hold"/>
                                        <p:tgtEl>
                                          <p:spTgt spid="2"/>
                                        </p:tgtEl>
                                        <p:attrNameLst>
                                          <p:attrName>ppt_x</p:attrName>
                                        </p:attrNameLst>
                                      </p:cBhvr>
                                      <p:tavLst>
                                        <p:tav tm="0">
                                          <p:val>
                                            <p:strVal val="#ppt_x"/>
                                          </p:val>
                                        </p:tav>
                                        <p:tav tm="100000">
                                          <p:val>
                                            <p:strVal val="#ppt_x"/>
                                          </p:val>
                                        </p:tav>
                                      </p:tavLst>
                                    </p:anim>
                                    <p:anim calcmode="lin" valueType="num">
                                      <p:cBhvr>
                                        <p:cTn id="13" dur="400" fill="hold"/>
                                        <p:tgtEl>
                                          <p:spTgt spid="2"/>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iterate type="lt">
                                    <p:tmPct val="5000"/>
                                  </p:iterate>
                                  <p:childTnLst>
                                    <p:set>
                                      <p:cBhvr>
                                        <p:cTn id="19" dur="1" fill="hold">
                                          <p:stCondLst>
                                            <p:cond delay="0"/>
                                          </p:stCondLst>
                                        </p:cTn>
                                        <p:tgtEl>
                                          <p:spTgt spid="5"/>
                                        </p:tgtEl>
                                        <p:attrNameLst>
                                          <p:attrName>style.visibility</p:attrName>
                                        </p:attrNameLst>
                                      </p:cBhvr>
                                      <p:to>
                                        <p:strVal val="visible"/>
                                      </p:to>
                                    </p:set>
                                    <p:animEffect transition="in" filter="barn(in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1410" y="571501"/>
            <a:ext cx="10740326" cy="5693866"/>
          </a:xfrm>
          <a:prstGeom prst="rect">
            <a:avLst/>
          </a:prstGeom>
          <a:blipFill>
            <a:blip r:embed="rId2"/>
            <a:tile tx="0" ty="0" sx="100000" sy="100000" flip="none" algn="tl"/>
          </a:blipFill>
        </p:spPr>
        <p:txBody>
          <a:bodyPr wrap="square">
            <a:spAutoFit/>
          </a:bodyPr>
          <a:lstStyle/>
          <a:p>
            <a:pPr>
              <a:defRPr/>
            </a:pPr>
            <a:r>
              <a:rPr lang="es-PE" sz="2600" dirty="0">
                <a:latin typeface="Times New Roman" pitchFamily="18" charset="0"/>
                <a:cs typeface="Times New Roman" pitchFamily="18" charset="0"/>
              </a:rPr>
              <a:t>Cambios importantes en los factores :</a:t>
            </a:r>
          </a:p>
          <a:p>
            <a:pPr marL="514350" indent="-514350">
              <a:buFont typeface="+mj-lt"/>
              <a:buAutoNum type="alphaLcPeriod"/>
              <a:defRPr/>
            </a:pPr>
            <a:r>
              <a:rPr lang="es-PE" sz="2600" dirty="0">
                <a:latin typeface="Times New Roman" pitchFamily="18" charset="0"/>
                <a:cs typeface="Times New Roman" pitchFamily="18" charset="0"/>
              </a:rPr>
              <a:t>Cerca de cuatro mil millones de personas de las regiones en desarrollo se integrarán a la población urbana.</a:t>
            </a:r>
          </a:p>
          <a:p>
            <a:pPr marL="514350" indent="-514350">
              <a:buFont typeface="+mj-lt"/>
              <a:buAutoNum type="alphaLcPeriod"/>
              <a:defRPr/>
            </a:pPr>
            <a:r>
              <a:rPr lang="es-PE" sz="2600" dirty="0">
                <a:latin typeface="Times New Roman" pitchFamily="18" charset="0"/>
                <a:cs typeface="Times New Roman" pitchFamily="18" charset="0"/>
              </a:rPr>
              <a:t>El 20% de la población mundial estará ocupada en actividades primarias y secundarias.</a:t>
            </a:r>
          </a:p>
          <a:p>
            <a:pPr marL="514350" indent="-514350">
              <a:buFont typeface="+mj-lt"/>
              <a:buAutoNum type="alphaLcPeriod"/>
              <a:defRPr/>
            </a:pPr>
            <a:r>
              <a:rPr lang="es-PE" sz="2600" dirty="0">
                <a:latin typeface="Times New Roman" pitchFamily="18" charset="0"/>
                <a:cs typeface="Times New Roman" pitchFamily="18" charset="0"/>
              </a:rPr>
              <a:t>El 80% estará en el sector servicios.</a:t>
            </a:r>
          </a:p>
          <a:p>
            <a:pPr marL="514350" indent="-514350">
              <a:buFont typeface="+mj-lt"/>
              <a:buAutoNum type="alphaLcPeriod"/>
              <a:defRPr/>
            </a:pPr>
            <a:r>
              <a:rPr lang="es-PE" sz="2600" dirty="0">
                <a:latin typeface="Times New Roman" pitchFamily="18" charset="0"/>
                <a:cs typeface="Times New Roman" pitchFamily="18" charset="0"/>
              </a:rPr>
              <a:t>Los empleos tradicionales se transformarán en empleos de tiempo parcial.</a:t>
            </a:r>
          </a:p>
          <a:p>
            <a:pPr marL="514350" indent="-514350">
              <a:buFont typeface="+mj-lt"/>
              <a:buAutoNum type="alphaLcPeriod"/>
              <a:defRPr/>
            </a:pPr>
            <a:r>
              <a:rPr lang="es-PE" sz="2600" dirty="0">
                <a:latin typeface="Times New Roman" pitchFamily="18" charset="0"/>
                <a:cs typeface="Times New Roman" pitchFamily="18" charset="0"/>
              </a:rPr>
              <a:t>Habrá frecuentes cambios de empleos.</a:t>
            </a:r>
          </a:p>
          <a:p>
            <a:pPr marL="514350" indent="-514350">
              <a:buFont typeface="+mj-lt"/>
              <a:buAutoNum type="alphaLcPeriod"/>
              <a:defRPr/>
            </a:pPr>
            <a:r>
              <a:rPr lang="es-PE" sz="2600" dirty="0">
                <a:latin typeface="Times New Roman" pitchFamily="18" charset="0"/>
                <a:cs typeface="Times New Roman" pitchFamily="18" charset="0"/>
              </a:rPr>
              <a:t>Numerosos contingentes poblacionales se mantendrán fuera de los mercados laborales.</a:t>
            </a:r>
          </a:p>
          <a:p>
            <a:pPr marL="514350" indent="-514350">
              <a:buFont typeface="+mj-lt"/>
              <a:buAutoNum type="alphaLcPeriod"/>
              <a:defRPr/>
            </a:pPr>
            <a:r>
              <a:rPr lang="es-PE" sz="2600" dirty="0">
                <a:latin typeface="Times New Roman" pitchFamily="18" charset="0"/>
                <a:cs typeface="Times New Roman" pitchFamily="18" charset="0"/>
              </a:rPr>
              <a:t>La permanencia en el sistema educativo tenderá a extenderse.</a:t>
            </a:r>
          </a:p>
          <a:p>
            <a:pPr marL="514350" indent="-514350">
              <a:buFont typeface="+mj-lt"/>
              <a:buAutoNum type="alphaLcPeriod"/>
              <a:defRPr/>
            </a:pPr>
            <a:r>
              <a:rPr lang="es-PE" sz="2600" dirty="0">
                <a:latin typeface="Times New Roman" pitchFamily="18" charset="0"/>
                <a:cs typeface="Times New Roman" pitchFamily="18" charset="0"/>
              </a:rPr>
              <a:t>La telemática será una condición destacada.</a:t>
            </a:r>
          </a:p>
          <a:p>
            <a:pPr marL="514350" indent="-514350">
              <a:buFont typeface="+mj-lt"/>
              <a:buAutoNum type="alphaLcPeriod"/>
              <a:defRPr/>
            </a:pPr>
            <a:r>
              <a:rPr lang="es-PE" sz="2600" dirty="0">
                <a:latin typeface="Times New Roman" pitchFamily="18" charset="0"/>
                <a:cs typeface="Times New Roman" pitchFamily="18" charset="0"/>
              </a:rPr>
              <a:t>Universidad en casa.</a:t>
            </a:r>
          </a:p>
          <a:p>
            <a:pPr marL="514350" indent="-514350">
              <a:buFont typeface="+mj-lt"/>
              <a:buAutoNum type="alphaLcPeriod"/>
              <a:defRPr/>
            </a:pPr>
            <a:r>
              <a:rPr lang="es-PE" sz="2600" dirty="0">
                <a:latin typeface="Times New Roman" pitchFamily="18" charset="0"/>
                <a:cs typeface="Times New Roman" pitchFamily="18" charset="0"/>
              </a:rPr>
              <a:t>Sistemas expertos.</a:t>
            </a:r>
          </a:p>
        </p:txBody>
      </p:sp>
      <p:sp>
        <p:nvSpPr>
          <p:cNvPr id="3" name="2 Rectángulo"/>
          <p:cNvSpPr>
            <a:spLocks noChangeArrowheads="1"/>
          </p:cNvSpPr>
          <p:nvPr/>
        </p:nvSpPr>
        <p:spPr bwMode="auto">
          <a:xfrm>
            <a:off x="123987" y="0"/>
            <a:ext cx="11902698" cy="61595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PE" altLang="es-ES" sz="3400" dirty="0">
                <a:latin typeface="Times New Roman" panose="02020603050405020304" pitchFamily="18" charset="0"/>
                <a:cs typeface="Times New Roman" panose="02020603050405020304" pitchFamily="18" charset="0"/>
              </a:rPr>
              <a:t>Entorno universitario del siglo XXI</a:t>
            </a:r>
          </a:p>
        </p:txBody>
      </p:sp>
      <p:sp>
        <p:nvSpPr>
          <p:cNvPr id="27652" name="4 Marcador de pie de página"/>
          <p:cNvSpPr>
            <a:spLocks noGrp="1"/>
          </p:cNvSpPr>
          <p:nvPr>
            <p:ph type="ftr" sz="quarter" idx="11"/>
          </p:nvPr>
        </p:nvSpPr>
        <p:spPr bwMode="auto">
          <a:xfrm>
            <a:off x="8077200" y="6471743"/>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dirty="0" smtClean="0">
                <a:latin typeface="Times New Roman" panose="02020603050405020304" pitchFamily="18" charset="0"/>
                <a:cs typeface="Times New Roman" panose="02020603050405020304" pitchFamily="18" charset="0"/>
              </a:rPr>
              <a:t>Ramón R. Abarca Fernández   2014</a:t>
            </a:r>
            <a:endParaRPr lang="es-PE" altLang="es-ES" sz="1200" dirty="0">
              <a:latin typeface="Times New Roman" panose="02020603050405020304" pitchFamily="18" charset="0"/>
              <a:cs typeface="Times New Roman" panose="02020603050405020304" pitchFamily="18" charset="0"/>
            </a:endParaRPr>
          </a:p>
        </p:txBody>
      </p:sp>
      <p:sp>
        <p:nvSpPr>
          <p:cNvPr id="4" name="Rectángulo 3"/>
          <p:cNvSpPr/>
          <p:nvPr/>
        </p:nvSpPr>
        <p:spPr>
          <a:xfrm>
            <a:off x="986726" y="6045390"/>
            <a:ext cx="6096000" cy="646331"/>
          </a:xfrm>
          <a:prstGeom prst="rect">
            <a:avLst/>
          </a:prstGeom>
        </p:spPr>
        <p:txBody>
          <a:bodyPr>
            <a:spAutoFit/>
          </a:bodyPr>
          <a:lstStyle/>
          <a:p>
            <a:r>
              <a:rPr lang="es-ES" dirty="0">
                <a:hlinkClick r:id="rId3"/>
              </a:rPr>
              <a:t>http://</a:t>
            </a:r>
            <a:r>
              <a:rPr lang="es-ES" dirty="0" smtClean="0">
                <a:hlinkClick r:id="rId3"/>
              </a:rPr>
              <a:t>www.acadnacmedicina.org.pe/publicaciones/Anales_2006/trabajo_incorporacion_universidad_peruana_zegarra.pdf</a:t>
            </a:r>
            <a:r>
              <a:rPr lang="es-ES" dirty="0" smtClean="0"/>
              <a:t> </a:t>
            </a:r>
            <a:endParaRPr lang="es-ES" dirty="0"/>
          </a:p>
        </p:txBody>
      </p:sp>
    </p:spTree>
    <p:extLst>
      <p:ext uri="{BB962C8B-B14F-4D97-AF65-F5344CB8AC3E}">
        <p14:creationId xmlns:p14="http://schemas.microsoft.com/office/powerpoint/2010/main" val="42289008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nodeType="afterGroup">
                            <p:stCondLst>
                              <p:cond delay="2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14300" y="7938"/>
            <a:ext cx="11958638" cy="762000"/>
          </a:xfrm>
          <a:prstGeom prst="rect">
            <a:avLst/>
          </a:prstGeom>
          <a:solidFill>
            <a:srgbClr val="CCFF33"/>
          </a:solidFill>
          <a:ln>
            <a:noFill/>
          </a:ln>
          <a:extLst/>
        </p:spPr>
        <p:txBody>
          <a:bodyPr lIns="92075" tIns="46038" rIns="92075" bIns="46038"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s-ES" b="1" dirty="0" err="1">
                <a:latin typeface="Comic Sans MS" panose="030F0702030302020204" pitchFamily="66" charset="0"/>
              </a:rPr>
              <a:t>Cambios</a:t>
            </a:r>
            <a:r>
              <a:rPr lang="en-US" altLang="es-ES" b="1" dirty="0">
                <a:latin typeface="Comic Sans MS" panose="030F0702030302020204" pitchFamily="66" charset="0"/>
              </a:rPr>
              <a:t> en la </a:t>
            </a:r>
            <a:r>
              <a:rPr lang="en-US" altLang="es-ES" b="1" dirty="0" err="1">
                <a:latin typeface="Comic Sans MS" panose="030F0702030302020204" pitchFamily="66" charset="0"/>
              </a:rPr>
              <a:t>orientación</a:t>
            </a:r>
            <a:r>
              <a:rPr lang="en-US" altLang="es-ES" b="1" dirty="0">
                <a:latin typeface="Comic Sans MS" panose="030F0702030302020204" pitchFamily="66" charset="0"/>
              </a:rPr>
              <a:t> de la </a:t>
            </a:r>
            <a:r>
              <a:rPr lang="en-US" altLang="es-ES" b="1" dirty="0" err="1">
                <a:latin typeface="Comic Sans MS" panose="030F0702030302020204" pitchFamily="66" charset="0"/>
              </a:rPr>
              <a:t>educación</a:t>
            </a:r>
            <a:endParaRPr lang="en-US" altLang="es-ES" b="1" dirty="0">
              <a:latin typeface="Arial" panose="020B0604020202020204" pitchFamily="34" charset="0"/>
            </a:endParaRPr>
          </a:p>
        </p:txBody>
      </p:sp>
      <p:sp>
        <p:nvSpPr>
          <p:cNvPr id="2" name="Marcador de pie de página 1"/>
          <p:cNvSpPr>
            <a:spLocks noGrp="1"/>
          </p:cNvSpPr>
          <p:nvPr>
            <p:ph type="ftr" sz="quarter" idx="11"/>
          </p:nvPr>
        </p:nvSpPr>
        <p:spPr>
          <a:xfrm>
            <a:off x="4019550" y="6492875"/>
            <a:ext cx="4114800" cy="365125"/>
          </a:xfrm>
        </p:spPr>
        <p:txBody>
          <a:bodyPr/>
          <a:lstStyle/>
          <a:p>
            <a:pPr>
              <a:defRPr/>
            </a:pPr>
            <a:r>
              <a:rPr lang="es-PE" dirty="0" smtClean="0"/>
              <a:t>Ramón R. Abarca Fernández   2014</a:t>
            </a:r>
            <a:endParaRPr lang="es-PE" dirty="0"/>
          </a:p>
        </p:txBody>
      </p:sp>
      <p:graphicFrame>
        <p:nvGraphicFramePr>
          <p:cNvPr id="3" name="Tabla 2"/>
          <p:cNvGraphicFramePr>
            <a:graphicFrameLocks noGrp="1"/>
          </p:cNvGraphicFramePr>
          <p:nvPr>
            <p:extLst>
              <p:ext uri="{D42A27DB-BD31-4B8C-83A1-F6EECF244321}">
                <p14:modId xmlns:p14="http://schemas.microsoft.com/office/powerpoint/2010/main" val="3654039751"/>
              </p:ext>
            </p:extLst>
          </p:nvPr>
        </p:nvGraphicFramePr>
        <p:xfrm>
          <a:off x="114300" y="769938"/>
          <a:ext cx="11958638" cy="5547360"/>
        </p:xfrm>
        <a:graphic>
          <a:graphicData uri="http://schemas.openxmlformats.org/drawingml/2006/table">
            <a:tbl>
              <a:tblPr firstRow="1" bandRow="1">
                <a:tableStyleId>{5C22544A-7EE6-4342-B048-85BDC9FD1C3A}</a:tableStyleId>
              </a:tblPr>
              <a:tblGrid>
                <a:gridCol w="5979319"/>
                <a:gridCol w="5979319"/>
              </a:tblGrid>
              <a:tr h="315945">
                <a:tc>
                  <a:txBody>
                    <a:bodyPr/>
                    <a:lstStyle/>
                    <a:p>
                      <a:r>
                        <a:rPr lang="es-ES" sz="2200" b="0" dirty="0" smtClean="0">
                          <a:solidFill>
                            <a:sysClr val="windowText" lastClr="000000"/>
                          </a:solidFill>
                        </a:rPr>
                        <a:t>a. De competencias generales</a:t>
                      </a:r>
                      <a:endParaRPr lang="es-ES" sz="2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b="0" dirty="0" smtClean="0">
                          <a:solidFill>
                            <a:sysClr val="windowText" lastClr="000000"/>
                          </a:solidFill>
                        </a:rPr>
                        <a:t>a. A competencias estratégicas</a:t>
                      </a:r>
                      <a:endParaRPr lang="es-ES" sz="2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b. De competencias individuales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b. A competencias institucionales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c. De la recuperación de conocimientos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c. Al desarrollo de capacidades cognitivas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d. De la asimilación de conocimientos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d. A su aplicación en la resolución de problemas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e. Del eje en los conocimientos enciclopédicos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e. Al eje en el conocimiento necesario</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f. De la capacitación basada en la oferta</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f. A la centrada en la demanda</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g. De la capacitación “programada”</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g. A la actualización oportuna</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h. Del eje en la enseñanza</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h. Al eje del aprendizaje</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i. De la respuesta inmediata y puntual</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i.  Al impacto</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j. De objetivos referidos a contenidos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j. A objetivos referidos a procesos y desempeño</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k. De eventos discontinuos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k. A procesos permanentes y continuos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l. Del exclusivo compromiso de los aprendices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l. Al compromiso de la Institución y la gerencia</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15945">
                <a:tc>
                  <a:txBody>
                    <a:bodyPr/>
                    <a:lstStyle/>
                    <a:p>
                      <a:r>
                        <a:rPr lang="es-ES" sz="2200" dirty="0" smtClean="0">
                          <a:solidFill>
                            <a:sysClr val="windowText" lastClr="000000"/>
                          </a:solidFill>
                        </a:rPr>
                        <a:t>m. De la evaluación centrada en resultados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s-ES" sz="2200" dirty="0" smtClean="0">
                          <a:solidFill>
                            <a:sysClr val="windowText" lastClr="000000"/>
                          </a:solidFill>
                        </a:rPr>
                        <a:t>m. A la evaluación de procesos</a:t>
                      </a:r>
                      <a:endParaRPr lang="es-E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4279595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iterate type="lt">
                                    <p:tmPct val="5000"/>
                                  </p:iterate>
                                  <p:childTnLst>
                                    <p:set>
                                      <p:cBhvr>
                                        <p:cTn id="6" dur="1" fill="hold">
                                          <p:stCondLst>
                                            <p:cond delay="0"/>
                                          </p:stCondLst>
                                        </p:cTn>
                                        <p:tgtEl>
                                          <p:spTgt spid="28674"/>
                                        </p:tgtEl>
                                        <p:attrNameLst>
                                          <p:attrName>style.visibility</p:attrName>
                                        </p:attrNameLst>
                                      </p:cBhvr>
                                      <p:to>
                                        <p:strVal val="visible"/>
                                      </p:to>
                                    </p:set>
                                    <p:animEffect transition="in" filter="barn(inHorizontal)">
                                      <p:cBhvr>
                                        <p:cTn id="7" dur="500"/>
                                        <p:tgtEl>
                                          <p:spTgt spid="28674"/>
                                        </p:tgtEl>
                                      </p:cBhvr>
                                    </p:animEffect>
                                  </p:childTnLst>
                                </p:cTn>
                              </p:par>
                            </p:childTnLst>
                          </p:cTn>
                        </p:par>
                        <p:par>
                          <p:cTn id="8" fill="hold">
                            <p:stCondLst>
                              <p:cond delay="1350"/>
                            </p:stCondLst>
                            <p:childTnLst>
                              <p:par>
                                <p:cTn id="9" presetID="21"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4)">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 smtClean="0"/>
              <a:t>Ramón R. Abarca Fernández   2014</a:t>
            </a:r>
            <a:endParaRPr lang="es-ES"/>
          </a:p>
        </p:txBody>
      </p:sp>
      <p:sp>
        <p:nvSpPr>
          <p:cNvPr id="6" name="Rectángulo 5"/>
          <p:cNvSpPr/>
          <p:nvPr/>
        </p:nvSpPr>
        <p:spPr>
          <a:xfrm rot="5400000">
            <a:off x="9344470" y="2871109"/>
            <a:ext cx="4289251" cy="369332"/>
          </a:xfrm>
          <a:prstGeom prst="rect">
            <a:avLst/>
          </a:prstGeom>
        </p:spPr>
        <p:txBody>
          <a:bodyPr wrap="none">
            <a:spAutoFit/>
          </a:bodyPr>
          <a:lstStyle/>
          <a:p>
            <a:r>
              <a:rPr lang="es-ES" dirty="0"/>
              <a:t>http://www.rimed.cu/medias/pdf/4750.pdf</a:t>
            </a:r>
          </a:p>
        </p:txBody>
      </p:sp>
      <p:sp>
        <p:nvSpPr>
          <p:cNvPr id="7" name="Rectángulo 6"/>
          <p:cNvSpPr/>
          <p:nvPr/>
        </p:nvSpPr>
        <p:spPr>
          <a:xfrm rot="16200000">
            <a:off x="-2561330" y="3123168"/>
            <a:ext cx="6550282" cy="646331"/>
          </a:xfrm>
          <a:prstGeom prst="rect">
            <a:avLst/>
          </a:prstGeom>
        </p:spPr>
        <p:txBody>
          <a:bodyPr wrap="square">
            <a:spAutoFit/>
          </a:bodyPr>
          <a:lstStyle/>
          <a:p>
            <a:r>
              <a:rPr lang="es-ES" dirty="0"/>
              <a:t>PRINCIPALES CORRIENTES Y TENDENCIAS A </a:t>
            </a:r>
            <a:r>
              <a:rPr lang="es-ES" dirty="0" smtClean="0"/>
              <a:t>INICIOS  DEL </a:t>
            </a:r>
            <a:r>
              <a:rPr lang="es-ES" dirty="0"/>
              <a:t>SIGLO XXI DE LA PEDAGOGÍA Y LA DIDÁCTICA Justo A. Chávez </a:t>
            </a:r>
            <a:r>
              <a:rPr lang="es-ES" dirty="0" smtClean="0"/>
              <a:t>Rodríguez y otros</a:t>
            </a:r>
            <a:endParaRPr lang="es-ES" dirty="0"/>
          </a:p>
        </p:txBody>
      </p:sp>
      <p:sp>
        <p:nvSpPr>
          <p:cNvPr id="2" name="Rectángulo 1"/>
          <p:cNvSpPr/>
          <p:nvPr/>
        </p:nvSpPr>
        <p:spPr>
          <a:xfrm>
            <a:off x="1418253" y="335902"/>
            <a:ext cx="8994710" cy="617686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redondeado 2"/>
          <p:cNvSpPr/>
          <p:nvPr/>
        </p:nvSpPr>
        <p:spPr>
          <a:xfrm>
            <a:off x="3377682" y="171192"/>
            <a:ext cx="5057191" cy="407306"/>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tx1"/>
                </a:solidFill>
              </a:rPr>
              <a:t>Pedagogía y Didáctica</a:t>
            </a:r>
            <a:endParaRPr lang="es-ES" sz="3200" b="1" dirty="0">
              <a:solidFill>
                <a:schemeClr val="tx1"/>
              </a:solidFill>
            </a:endParaRPr>
          </a:p>
        </p:txBody>
      </p:sp>
      <p:sp>
        <p:nvSpPr>
          <p:cNvPr id="8" name="Elipse 7"/>
          <p:cNvSpPr/>
          <p:nvPr/>
        </p:nvSpPr>
        <p:spPr>
          <a:xfrm>
            <a:off x="3713584" y="743207"/>
            <a:ext cx="4273420" cy="406986"/>
          </a:xfrm>
          <a:prstGeom prst="ellipse">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solidFill>
                  <a:schemeClr val="tx1"/>
                </a:solidFill>
                <a:latin typeface="Arial" panose="020B0604020202020204" pitchFamily="34" charset="0"/>
                <a:cs typeface="Arial" panose="020B0604020202020204" pitchFamily="34" charset="0"/>
              </a:rPr>
              <a:t>Corrientes</a:t>
            </a:r>
            <a:endParaRPr lang="es-ES" sz="2800" dirty="0">
              <a:solidFill>
                <a:schemeClr val="tx1"/>
              </a:solidFill>
              <a:latin typeface="Arial" panose="020B0604020202020204" pitchFamily="34" charset="0"/>
              <a:cs typeface="Arial" panose="020B0604020202020204" pitchFamily="34" charset="0"/>
            </a:endParaRPr>
          </a:p>
        </p:txBody>
      </p:sp>
      <p:sp>
        <p:nvSpPr>
          <p:cNvPr id="9" name="Rectángulo 8"/>
          <p:cNvSpPr/>
          <p:nvPr/>
        </p:nvSpPr>
        <p:spPr>
          <a:xfrm>
            <a:off x="1741830" y="1287625"/>
            <a:ext cx="2444620" cy="410547"/>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Arial" panose="020B0604020202020204" pitchFamily="34" charset="0"/>
                <a:cs typeface="Arial" panose="020B0604020202020204" pitchFamily="34" charset="0"/>
              </a:rPr>
              <a:t>Naturalista</a:t>
            </a:r>
            <a:endParaRPr lang="es-ES" sz="2400" dirty="0">
              <a:solidFill>
                <a:schemeClr val="tx1"/>
              </a:solidFill>
              <a:latin typeface="Arial" panose="020B0604020202020204" pitchFamily="34" charset="0"/>
              <a:cs typeface="Arial" panose="020B0604020202020204" pitchFamily="34" charset="0"/>
            </a:endParaRPr>
          </a:p>
        </p:txBody>
      </p:sp>
      <p:sp>
        <p:nvSpPr>
          <p:cNvPr id="11" name="Rectángulo 10"/>
          <p:cNvSpPr/>
          <p:nvPr/>
        </p:nvSpPr>
        <p:spPr>
          <a:xfrm>
            <a:off x="7612500" y="1287623"/>
            <a:ext cx="2444620" cy="410547"/>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Arial" panose="020B0604020202020204" pitchFamily="34" charset="0"/>
                <a:cs typeface="Arial" panose="020B0604020202020204" pitchFamily="34" charset="0"/>
              </a:rPr>
              <a:t>Trascendente</a:t>
            </a:r>
          </a:p>
        </p:txBody>
      </p:sp>
      <p:sp>
        <p:nvSpPr>
          <p:cNvPr id="12" name="Flecha abajo 11"/>
          <p:cNvSpPr/>
          <p:nvPr/>
        </p:nvSpPr>
        <p:spPr>
          <a:xfrm>
            <a:off x="2600712" y="1698170"/>
            <a:ext cx="298579" cy="9330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bajo 12"/>
          <p:cNvSpPr/>
          <p:nvPr/>
        </p:nvSpPr>
        <p:spPr>
          <a:xfrm>
            <a:off x="5733661" y="1698169"/>
            <a:ext cx="298579" cy="9330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Flecha abajo 13"/>
          <p:cNvSpPr/>
          <p:nvPr/>
        </p:nvSpPr>
        <p:spPr>
          <a:xfrm>
            <a:off x="8871275" y="1660847"/>
            <a:ext cx="298579" cy="93306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p:cNvSpPr/>
          <p:nvPr/>
        </p:nvSpPr>
        <p:spPr>
          <a:xfrm>
            <a:off x="2164702" y="1862879"/>
            <a:ext cx="7669763" cy="544416"/>
          </a:xfrm>
          <a:prstGeom prst="ellipse">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bg1"/>
                </a:solidFill>
              </a:rPr>
              <a:t>Tendencias</a:t>
            </a:r>
            <a:endParaRPr lang="es-ES" sz="3600" dirty="0">
              <a:solidFill>
                <a:schemeClr val="bg1"/>
              </a:solidFill>
            </a:endParaRPr>
          </a:p>
        </p:txBody>
      </p:sp>
      <p:sp>
        <p:nvSpPr>
          <p:cNvPr id="16" name="Rectángulo 15"/>
          <p:cNvSpPr/>
          <p:nvPr/>
        </p:nvSpPr>
        <p:spPr>
          <a:xfrm>
            <a:off x="1573879" y="2572002"/>
            <a:ext cx="2780522" cy="313508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solidFill>
              </a:rPr>
              <a:t>Pedagógicas:</a:t>
            </a:r>
          </a:p>
          <a:p>
            <a:r>
              <a:rPr lang="es-ES" sz="1600" dirty="0" smtClean="0">
                <a:solidFill>
                  <a:schemeClr val="tx1"/>
                </a:solidFill>
              </a:rPr>
              <a:t>Pedagogía positivista</a:t>
            </a:r>
          </a:p>
          <a:p>
            <a:r>
              <a:rPr lang="es-ES" sz="1600" dirty="0" smtClean="0">
                <a:solidFill>
                  <a:schemeClr val="tx1"/>
                </a:solidFill>
              </a:rPr>
              <a:t>Pedagogía activa</a:t>
            </a:r>
          </a:p>
          <a:p>
            <a:r>
              <a:rPr lang="es-ES" sz="1600" dirty="0" smtClean="0">
                <a:solidFill>
                  <a:schemeClr val="tx1"/>
                </a:solidFill>
              </a:rPr>
              <a:t>Pedagogía pragmática</a:t>
            </a:r>
          </a:p>
          <a:p>
            <a:r>
              <a:rPr lang="es-ES" sz="1600" dirty="0" smtClean="0">
                <a:solidFill>
                  <a:schemeClr val="tx1"/>
                </a:solidFill>
              </a:rPr>
              <a:t>Pedagogía tecnológica</a:t>
            </a:r>
          </a:p>
          <a:p>
            <a:pPr marL="987425" indent="-285750">
              <a:buFont typeface="Wingdings" panose="05000000000000000000" pitchFamily="2" charset="2"/>
              <a:buChar char="§"/>
            </a:pPr>
            <a:r>
              <a:rPr lang="es-ES" sz="1600" dirty="0" smtClean="0">
                <a:solidFill>
                  <a:schemeClr val="tx1"/>
                </a:solidFill>
              </a:rPr>
              <a:t>  Neopositivismo</a:t>
            </a:r>
          </a:p>
          <a:p>
            <a:pPr marL="987425" indent="-285750">
              <a:buFont typeface="Wingdings" panose="05000000000000000000" pitchFamily="2" charset="2"/>
              <a:buChar char="§"/>
            </a:pPr>
            <a:r>
              <a:rPr lang="es-ES" sz="1600" dirty="0" smtClean="0">
                <a:solidFill>
                  <a:schemeClr val="tx1"/>
                </a:solidFill>
              </a:rPr>
              <a:t>  Estructuralismo</a:t>
            </a:r>
            <a:endParaRPr lang="es-ES" sz="1600" dirty="0">
              <a:solidFill>
                <a:schemeClr val="tx1"/>
              </a:solidFill>
            </a:endParaRPr>
          </a:p>
          <a:p>
            <a:pPr marL="987425" indent="-285750">
              <a:buFont typeface="Wingdings" panose="05000000000000000000" pitchFamily="2" charset="2"/>
              <a:buChar char="§"/>
            </a:pPr>
            <a:r>
              <a:rPr lang="es-ES" sz="1600" dirty="0" smtClean="0">
                <a:solidFill>
                  <a:schemeClr val="tx1"/>
                </a:solidFill>
              </a:rPr>
              <a:t>  </a:t>
            </a:r>
            <a:r>
              <a:rPr lang="es-ES" sz="1600" dirty="0" err="1" smtClean="0">
                <a:solidFill>
                  <a:schemeClr val="tx1"/>
                </a:solidFill>
              </a:rPr>
              <a:t>Ciencismo</a:t>
            </a:r>
            <a:endParaRPr lang="es-ES" sz="1600" dirty="0" smtClean="0">
              <a:solidFill>
                <a:schemeClr val="tx1"/>
              </a:solidFill>
            </a:endParaRPr>
          </a:p>
          <a:p>
            <a:r>
              <a:rPr lang="es-ES" sz="1600" dirty="0" smtClean="0">
                <a:solidFill>
                  <a:schemeClr val="tx1"/>
                </a:solidFill>
              </a:rPr>
              <a:t>Didácticas:</a:t>
            </a:r>
          </a:p>
          <a:p>
            <a:r>
              <a:rPr lang="es-ES" sz="1600" dirty="0" smtClean="0">
                <a:solidFill>
                  <a:schemeClr val="tx1"/>
                </a:solidFill>
              </a:rPr>
              <a:t>Didáctica conductista</a:t>
            </a:r>
          </a:p>
          <a:p>
            <a:r>
              <a:rPr lang="es-ES" sz="1600" dirty="0" smtClean="0">
                <a:solidFill>
                  <a:schemeClr val="tx1"/>
                </a:solidFill>
              </a:rPr>
              <a:t>Didáctica activa</a:t>
            </a:r>
          </a:p>
          <a:p>
            <a:r>
              <a:rPr lang="es-ES" sz="1600" dirty="0" smtClean="0">
                <a:solidFill>
                  <a:schemeClr val="tx1"/>
                </a:solidFill>
              </a:rPr>
              <a:t>Didáctica cognitivista</a:t>
            </a:r>
          </a:p>
          <a:p>
            <a:pPr algn="ctr"/>
            <a:endParaRPr lang="es-ES" sz="2000" dirty="0">
              <a:solidFill>
                <a:schemeClr val="tx1"/>
              </a:solidFill>
            </a:endParaRPr>
          </a:p>
        </p:txBody>
      </p:sp>
      <p:sp>
        <p:nvSpPr>
          <p:cNvPr id="19" name="Rectángulo 18"/>
          <p:cNvSpPr/>
          <p:nvPr/>
        </p:nvSpPr>
        <p:spPr>
          <a:xfrm>
            <a:off x="4553742" y="2612571"/>
            <a:ext cx="2780522" cy="313508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solidFill>
              </a:rPr>
              <a:t>Pedagógicas:</a:t>
            </a:r>
          </a:p>
          <a:p>
            <a:r>
              <a:rPr lang="es-ES" sz="1600" dirty="0" smtClean="0">
                <a:solidFill>
                  <a:schemeClr val="tx1"/>
                </a:solidFill>
              </a:rPr>
              <a:t>Pedagogía marxista</a:t>
            </a:r>
          </a:p>
          <a:p>
            <a:r>
              <a:rPr lang="es-ES" sz="1600" dirty="0" smtClean="0">
                <a:solidFill>
                  <a:schemeClr val="tx1"/>
                </a:solidFill>
              </a:rPr>
              <a:t>Pedagogía funcionalista</a:t>
            </a:r>
          </a:p>
          <a:p>
            <a:r>
              <a:rPr lang="es-ES" sz="1600" dirty="0" smtClean="0">
                <a:solidFill>
                  <a:schemeClr val="tx1"/>
                </a:solidFill>
              </a:rPr>
              <a:t>Educación popular</a:t>
            </a:r>
          </a:p>
          <a:p>
            <a:endParaRPr lang="es-ES" sz="1600" dirty="0" smtClean="0">
              <a:solidFill>
                <a:schemeClr val="tx1"/>
              </a:solidFill>
            </a:endParaRPr>
          </a:p>
          <a:p>
            <a:pPr marL="623888" indent="-285750">
              <a:buFont typeface="Wingdings" panose="05000000000000000000" pitchFamily="2" charset="2"/>
              <a:buChar char="§"/>
            </a:pPr>
            <a:r>
              <a:rPr lang="es-ES" sz="1600" dirty="0" smtClean="0">
                <a:solidFill>
                  <a:schemeClr val="tx1"/>
                </a:solidFill>
              </a:rPr>
              <a:t> </a:t>
            </a:r>
            <a:r>
              <a:rPr lang="es-ES" sz="1600" dirty="0" err="1" smtClean="0">
                <a:solidFill>
                  <a:schemeClr val="tx1"/>
                </a:solidFill>
              </a:rPr>
              <a:t>Freinismo</a:t>
            </a:r>
            <a:endParaRPr lang="es-ES" sz="1600" dirty="0">
              <a:solidFill>
                <a:schemeClr val="tx1"/>
              </a:solidFill>
            </a:endParaRPr>
          </a:p>
          <a:p>
            <a:pPr marL="623888" indent="-285750">
              <a:buFont typeface="Wingdings" panose="05000000000000000000" pitchFamily="2" charset="2"/>
              <a:buChar char="§"/>
            </a:pPr>
            <a:r>
              <a:rPr lang="es-ES" sz="1600" dirty="0" smtClean="0">
                <a:solidFill>
                  <a:schemeClr val="tx1"/>
                </a:solidFill>
              </a:rPr>
              <a:t>Proyecto alternativo</a:t>
            </a:r>
          </a:p>
          <a:p>
            <a:endParaRPr lang="es-ES" sz="1600" dirty="0" smtClean="0">
              <a:solidFill>
                <a:schemeClr val="tx1"/>
              </a:solidFill>
            </a:endParaRPr>
          </a:p>
          <a:p>
            <a:r>
              <a:rPr lang="es-ES" sz="1600" dirty="0" smtClean="0">
                <a:solidFill>
                  <a:schemeClr val="tx1"/>
                </a:solidFill>
              </a:rPr>
              <a:t>Didácticas:</a:t>
            </a:r>
          </a:p>
          <a:p>
            <a:r>
              <a:rPr lang="es-ES" sz="1600" dirty="0" smtClean="0">
                <a:solidFill>
                  <a:schemeClr val="tx1"/>
                </a:solidFill>
              </a:rPr>
              <a:t>Didáctica monista</a:t>
            </a:r>
          </a:p>
          <a:p>
            <a:r>
              <a:rPr lang="es-ES" sz="1600" dirty="0" smtClean="0">
                <a:solidFill>
                  <a:schemeClr val="tx1"/>
                </a:solidFill>
              </a:rPr>
              <a:t>Didáctica funcionalista</a:t>
            </a:r>
          </a:p>
          <a:p>
            <a:pPr algn="ctr"/>
            <a:endParaRPr lang="es-ES" sz="2000" dirty="0">
              <a:solidFill>
                <a:schemeClr val="tx1"/>
              </a:solidFill>
            </a:endParaRPr>
          </a:p>
        </p:txBody>
      </p:sp>
      <p:sp>
        <p:nvSpPr>
          <p:cNvPr id="20" name="Rectángulo 19"/>
          <p:cNvSpPr/>
          <p:nvPr/>
        </p:nvSpPr>
        <p:spPr>
          <a:xfrm>
            <a:off x="7476349" y="2637716"/>
            <a:ext cx="2780522" cy="3135086"/>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solidFill>
                  <a:schemeClr val="tx1"/>
                </a:solidFill>
              </a:rPr>
              <a:t>Pedagógicas:</a:t>
            </a:r>
          </a:p>
          <a:p>
            <a:r>
              <a:rPr lang="es-ES" sz="1600" dirty="0" smtClean="0">
                <a:solidFill>
                  <a:schemeClr val="tx1"/>
                </a:solidFill>
              </a:rPr>
              <a:t>Pedagogía </a:t>
            </a:r>
            <a:r>
              <a:rPr lang="es-ES" sz="1600" dirty="0" err="1" smtClean="0">
                <a:solidFill>
                  <a:schemeClr val="tx1"/>
                </a:solidFill>
              </a:rPr>
              <a:t>neotomista</a:t>
            </a:r>
            <a:endParaRPr lang="es-ES" sz="1600" dirty="0" smtClean="0">
              <a:solidFill>
                <a:schemeClr val="tx1"/>
              </a:solidFill>
            </a:endParaRPr>
          </a:p>
          <a:p>
            <a:r>
              <a:rPr lang="es-ES" sz="1600" dirty="0" smtClean="0">
                <a:solidFill>
                  <a:schemeClr val="tx1"/>
                </a:solidFill>
              </a:rPr>
              <a:t>Pedagogía espiritualista</a:t>
            </a:r>
          </a:p>
          <a:p>
            <a:r>
              <a:rPr lang="es-ES" sz="1600" dirty="0" smtClean="0">
                <a:solidFill>
                  <a:schemeClr val="tx1"/>
                </a:solidFill>
              </a:rPr>
              <a:t>Pedagogía personalista</a:t>
            </a:r>
          </a:p>
          <a:p>
            <a:endParaRPr lang="es-ES" sz="1600" dirty="0" smtClean="0">
              <a:solidFill>
                <a:schemeClr val="tx1"/>
              </a:solidFill>
            </a:endParaRPr>
          </a:p>
          <a:p>
            <a:endParaRPr lang="es-ES" sz="1600" dirty="0" smtClean="0">
              <a:solidFill>
                <a:schemeClr val="tx1"/>
              </a:solidFill>
            </a:endParaRPr>
          </a:p>
          <a:p>
            <a:endParaRPr lang="es-ES" sz="1600" dirty="0" smtClean="0">
              <a:solidFill>
                <a:schemeClr val="tx1"/>
              </a:solidFill>
            </a:endParaRPr>
          </a:p>
          <a:p>
            <a:endParaRPr lang="es-ES" sz="1600" dirty="0">
              <a:solidFill>
                <a:schemeClr val="tx1"/>
              </a:solidFill>
            </a:endParaRPr>
          </a:p>
          <a:p>
            <a:endParaRPr lang="es-ES" sz="1600" dirty="0" smtClean="0">
              <a:solidFill>
                <a:schemeClr val="tx1"/>
              </a:solidFill>
            </a:endParaRPr>
          </a:p>
          <a:p>
            <a:r>
              <a:rPr lang="es-ES" sz="1600" dirty="0" smtClean="0">
                <a:solidFill>
                  <a:schemeClr val="tx1"/>
                </a:solidFill>
              </a:rPr>
              <a:t>Didácticas:</a:t>
            </a:r>
          </a:p>
          <a:p>
            <a:r>
              <a:rPr lang="es-ES" sz="1600" dirty="0" smtClean="0">
                <a:solidFill>
                  <a:schemeClr val="tx1"/>
                </a:solidFill>
              </a:rPr>
              <a:t>Didáctica personalista</a:t>
            </a:r>
          </a:p>
          <a:p>
            <a:pPr algn="ctr"/>
            <a:endParaRPr lang="es-ES" sz="2000" dirty="0">
              <a:solidFill>
                <a:schemeClr val="tx1"/>
              </a:solidFill>
            </a:endParaRPr>
          </a:p>
        </p:txBody>
      </p:sp>
      <p:sp>
        <p:nvSpPr>
          <p:cNvPr id="21" name="Rectángulo 20"/>
          <p:cNvSpPr/>
          <p:nvPr/>
        </p:nvSpPr>
        <p:spPr>
          <a:xfrm>
            <a:off x="3817257" y="6008914"/>
            <a:ext cx="5054018" cy="503853"/>
          </a:xfrm>
          <a:prstGeom prst="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dirty="0" smtClean="0">
                <a:solidFill>
                  <a:schemeClr val="tx1"/>
                </a:solidFill>
              </a:rPr>
              <a:t>Constructivismo</a:t>
            </a:r>
            <a:endParaRPr lang="es-ES" sz="3600" dirty="0">
              <a:solidFill>
                <a:schemeClr val="tx1"/>
              </a:solidFill>
            </a:endParaRPr>
          </a:p>
        </p:txBody>
      </p:sp>
      <p:sp>
        <p:nvSpPr>
          <p:cNvPr id="22" name="Abrir llave 21"/>
          <p:cNvSpPr/>
          <p:nvPr/>
        </p:nvSpPr>
        <p:spPr>
          <a:xfrm rot="16200000">
            <a:off x="5958570" y="2318428"/>
            <a:ext cx="274860" cy="6858458"/>
          </a:xfrm>
          <a:prstGeom prst="leftBrace">
            <a:avLst>
              <a:gd name="adj1" fmla="val 239631"/>
              <a:gd name="adj2" fmla="val 50635"/>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24" name="Conector recto 23"/>
          <p:cNvCxnSpPr/>
          <p:nvPr/>
        </p:nvCxnSpPr>
        <p:spPr>
          <a:xfrm flipV="1">
            <a:off x="7951301" y="928287"/>
            <a:ext cx="1182850" cy="2540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V="1">
            <a:off x="2568397" y="919386"/>
            <a:ext cx="1182850" cy="2540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9169854" y="940988"/>
            <a:ext cx="0" cy="31008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2568397" y="940988"/>
            <a:ext cx="0" cy="34663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5989151" y="1096032"/>
            <a:ext cx="0" cy="31008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Rectángulo 33"/>
          <p:cNvSpPr/>
          <p:nvPr/>
        </p:nvSpPr>
        <p:spPr>
          <a:xfrm>
            <a:off x="4786604" y="1287624"/>
            <a:ext cx="2444620" cy="410547"/>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chemeClr val="tx1"/>
                </a:solidFill>
                <a:latin typeface="Arial" panose="020B0604020202020204" pitchFamily="34" charset="0"/>
                <a:cs typeface="Arial" panose="020B0604020202020204" pitchFamily="34" charset="0"/>
              </a:rPr>
              <a:t>Social</a:t>
            </a:r>
            <a:endParaRPr lang="es-E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4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950"/>
                            </p:stCondLst>
                            <p:childTnLst>
                              <p:par>
                                <p:cTn id="10" presetID="5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Scale>
                                      <p:cBhvr>
                                        <p:cTn id="1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
                                        </p:tgtEl>
                                        <p:attrNameLst>
                                          <p:attrName>ppt_x</p:attrName>
                                          <p:attrName>ppt_y</p:attrName>
                                        </p:attrNameLst>
                                      </p:cBhvr>
                                    </p:animMotion>
                                    <p:animEffect transition="in" filter="fade">
                                      <p:cBhvr>
                                        <p:cTn id="14" dur="1000"/>
                                        <p:tgtEl>
                                          <p:spTgt spid="8"/>
                                        </p:tgtEl>
                                      </p:cBhvr>
                                    </p:animEffect>
                                  </p:childTnLst>
                                </p:cTn>
                              </p:par>
                            </p:childTnLst>
                          </p:cTn>
                        </p:par>
                        <p:par>
                          <p:cTn id="15" fill="hold">
                            <p:stCondLst>
                              <p:cond delay="1950"/>
                            </p:stCondLst>
                            <p:childTnLst>
                              <p:par>
                                <p:cTn id="16" presetID="1"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par>
                          <p:cTn id="18" fill="hold">
                            <p:stCondLst>
                              <p:cond delay="1950"/>
                            </p:stCondLst>
                            <p:childTnLst>
                              <p:par>
                                <p:cTn id="19" presetID="1"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1950"/>
                            </p:stCondLst>
                            <p:childTnLst>
                              <p:par>
                                <p:cTn id="22" presetID="1"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par>
                          <p:cTn id="24" fill="hold">
                            <p:stCondLst>
                              <p:cond delay="1950"/>
                            </p:stCondLst>
                            <p:childTnLst>
                              <p:par>
                                <p:cTn id="25" presetID="1"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par>
                          <p:cTn id="27" fill="hold">
                            <p:stCondLst>
                              <p:cond delay="1950"/>
                            </p:stCondLst>
                            <p:childTnLst>
                              <p:par>
                                <p:cTn id="28" presetID="1" presetClass="entr" presetSubtype="0"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par>
                          <p:cTn id="30" fill="hold">
                            <p:stCondLst>
                              <p:cond delay="1950"/>
                            </p:stCondLst>
                            <p:childTnLst>
                              <p:par>
                                <p:cTn id="31" presetID="26" presetClass="entr" presetSubtype="0" fill="hold" grpId="0" nodeType="afterEffect">
                                  <p:stCondLst>
                                    <p:cond delay="0"/>
                                  </p:stCondLst>
                                  <p:iterate type="lt">
                                    <p:tmPct val="5000"/>
                                  </p:iterate>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childTnLst>
                          </p:cTn>
                        </p:par>
                        <p:par>
                          <p:cTn id="47" fill="hold">
                            <p:stCondLst>
                              <p:cond delay="4950"/>
                            </p:stCondLst>
                            <p:childTnLst>
                              <p:par>
                                <p:cTn id="48" presetID="16" presetClass="entr" presetSubtype="26" fill="hold" grpId="0" nodeType="afterEffect">
                                  <p:stCondLst>
                                    <p:cond delay="0"/>
                                  </p:stCondLst>
                                  <p:iterate type="lt">
                                    <p:tmPct val="5000"/>
                                  </p:iterate>
                                  <p:childTnLst>
                                    <p:set>
                                      <p:cBhvr>
                                        <p:cTn id="49" dur="1" fill="hold">
                                          <p:stCondLst>
                                            <p:cond delay="0"/>
                                          </p:stCondLst>
                                        </p:cTn>
                                        <p:tgtEl>
                                          <p:spTgt spid="34"/>
                                        </p:tgtEl>
                                        <p:attrNameLst>
                                          <p:attrName>style.visibility</p:attrName>
                                        </p:attrNameLst>
                                      </p:cBhvr>
                                      <p:to>
                                        <p:strVal val="visible"/>
                                      </p:to>
                                    </p:set>
                                    <p:animEffect transition="in" filter="barn(inHorizontal)">
                                      <p:cBhvr>
                                        <p:cTn id="50" dur="500"/>
                                        <p:tgtEl>
                                          <p:spTgt spid="34"/>
                                        </p:tgtEl>
                                      </p:cBhvr>
                                    </p:animEffect>
                                  </p:childTnLst>
                                </p:cTn>
                              </p:par>
                            </p:childTnLst>
                          </p:cTn>
                        </p:par>
                        <p:par>
                          <p:cTn id="51" fill="hold">
                            <p:stCondLst>
                              <p:cond delay="5575"/>
                            </p:stCondLst>
                            <p:childTnLst>
                              <p:par>
                                <p:cTn id="52" presetID="49" presetClass="entr" presetSubtype="0" decel="100000" fill="hold" grpId="0" nodeType="afterEffect">
                                  <p:stCondLst>
                                    <p:cond delay="0"/>
                                  </p:stCondLst>
                                  <p:iterate type="lt">
                                    <p:tmPct val="5000"/>
                                  </p:iterate>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 calcmode="lin" valueType="num">
                                      <p:cBhvr>
                                        <p:cTn id="56" dur="500" fill="hold"/>
                                        <p:tgtEl>
                                          <p:spTgt spid="11"/>
                                        </p:tgtEl>
                                        <p:attrNameLst>
                                          <p:attrName>style.rotation</p:attrName>
                                        </p:attrNameLst>
                                      </p:cBhvr>
                                      <p:tavLst>
                                        <p:tav tm="0">
                                          <p:val>
                                            <p:fltVal val="360"/>
                                          </p:val>
                                        </p:tav>
                                        <p:tav tm="100000">
                                          <p:val>
                                            <p:fltVal val="0"/>
                                          </p:val>
                                        </p:tav>
                                      </p:tavLst>
                                    </p:anim>
                                    <p:animEffect transition="in" filter="fade">
                                      <p:cBhvr>
                                        <p:cTn id="57" dur="500"/>
                                        <p:tgtEl>
                                          <p:spTgt spid="11"/>
                                        </p:tgtEl>
                                      </p:cBhvr>
                                    </p:animEffect>
                                  </p:childTnLst>
                                </p:cTn>
                              </p:par>
                            </p:childTnLst>
                          </p:cTn>
                        </p:par>
                        <p:par>
                          <p:cTn id="58" fill="hold">
                            <p:stCondLst>
                              <p:cond delay="6350"/>
                            </p:stCondLst>
                            <p:childTnLst>
                              <p:par>
                                <p:cTn id="59" presetID="1"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par>
                          <p:cTn id="61" fill="hold">
                            <p:stCondLst>
                              <p:cond delay="6350"/>
                            </p:stCondLst>
                            <p:childTnLst>
                              <p:par>
                                <p:cTn id="62" presetID="1"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childTnLst>
                          </p:cTn>
                        </p:par>
                        <p:par>
                          <p:cTn id="64" fill="hold">
                            <p:stCondLst>
                              <p:cond delay="6350"/>
                            </p:stCondLst>
                            <p:childTnLst>
                              <p:par>
                                <p:cTn id="65" presetID="1"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par>
                          <p:cTn id="67" fill="hold">
                            <p:stCondLst>
                              <p:cond delay="6350"/>
                            </p:stCondLst>
                            <p:childTnLst>
                              <p:par>
                                <p:cTn id="68" presetID="6" presetClass="entr" presetSubtype="32" fill="hold" grpId="0" nodeType="afterEffect">
                                  <p:stCondLst>
                                    <p:cond delay="0"/>
                                  </p:stCondLst>
                                  <p:iterate type="lt">
                                    <p:tmPct val="5000"/>
                                  </p:iterate>
                                  <p:childTnLst>
                                    <p:set>
                                      <p:cBhvr>
                                        <p:cTn id="69" dur="1" fill="hold">
                                          <p:stCondLst>
                                            <p:cond delay="0"/>
                                          </p:stCondLst>
                                        </p:cTn>
                                        <p:tgtEl>
                                          <p:spTgt spid="15"/>
                                        </p:tgtEl>
                                        <p:attrNameLst>
                                          <p:attrName>style.visibility</p:attrName>
                                        </p:attrNameLst>
                                      </p:cBhvr>
                                      <p:to>
                                        <p:strVal val="visible"/>
                                      </p:to>
                                    </p:set>
                                    <p:animEffect transition="in" filter="circle(out)">
                                      <p:cBhvr>
                                        <p:cTn id="70" dur="2000"/>
                                        <p:tgtEl>
                                          <p:spTgt spid="15"/>
                                        </p:tgtEl>
                                      </p:cBhvr>
                                    </p:animEffect>
                                  </p:childTnLst>
                                </p:cTn>
                              </p:par>
                            </p:childTnLst>
                          </p:cTn>
                        </p:par>
                        <p:par>
                          <p:cTn id="71" fill="hold">
                            <p:stCondLst>
                              <p:cond delay="9250"/>
                            </p:stCondLst>
                            <p:childTnLst>
                              <p:par>
                                <p:cTn id="72" presetID="41" presetClass="entr" presetSubtype="0" fill="hold" grpId="1" nodeType="afterEffect">
                                  <p:stCondLst>
                                    <p:cond delay="0"/>
                                  </p:stCondLst>
                                  <p:iterate type="lt">
                                    <p:tmPct val="5000"/>
                                  </p:iterate>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16"/>
                                        </p:tgtEl>
                                        <p:attrNameLst>
                                          <p:attrName>ppt_y</p:attrName>
                                        </p:attrNameLst>
                                      </p:cBhvr>
                                      <p:tavLst>
                                        <p:tav tm="0">
                                          <p:val>
                                            <p:strVal val="#ppt_y"/>
                                          </p:val>
                                        </p:tav>
                                        <p:tav tm="100000">
                                          <p:val>
                                            <p:strVal val="#ppt_y"/>
                                          </p:val>
                                        </p:tav>
                                      </p:tavLst>
                                    </p:anim>
                                    <p:anim calcmode="lin" valueType="num">
                                      <p:cBhvr>
                                        <p:cTn id="7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16"/>
                                        </p:tgtEl>
                                      </p:cBhvr>
                                    </p:animEffect>
                                  </p:childTnLst>
                                </p:cTn>
                              </p:par>
                            </p:childTnLst>
                          </p:cTn>
                        </p:par>
                        <p:par>
                          <p:cTn id="79" fill="hold">
                            <p:stCondLst>
                              <p:cond delay="14500"/>
                            </p:stCondLst>
                            <p:childTnLst>
                              <p:par>
                                <p:cTn id="80" presetID="43" presetClass="entr" presetSubtype="0" fill="hold" grpId="0" nodeType="afterEffect">
                                  <p:stCondLst>
                                    <p:cond delay="0"/>
                                  </p:stCondLst>
                                  <p:iterate type="lt">
                                    <p:tmPct val="5000"/>
                                  </p:iterate>
                                  <p:childTnLst>
                                    <p:set>
                                      <p:cBhvr>
                                        <p:cTn id="81" dur="1" fill="hold">
                                          <p:stCondLst>
                                            <p:cond delay="0"/>
                                          </p:stCondLst>
                                        </p:cTn>
                                        <p:tgtEl>
                                          <p:spTgt spid="19"/>
                                        </p:tgtEl>
                                        <p:attrNameLst>
                                          <p:attrName>style.visibility</p:attrName>
                                        </p:attrNameLst>
                                      </p:cBhvr>
                                      <p:to>
                                        <p:strVal val="visible"/>
                                      </p:to>
                                    </p:set>
                                    <p:animEffect transition="in" filter="fade">
                                      <p:cBhvr>
                                        <p:cTn id="82" dur="100"/>
                                        <p:tgtEl>
                                          <p:spTgt spid="19"/>
                                        </p:tgtEl>
                                      </p:cBhvr>
                                    </p:animEffect>
                                    <p:anim calcmode="lin" valueType="num">
                                      <p:cBhvr>
                                        <p:cTn id="83" dur="400" fill="hold"/>
                                        <p:tgtEl>
                                          <p:spTgt spid="19"/>
                                        </p:tgtEl>
                                        <p:attrNameLst>
                                          <p:attrName>ppt_x</p:attrName>
                                        </p:attrNameLst>
                                      </p:cBhvr>
                                      <p:tavLst>
                                        <p:tav tm="0">
                                          <p:val>
                                            <p:strVal val="#ppt_x"/>
                                          </p:val>
                                        </p:tav>
                                        <p:tav tm="100000">
                                          <p:val>
                                            <p:strVal val="#ppt_x"/>
                                          </p:val>
                                        </p:tav>
                                      </p:tavLst>
                                    </p:anim>
                                    <p:anim calcmode="lin" valueType="num">
                                      <p:cBhvr>
                                        <p:cTn id="84" dur="400" fill="hold"/>
                                        <p:tgtEl>
                                          <p:spTgt spid="19"/>
                                        </p:tgtEl>
                                        <p:attrNameLst>
                                          <p:attrName>ppt_y</p:attrName>
                                        </p:attrNameLst>
                                      </p:cBhvr>
                                      <p:tavLst>
                                        <p:tav tm="0">
                                          <p:val>
                                            <p:strVal val="#ppt_y+0.31"/>
                                          </p:val>
                                        </p:tav>
                                        <p:tav tm="100000">
                                          <p:val>
                                            <p:strVal val="#ppt_y+0.31"/>
                                          </p:val>
                                        </p:tav>
                                      </p:tavLst>
                                    </p:anim>
                                    <p:anim calcmode="lin" valueType="num">
                                      <p:cBhvr>
                                        <p:cTn id="85"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6"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7" fill="hold">
                            <p:stCondLst>
                              <p:cond delay="22650"/>
                            </p:stCondLst>
                            <p:childTnLst>
                              <p:par>
                                <p:cTn id="88" presetID="15" presetClass="entr" presetSubtype="0" fill="hold" grpId="0" nodeType="afterEffect">
                                  <p:stCondLst>
                                    <p:cond delay="0"/>
                                  </p:stCondLst>
                                  <p:iterate type="lt">
                                    <p:tmPct val="5000"/>
                                  </p:iterate>
                                  <p:childTnLst>
                                    <p:set>
                                      <p:cBhvr>
                                        <p:cTn id="89" dur="1" fill="hold">
                                          <p:stCondLst>
                                            <p:cond delay="0"/>
                                          </p:stCondLst>
                                        </p:cTn>
                                        <p:tgtEl>
                                          <p:spTgt spid="20"/>
                                        </p:tgtEl>
                                        <p:attrNameLst>
                                          <p:attrName>style.visibility</p:attrName>
                                        </p:attrNameLst>
                                      </p:cBhvr>
                                      <p:to>
                                        <p:strVal val="visible"/>
                                      </p:to>
                                    </p:set>
                                    <p:anim calcmode="lin" valueType="num">
                                      <p:cBhvr>
                                        <p:cTn id="90" dur="1000" fill="hold"/>
                                        <p:tgtEl>
                                          <p:spTgt spid="20"/>
                                        </p:tgtEl>
                                        <p:attrNameLst>
                                          <p:attrName>ppt_w</p:attrName>
                                        </p:attrNameLst>
                                      </p:cBhvr>
                                      <p:tavLst>
                                        <p:tav tm="0">
                                          <p:val>
                                            <p:fltVal val="0"/>
                                          </p:val>
                                        </p:tav>
                                        <p:tav tm="100000">
                                          <p:val>
                                            <p:strVal val="#ppt_w"/>
                                          </p:val>
                                        </p:tav>
                                      </p:tavLst>
                                    </p:anim>
                                    <p:anim calcmode="lin" valueType="num">
                                      <p:cBhvr>
                                        <p:cTn id="91" dur="1000" fill="hold"/>
                                        <p:tgtEl>
                                          <p:spTgt spid="20"/>
                                        </p:tgtEl>
                                        <p:attrNameLst>
                                          <p:attrName>ppt_h</p:attrName>
                                        </p:attrNameLst>
                                      </p:cBhvr>
                                      <p:tavLst>
                                        <p:tav tm="0">
                                          <p:val>
                                            <p:fltVal val="0"/>
                                          </p:val>
                                        </p:tav>
                                        <p:tav tm="100000">
                                          <p:val>
                                            <p:strVal val="#ppt_h"/>
                                          </p:val>
                                        </p:tav>
                                      </p:tavLst>
                                    </p:anim>
                                    <p:anim calcmode="lin" valueType="num">
                                      <p:cBhvr>
                                        <p:cTn id="92"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par>
                          <p:cTn id="94" fill="hold">
                            <p:stCondLst>
                              <p:cond delay="28950"/>
                            </p:stCondLst>
                            <p:childTnLst>
                              <p:par>
                                <p:cTn id="95" presetID="21" presetClass="entr" presetSubtype="1"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heel(1)">
                                      <p:cBhvr>
                                        <p:cTn id="97" dur="2000"/>
                                        <p:tgtEl>
                                          <p:spTgt spid="22"/>
                                        </p:tgtEl>
                                      </p:cBhvr>
                                    </p:animEffect>
                                  </p:childTnLst>
                                </p:cTn>
                              </p:par>
                            </p:childTnLst>
                          </p:cTn>
                        </p:par>
                        <p:par>
                          <p:cTn id="98" fill="hold">
                            <p:stCondLst>
                              <p:cond delay="30950"/>
                            </p:stCondLst>
                            <p:childTnLst>
                              <p:par>
                                <p:cTn id="99" presetID="56" presetClass="entr" presetSubtype="0" fill="hold" grpId="0" nodeType="afterEffect">
                                  <p:stCondLst>
                                    <p:cond delay="0"/>
                                  </p:stCondLst>
                                  <p:iterate type="lt">
                                    <p:tmPct val="6000"/>
                                  </p:iterate>
                                  <p:childTnLst>
                                    <p:set>
                                      <p:cBhvr>
                                        <p:cTn id="100" dur="1" fill="hold">
                                          <p:stCondLst>
                                            <p:cond delay="0"/>
                                          </p:stCondLst>
                                        </p:cTn>
                                        <p:tgtEl>
                                          <p:spTgt spid="21"/>
                                        </p:tgtEl>
                                        <p:attrNameLst>
                                          <p:attrName>style.visibility</p:attrName>
                                        </p:attrNameLst>
                                      </p:cBhvr>
                                      <p:to>
                                        <p:strVal val="visible"/>
                                      </p:to>
                                    </p:set>
                                    <p:anim by="(-#ppt_w*2)" calcmode="lin" valueType="num">
                                      <p:cBhvr rctx="PPT">
                                        <p:cTn id="101" dur="500" autoRev="1" fill="hold">
                                          <p:stCondLst>
                                            <p:cond delay="0"/>
                                          </p:stCondLst>
                                        </p:cTn>
                                        <p:tgtEl>
                                          <p:spTgt spid="21"/>
                                        </p:tgtEl>
                                        <p:attrNameLst>
                                          <p:attrName>ppt_w</p:attrName>
                                        </p:attrNameLst>
                                      </p:cBhvr>
                                    </p:anim>
                                    <p:anim by="(#ppt_w*0.50)" calcmode="lin" valueType="num">
                                      <p:cBhvr>
                                        <p:cTn id="102" dur="500" decel="50000" autoRev="1" fill="hold">
                                          <p:stCondLst>
                                            <p:cond delay="0"/>
                                          </p:stCondLst>
                                        </p:cTn>
                                        <p:tgtEl>
                                          <p:spTgt spid="21"/>
                                        </p:tgtEl>
                                        <p:attrNameLst>
                                          <p:attrName>ppt_x</p:attrName>
                                        </p:attrNameLst>
                                      </p:cBhvr>
                                    </p:anim>
                                    <p:anim from="(-#ppt_h/2)" to="(#ppt_y)" calcmode="lin" valueType="num">
                                      <p:cBhvr>
                                        <p:cTn id="103" dur="1000" fill="hold">
                                          <p:stCondLst>
                                            <p:cond delay="0"/>
                                          </p:stCondLst>
                                        </p:cTn>
                                        <p:tgtEl>
                                          <p:spTgt spid="21"/>
                                        </p:tgtEl>
                                        <p:attrNameLst>
                                          <p:attrName>ppt_y</p:attrName>
                                        </p:attrNameLst>
                                      </p:cBhvr>
                                    </p:anim>
                                    <p:animRot by="21600000">
                                      <p:cBhvr>
                                        <p:cTn id="104" dur="10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2" grpId="0" animBg="1"/>
      <p:bldP spid="13" grpId="0" animBg="1"/>
      <p:bldP spid="14" grpId="0" animBg="1"/>
      <p:bldP spid="15" grpId="0" animBg="1"/>
      <p:bldP spid="16" grpId="1" animBg="1"/>
      <p:bldP spid="19" grpId="0" animBg="1"/>
      <p:bldP spid="20" grpId="0" animBg="1"/>
      <p:bldP spid="21" grpId="0" animBg="1"/>
      <p:bldP spid="22"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1738313" y="1643063"/>
            <a:ext cx="4000500" cy="4094162"/>
          </a:xfrm>
          <a:prstGeom prst="rect">
            <a:avLst/>
          </a:prstGeom>
          <a:gradFill rotWithShape="0">
            <a:gsLst>
              <a:gs pos="0">
                <a:srgbClr val="000000"/>
              </a:gs>
              <a:gs pos="39999">
                <a:srgbClr val="0A128C"/>
              </a:gs>
              <a:gs pos="70000">
                <a:srgbClr val="181CC7"/>
              </a:gs>
              <a:gs pos="88000">
                <a:srgbClr val="7005D4"/>
              </a:gs>
              <a:gs pos="100000">
                <a:srgbClr val="8C3D91"/>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alibri" panose="020F0502020204030204" pitchFamily="34" charset="0"/>
              <a:buAutoNum type="alphaLcPeriod"/>
            </a:pPr>
            <a:r>
              <a:rPr lang="es-PE" altLang="es-ES" sz="2600">
                <a:solidFill>
                  <a:schemeClr val="bg1"/>
                </a:solidFill>
                <a:latin typeface="Times New Roman" panose="02020603050405020304" pitchFamily="18" charset="0"/>
                <a:cs typeface="Times New Roman" panose="02020603050405020304" pitchFamily="18" charset="0"/>
              </a:rPr>
              <a:t>La </a:t>
            </a:r>
            <a:r>
              <a:rPr lang="es-PE" altLang="es-ES" sz="2600" b="1">
                <a:solidFill>
                  <a:schemeClr val="bg1"/>
                </a:solidFill>
                <a:latin typeface="Times New Roman" panose="02020603050405020304" pitchFamily="18" charset="0"/>
                <a:cs typeface="Times New Roman" panose="02020603050405020304" pitchFamily="18" charset="0"/>
              </a:rPr>
              <a:t>primera</a:t>
            </a:r>
            <a:r>
              <a:rPr lang="es-PE" altLang="es-ES" sz="2600">
                <a:solidFill>
                  <a:schemeClr val="bg1"/>
                </a:solidFill>
                <a:latin typeface="Times New Roman" panose="02020603050405020304" pitchFamily="18" charset="0"/>
                <a:cs typeface="Times New Roman" panose="02020603050405020304" pitchFamily="18" charset="0"/>
              </a:rPr>
              <a:t>, la globalización de las economías por la complejidad resultante del énfasis que las empresas multinacionales ponen en los nuevos mercados, originando reestructuración de la economía.</a:t>
            </a:r>
          </a:p>
        </p:txBody>
      </p:sp>
      <p:sp>
        <p:nvSpPr>
          <p:cNvPr id="3" name="2 Rectángulo"/>
          <p:cNvSpPr>
            <a:spLocks noChangeArrowheads="1"/>
          </p:cNvSpPr>
          <p:nvPr/>
        </p:nvSpPr>
        <p:spPr bwMode="auto">
          <a:xfrm>
            <a:off x="114300" y="1"/>
            <a:ext cx="11958637" cy="70802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PE" altLang="es-ES" sz="4000">
                <a:latin typeface="Times New Roman" panose="02020603050405020304" pitchFamily="18" charset="0"/>
                <a:cs typeface="Times New Roman" panose="02020603050405020304" pitchFamily="18" charset="0"/>
              </a:rPr>
              <a:t>Megatendencias</a:t>
            </a:r>
          </a:p>
        </p:txBody>
      </p:sp>
      <p:sp>
        <p:nvSpPr>
          <p:cNvPr id="4" name="3 Rectángulo"/>
          <p:cNvSpPr>
            <a:spLocks noChangeArrowheads="1"/>
          </p:cNvSpPr>
          <p:nvPr/>
        </p:nvSpPr>
        <p:spPr bwMode="auto">
          <a:xfrm>
            <a:off x="1738313" y="642939"/>
            <a:ext cx="8572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PE" altLang="es-ES" sz="2800">
                <a:latin typeface="Times New Roman" panose="02020603050405020304" pitchFamily="18" charset="0"/>
                <a:cs typeface="Times New Roman" panose="02020603050405020304" pitchFamily="18" charset="0"/>
              </a:rPr>
              <a:t>El inicio del siglo XXI está claramente marcado por tres megatendencias:</a:t>
            </a:r>
          </a:p>
        </p:txBody>
      </p:sp>
      <p:sp>
        <p:nvSpPr>
          <p:cNvPr id="5" name="4 Rectángulo"/>
          <p:cNvSpPr>
            <a:spLocks noChangeArrowheads="1"/>
          </p:cNvSpPr>
          <p:nvPr/>
        </p:nvSpPr>
        <p:spPr bwMode="auto">
          <a:xfrm>
            <a:off x="6096000" y="1643063"/>
            <a:ext cx="4572000" cy="4094162"/>
          </a:xfrm>
          <a:prstGeom prst="rect">
            <a:avLst/>
          </a:prstGeom>
          <a:gradFill rotWithShape="0">
            <a:gsLst>
              <a:gs pos="0">
                <a:srgbClr val="D6B19C"/>
              </a:gs>
              <a:gs pos="30000">
                <a:srgbClr val="D49E6C"/>
              </a:gs>
              <a:gs pos="70000">
                <a:srgbClr val="A65528"/>
              </a:gs>
              <a:gs pos="100000">
                <a:srgbClr val="663012"/>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alibri" panose="020F0502020204030204" pitchFamily="34" charset="0"/>
              <a:buAutoNum type="alphaLcPeriod" startAt="2"/>
            </a:pPr>
            <a:r>
              <a:rPr lang="es-PE" altLang="es-ES" sz="2600">
                <a:latin typeface="Times New Roman" panose="02020603050405020304" pitchFamily="18" charset="0"/>
                <a:cs typeface="Times New Roman" panose="02020603050405020304" pitchFamily="18" charset="0"/>
              </a:rPr>
              <a:t>La </a:t>
            </a:r>
            <a:r>
              <a:rPr lang="es-PE" altLang="es-ES" sz="2600" b="1">
                <a:latin typeface="Times New Roman" panose="02020603050405020304" pitchFamily="18" charset="0"/>
                <a:cs typeface="Times New Roman" panose="02020603050405020304" pitchFamily="18" charset="0"/>
              </a:rPr>
              <a:t>segunda</a:t>
            </a:r>
            <a:r>
              <a:rPr lang="es-PE" altLang="es-ES" sz="2600">
                <a:latin typeface="Times New Roman" panose="02020603050405020304" pitchFamily="18" charset="0"/>
                <a:cs typeface="Times New Roman" panose="02020603050405020304" pitchFamily="18" charset="0"/>
              </a:rPr>
              <a:t> es la masificación de la información, dado que la sociedad humana está duplicando su conocimiento cada cinco a seis años con niveles de organización, soporte y transmisión, lo que ha dado lugar a una nueva organización.</a:t>
            </a:r>
          </a:p>
        </p:txBody>
      </p:sp>
      <p:sp>
        <p:nvSpPr>
          <p:cNvPr id="6" name="5 CuadroTexto"/>
          <p:cNvSpPr txBox="1">
            <a:spLocks noChangeArrowheads="1"/>
          </p:cNvSpPr>
          <p:nvPr/>
        </p:nvSpPr>
        <p:spPr bwMode="auto">
          <a:xfrm>
            <a:off x="3167063" y="2428876"/>
            <a:ext cx="6000750" cy="32924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alibri" panose="020F0502020204030204" pitchFamily="34" charset="0"/>
              <a:buAutoNum type="alphaLcPeriod" startAt="3"/>
            </a:pPr>
            <a:r>
              <a:rPr lang="es-PE" altLang="es-ES" sz="2600" dirty="0">
                <a:latin typeface="Times New Roman" panose="02020603050405020304" pitchFamily="18" charset="0"/>
                <a:cs typeface="Times New Roman" panose="02020603050405020304" pitchFamily="18" charset="0"/>
              </a:rPr>
              <a:t>La </a:t>
            </a:r>
            <a:r>
              <a:rPr lang="es-PE" altLang="es-ES" sz="2600" b="1" dirty="0">
                <a:latin typeface="Times New Roman" panose="02020603050405020304" pitchFamily="18" charset="0"/>
                <a:cs typeface="Times New Roman" panose="02020603050405020304" pitchFamily="18" charset="0"/>
              </a:rPr>
              <a:t>tercera</a:t>
            </a:r>
            <a:r>
              <a:rPr lang="es-PE" altLang="es-ES" sz="2600" dirty="0">
                <a:latin typeface="Times New Roman" panose="02020603050405020304" pitchFamily="18" charset="0"/>
                <a:cs typeface="Times New Roman" panose="02020603050405020304" pitchFamily="18" charset="0"/>
              </a:rPr>
              <a:t> es la conservación del ambiente, puesta de manifiesto por la falta de sostenibilidad de los modelos de desarrollo, que han pasado, de ser asuntos aislados de algunos sectores </a:t>
            </a:r>
            <a:r>
              <a:rPr lang="es-PE" altLang="es-ES" sz="2600" dirty="0" smtClean="0">
                <a:latin typeface="Times New Roman" panose="02020603050405020304" pitchFamily="18" charset="0"/>
                <a:cs typeface="Times New Roman" panose="02020603050405020304" pitchFamily="18" charset="0"/>
              </a:rPr>
              <a:t>en </a:t>
            </a:r>
            <a:r>
              <a:rPr lang="es-PE" altLang="es-ES" sz="2600" dirty="0">
                <a:latin typeface="Times New Roman" panose="02020603050405020304" pitchFamily="18" charset="0"/>
                <a:cs typeface="Times New Roman" panose="02020603050405020304" pitchFamily="18" charset="0"/>
              </a:rPr>
              <a:t>ciertos países, a una corriente universal que está orientando los comportamientos políticos, sociales y económicos.</a:t>
            </a:r>
          </a:p>
        </p:txBody>
      </p:sp>
      <p:sp>
        <p:nvSpPr>
          <p:cNvPr id="29703" name="7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smtClean="0">
                <a:latin typeface="Times New Roman" panose="02020603050405020304" pitchFamily="18" charset="0"/>
                <a:cs typeface="Times New Roman" panose="02020603050405020304" pitchFamily="18" charset="0"/>
              </a:rPr>
              <a:t>Ramón R. Abarca Fernández   2014</a:t>
            </a:r>
            <a:endParaRPr lang="es-PE" altLang="es-E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8954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nodeType="afterGroup">
                            <p:stCondLst>
                              <p:cond delay="11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par>
                          <p:cTn id="20" fill="hold" nodeType="afterGroup">
                            <p:stCondLst>
                              <p:cond delay="47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
                                        </p:tgtEl>
                                        <p:attrNameLst>
                                          <p:attrName>ppt_y</p:attrName>
                                        </p:attrNameLst>
                                      </p:cBhvr>
                                      <p:tavLst>
                                        <p:tav tm="0">
                                          <p:val>
                                            <p:strVal val="#ppt_y"/>
                                          </p:val>
                                        </p:tav>
                                        <p:tav tm="100000">
                                          <p:val>
                                            <p:strVal val="#ppt_y"/>
                                          </p:val>
                                        </p:tav>
                                      </p:tavLst>
                                    </p:anim>
                                    <p:anim calcmode="lin" valueType="num">
                                      <p:cBhvr>
                                        <p:cTn id="2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
                                        </p:tgtEl>
                                      </p:cBhvr>
                                    </p:animEffect>
                                  </p:childTnLst>
                                </p:cTn>
                              </p:par>
                            </p:childTnLst>
                          </p:cTn>
                        </p:par>
                        <p:par>
                          <p:cTn id="28" fill="hold" nodeType="afterGroup">
                            <p:stCondLst>
                              <p:cond delay="135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6"/>
                                        </p:tgtEl>
                                        <p:attrNameLst>
                                          <p:attrName>ppt_y</p:attrName>
                                        </p:attrNameLst>
                                      </p:cBhvr>
                                      <p:tavLst>
                                        <p:tav tm="0">
                                          <p:val>
                                            <p:strVal val="#ppt_y"/>
                                          </p:val>
                                        </p:tav>
                                        <p:tav tm="100000">
                                          <p:val>
                                            <p:strVal val="#ppt_y"/>
                                          </p:val>
                                        </p:tav>
                                      </p:tavLst>
                                    </p:anim>
                                    <p:anim calcmode="lin" valueType="num">
                                      <p:cBhvr>
                                        <p:cTn id="4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108488" y="1"/>
            <a:ext cx="12083512" cy="1846659"/>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PE" altLang="es-ES" sz="3000" b="1" dirty="0" err="1">
                <a:latin typeface="Times New Roman" panose="02020603050405020304" pitchFamily="18" charset="0"/>
                <a:cs typeface="Times New Roman" panose="02020603050405020304" pitchFamily="18" charset="0"/>
              </a:rPr>
              <a:t>Megatendencias</a:t>
            </a:r>
            <a:r>
              <a:rPr lang="es-PE" altLang="es-ES" sz="3000" b="1" dirty="0">
                <a:latin typeface="Times New Roman" panose="02020603050405020304" pitchFamily="18" charset="0"/>
                <a:cs typeface="Times New Roman" panose="02020603050405020304" pitchFamily="18" charset="0"/>
              </a:rPr>
              <a:t> en educación </a:t>
            </a:r>
            <a:r>
              <a:rPr lang="es-PE" altLang="es-ES" sz="3000" b="1" dirty="0" smtClean="0">
                <a:latin typeface="Times New Roman" panose="02020603050405020304" pitchFamily="18" charset="0"/>
                <a:cs typeface="Times New Roman" panose="02020603050405020304" pitchFamily="18" charset="0"/>
              </a:rPr>
              <a:t>superior: </a:t>
            </a:r>
            <a:r>
              <a:rPr lang="es-PE" altLang="es-ES" sz="3000" dirty="0" smtClean="0">
                <a:latin typeface="Times New Roman" panose="02020603050405020304" pitchFamily="18" charset="0"/>
                <a:cs typeface="Times New Roman" panose="02020603050405020304" pitchFamily="18" charset="0"/>
              </a:rPr>
              <a:t>Tránsito </a:t>
            </a:r>
            <a:r>
              <a:rPr lang="es-PE" altLang="es-ES" sz="3000" dirty="0">
                <a:latin typeface="Times New Roman" panose="02020603050405020304" pitchFamily="18" charset="0"/>
                <a:cs typeface="Times New Roman" panose="02020603050405020304" pitchFamily="18" charset="0"/>
              </a:rPr>
              <a:t>de la sociedad de la información a la </a:t>
            </a:r>
            <a:r>
              <a:rPr lang="es-PE" altLang="es-ES" sz="3000" dirty="0" smtClean="0">
                <a:latin typeface="Times New Roman" panose="02020603050405020304" pitchFamily="18" charset="0"/>
                <a:cs typeface="Times New Roman" panose="02020603050405020304" pitchFamily="18" charset="0"/>
              </a:rPr>
              <a:t>sociedad y </a:t>
            </a:r>
            <a:r>
              <a:rPr lang="es-PE" altLang="es-ES" sz="3000" dirty="0">
                <a:latin typeface="Times New Roman" panose="02020603050405020304" pitchFamily="18" charset="0"/>
                <a:cs typeface="Times New Roman" panose="02020603050405020304" pitchFamily="18" charset="0"/>
              </a:rPr>
              <a:t>la economía del </a:t>
            </a:r>
            <a:r>
              <a:rPr lang="es-PE" altLang="es-ES" sz="3000" dirty="0" smtClean="0">
                <a:latin typeface="Times New Roman" panose="02020603050405020304" pitchFamily="18" charset="0"/>
                <a:cs typeface="Times New Roman" panose="02020603050405020304" pitchFamily="18" charset="0"/>
              </a:rPr>
              <a:t>conocimiento</a:t>
            </a:r>
            <a:endParaRPr lang="es-PE" altLang="es-ES" sz="3000" dirty="0">
              <a:latin typeface="Times New Roman" panose="02020603050405020304" pitchFamily="18" charset="0"/>
              <a:cs typeface="Times New Roman" panose="02020603050405020304" pitchFamily="18" charset="0"/>
            </a:endParaRPr>
          </a:p>
          <a:p>
            <a:pPr algn="ctr">
              <a:spcBef>
                <a:spcPct val="0"/>
              </a:spcBef>
              <a:buNone/>
            </a:pPr>
            <a:r>
              <a:rPr lang="es-PE" sz="2200" dirty="0">
                <a:latin typeface="Verdana" panose="020B0604030504040204" pitchFamily="34" charset="0"/>
              </a:rPr>
              <a:t>Peter Drucker </a:t>
            </a:r>
            <a:r>
              <a:rPr lang="es-PE" sz="2200" dirty="0" smtClean="0">
                <a:latin typeface="Verdana" panose="020B0604030504040204" pitchFamily="34" charset="0"/>
              </a:rPr>
              <a:t>(1969) introduce: </a:t>
            </a:r>
            <a:r>
              <a:rPr lang="es-PE" sz="2200" dirty="0">
                <a:latin typeface="Verdana" panose="020B0604030504040204" pitchFamily="34" charset="0"/>
              </a:rPr>
              <a:t>“Trabajador de la era del Conocimiento”.</a:t>
            </a:r>
            <a:r>
              <a:rPr lang="es-PE" sz="2400" dirty="0">
                <a:latin typeface="Verdana" panose="020B0604030504040204" pitchFamily="34" charset="0"/>
              </a:rPr>
              <a:t> </a:t>
            </a:r>
          </a:p>
          <a:p>
            <a:pPr algn="ctr" eaLnBrk="1" hangingPunct="1">
              <a:spcBef>
                <a:spcPct val="0"/>
              </a:spcBef>
              <a:buFontTx/>
              <a:buNone/>
            </a:pPr>
            <a:endParaRPr lang="es-PE" altLang="es-ES" sz="3000" dirty="0">
              <a:latin typeface="Times New Roman" panose="02020603050405020304" pitchFamily="18" charset="0"/>
              <a:cs typeface="Times New Roman" panose="02020603050405020304" pitchFamily="18" charset="0"/>
            </a:endParaRPr>
          </a:p>
        </p:txBody>
      </p:sp>
      <p:sp>
        <p:nvSpPr>
          <p:cNvPr id="3" name="2 Rectángulo"/>
          <p:cNvSpPr/>
          <p:nvPr/>
        </p:nvSpPr>
        <p:spPr>
          <a:xfrm>
            <a:off x="1952625" y="1428750"/>
            <a:ext cx="1214438" cy="928688"/>
          </a:xfrm>
          <a:prstGeom prst="rect">
            <a:avLst/>
          </a:prstGeom>
          <a:gradFill flip="none" rotWithShape="1">
            <a:gsLst>
              <a:gs pos="72000">
                <a:srgbClr val="DDEBCF"/>
              </a:gs>
              <a:gs pos="50000">
                <a:srgbClr val="9CB86E"/>
              </a:gs>
              <a:gs pos="100000">
                <a:srgbClr val="156B13"/>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latin typeface="Times New Roman" pitchFamily="18" charset="0"/>
                <a:cs typeface="Times New Roman" pitchFamily="18" charset="0"/>
              </a:rPr>
              <a:t>Estados Políticas  Públicas </a:t>
            </a:r>
            <a:endParaRPr lang="es-PE" dirty="0">
              <a:solidFill>
                <a:schemeClr val="tx1"/>
              </a:solidFill>
              <a:latin typeface="Times New Roman" pitchFamily="18" charset="0"/>
              <a:cs typeface="Times New Roman" pitchFamily="18" charset="0"/>
            </a:endParaRPr>
          </a:p>
        </p:txBody>
      </p:sp>
      <p:sp>
        <p:nvSpPr>
          <p:cNvPr id="4" name="3 Rectángulo"/>
          <p:cNvSpPr/>
          <p:nvPr/>
        </p:nvSpPr>
        <p:spPr>
          <a:xfrm>
            <a:off x="1881189" y="2571751"/>
            <a:ext cx="1285875" cy="1000125"/>
          </a:xfrm>
          <a:prstGeom prst="rect">
            <a:avLst/>
          </a:prstGeom>
          <a:gradFill>
            <a:gsLst>
              <a:gs pos="72000">
                <a:srgbClr val="DDEBCF"/>
              </a:gs>
              <a:gs pos="50000">
                <a:srgbClr val="9CB86E"/>
              </a:gs>
              <a:gs pos="100000">
                <a:srgbClr val="156B13"/>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solidFill>
                  <a:schemeClr val="tx1"/>
                </a:solidFill>
                <a:latin typeface="Times New Roman" pitchFamily="18" charset="0"/>
                <a:cs typeface="Times New Roman" pitchFamily="18" charset="0"/>
              </a:rPr>
              <a:t>IES  Políticas Estrategias</a:t>
            </a:r>
            <a:endParaRPr lang="es-PE" dirty="0">
              <a:solidFill>
                <a:schemeClr val="tx1"/>
              </a:solidFill>
              <a:latin typeface="Times New Roman" pitchFamily="18" charset="0"/>
              <a:cs typeface="Times New Roman" pitchFamily="18" charset="0"/>
            </a:endParaRPr>
          </a:p>
        </p:txBody>
      </p:sp>
      <p:sp>
        <p:nvSpPr>
          <p:cNvPr id="5" name="4 Rectángulo redondeado"/>
          <p:cNvSpPr/>
          <p:nvPr/>
        </p:nvSpPr>
        <p:spPr>
          <a:xfrm>
            <a:off x="4953000" y="1500189"/>
            <a:ext cx="2357438" cy="92868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2800" b="1" dirty="0">
                <a:latin typeface="Times New Roman" pitchFamily="18" charset="0"/>
                <a:cs typeface="Times New Roman" pitchFamily="18" charset="0"/>
              </a:rPr>
              <a:t>Educación</a:t>
            </a:r>
          </a:p>
          <a:p>
            <a:pPr algn="ctr">
              <a:defRPr/>
            </a:pPr>
            <a:r>
              <a:rPr lang="es-PE" sz="2800" b="1" dirty="0">
                <a:latin typeface="Times New Roman" pitchFamily="18" charset="0"/>
                <a:cs typeface="Times New Roman" pitchFamily="18" charset="0"/>
              </a:rPr>
              <a:t>Superior</a:t>
            </a:r>
            <a:endParaRPr lang="es-PE" sz="2800" dirty="0">
              <a:latin typeface="Times New Roman" pitchFamily="18" charset="0"/>
              <a:cs typeface="Times New Roman" pitchFamily="18" charset="0"/>
            </a:endParaRPr>
          </a:p>
        </p:txBody>
      </p:sp>
      <p:sp>
        <p:nvSpPr>
          <p:cNvPr id="6" name="5 Elipse"/>
          <p:cNvSpPr/>
          <p:nvPr/>
        </p:nvSpPr>
        <p:spPr>
          <a:xfrm>
            <a:off x="1881158" y="3929066"/>
            <a:ext cx="2357454" cy="1571636"/>
          </a:xfrm>
          <a:prstGeom prst="ellipse">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b="1" dirty="0">
                <a:solidFill>
                  <a:schemeClr val="tx1"/>
                </a:solidFill>
                <a:latin typeface="Times New Roman" pitchFamily="18" charset="0"/>
                <a:cs typeface="Times New Roman" pitchFamily="18" charset="0"/>
              </a:rPr>
              <a:t>Cambios</a:t>
            </a:r>
          </a:p>
          <a:p>
            <a:pPr algn="ctr">
              <a:defRPr/>
            </a:pPr>
            <a:r>
              <a:rPr lang="es-PE" b="1" dirty="0">
                <a:solidFill>
                  <a:schemeClr val="tx1"/>
                </a:solidFill>
                <a:latin typeface="Times New Roman" pitchFamily="18" charset="0"/>
                <a:cs typeface="Times New Roman" pitchFamily="18" charset="0"/>
              </a:rPr>
              <a:t>Demográficos</a:t>
            </a:r>
          </a:p>
          <a:p>
            <a:pPr algn="ctr">
              <a:defRPr/>
            </a:pPr>
            <a:r>
              <a:rPr lang="es-PE" b="1" dirty="0">
                <a:solidFill>
                  <a:schemeClr val="tx1"/>
                </a:solidFill>
                <a:latin typeface="Times New Roman" pitchFamily="18" charset="0"/>
                <a:cs typeface="Times New Roman" pitchFamily="18" charset="0"/>
              </a:rPr>
              <a:t>y migraciones</a:t>
            </a:r>
            <a:endParaRPr lang="es-PE" dirty="0">
              <a:solidFill>
                <a:schemeClr val="tx1"/>
              </a:solidFill>
              <a:latin typeface="Times New Roman" pitchFamily="18" charset="0"/>
              <a:cs typeface="Times New Roman" pitchFamily="18" charset="0"/>
            </a:endParaRPr>
          </a:p>
        </p:txBody>
      </p:sp>
      <p:sp>
        <p:nvSpPr>
          <p:cNvPr id="8" name="7 Elipse"/>
          <p:cNvSpPr/>
          <p:nvPr/>
        </p:nvSpPr>
        <p:spPr>
          <a:xfrm>
            <a:off x="7953388" y="3929066"/>
            <a:ext cx="2357454" cy="1571636"/>
          </a:xfrm>
          <a:prstGeom prst="ellipse">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PE" b="1" dirty="0">
                <a:solidFill>
                  <a:schemeClr val="tx1"/>
                </a:solidFill>
                <a:latin typeface="Times New Roman" pitchFamily="18" charset="0"/>
                <a:cs typeface="Times New Roman" pitchFamily="18" charset="0"/>
              </a:rPr>
              <a:t>Explosión del</a:t>
            </a:r>
          </a:p>
          <a:p>
            <a:pPr>
              <a:defRPr/>
            </a:pPr>
            <a:r>
              <a:rPr lang="es-PE" b="1" dirty="0">
                <a:solidFill>
                  <a:schemeClr val="tx1"/>
                </a:solidFill>
                <a:latin typeface="Times New Roman" pitchFamily="18" charset="0"/>
                <a:cs typeface="Times New Roman" pitchFamily="18" charset="0"/>
              </a:rPr>
              <a:t>Conocimiento</a:t>
            </a:r>
            <a:endParaRPr lang="es-PE" dirty="0">
              <a:solidFill>
                <a:schemeClr val="tx1"/>
              </a:solidFill>
              <a:latin typeface="Times New Roman" pitchFamily="18" charset="0"/>
              <a:cs typeface="Times New Roman" pitchFamily="18" charset="0"/>
            </a:endParaRPr>
          </a:p>
        </p:txBody>
      </p:sp>
      <p:sp>
        <p:nvSpPr>
          <p:cNvPr id="9" name="8 Rectángulo"/>
          <p:cNvSpPr>
            <a:spLocks noChangeArrowheads="1"/>
          </p:cNvSpPr>
          <p:nvPr/>
        </p:nvSpPr>
        <p:spPr bwMode="auto">
          <a:xfrm>
            <a:off x="2024063" y="5715001"/>
            <a:ext cx="82153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PE" altLang="es-ES" sz="2800">
                <a:latin typeface="Times New Roman" panose="02020603050405020304" pitchFamily="18" charset="0"/>
                <a:cs typeface="Times New Roman" panose="02020603050405020304" pitchFamily="18" charset="0"/>
              </a:rPr>
              <a:t>MOVILIDAD</a:t>
            </a:r>
          </a:p>
          <a:p>
            <a:pPr eaLnBrk="1" hangingPunct="1">
              <a:spcBef>
                <a:spcPct val="0"/>
              </a:spcBef>
              <a:buFontTx/>
              <a:buNone/>
            </a:pPr>
            <a:r>
              <a:rPr lang="es-PE" altLang="es-ES" sz="2600">
                <a:latin typeface="Times New Roman" panose="02020603050405020304" pitchFamily="18" charset="0"/>
                <a:cs typeface="Times New Roman" panose="02020603050405020304" pitchFamily="18" charset="0"/>
              </a:rPr>
              <a:t>Personas-bienes/servicios-ideas-valores-instituciones</a:t>
            </a:r>
          </a:p>
        </p:txBody>
      </p:sp>
      <p:pic>
        <p:nvPicPr>
          <p:cNvPr id="11" name="Picture 18" descr="gif1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2714625"/>
            <a:ext cx="857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12 Conector recto de flecha"/>
          <p:cNvCxnSpPr/>
          <p:nvPr/>
        </p:nvCxnSpPr>
        <p:spPr>
          <a:xfrm flipV="1">
            <a:off x="3381376" y="2643189"/>
            <a:ext cx="1643063" cy="12858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flipH="1" flipV="1">
            <a:off x="5524500" y="3286125"/>
            <a:ext cx="143033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10800000">
            <a:off x="6596064" y="2571751"/>
            <a:ext cx="2143125" cy="13573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18 Elipse"/>
          <p:cNvSpPr/>
          <p:nvPr/>
        </p:nvSpPr>
        <p:spPr>
          <a:xfrm>
            <a:off x="5024430" y="4000504"/>
            <a:ext cx="2357454" cy="1571636"/>
          </a:xfrm>
          <a:prstGeom prst="ellipse">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b="1" dirty="0">
                <a:solidFill>
                  <a:schemeClr val="tx1"/>
                </a:solidFill>
                <a:latin typeface="Times New Roman" pitchFamily="18" charset="0"/>
                <a:cs typeface="Times New Roman" pitchFamily="18" charset="0"/>
              </a:rPr>
              <a:t>Globalización</a:t>
            </a:r>
            <a:endParaRPr lang="es-PE" dirty="0">
              <a:solidFill>
                <a:schemeClr val="tx1"/>
              </a:solidFill>
              <a:latin typeface="Times New Roman" pitchFamily="18" charset="0"/>
              <a:cs typeface="Times New Roman" pitchFamily="18" charset="0"/>
            </a:endParaRPr>
          </a:p>
        </p:txBody>
      </p:sp>
      <p:cxnSp>
        <p:nvCxnSpPr>
          <p:cNvPr id="21" name="20 Conector recto de flecha"/>
          <p:cNvCxnSpPr/>
          <p:nvPr/>
        </p:nvCxnSpPr>
        <p:spPr>
          <a:xfrm>
            <a:off x="4381501" y="4786314"/>
            <a:ext cx="428625" cy="1587"/>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7453314" y="4786314"/>
            <a:ext cx="428625" cy="1587"/>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1526" name="Picture 121" descr="flechas-nav_left_wte.gi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1714500"/>
            <a:ext cx="150018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7" name="17 Marcador de pie de página"/>
          <p:cNvSpPr>
            <a:spLocks noGrp="1"/>
          </p:cNvSpPr>
          <p:nvPr>
            <p:ph type="ftr" sz="quarter" idx="11"/>
          </p:nvPr>
        </p:nvSpPr>
        <p:spPr bwMode="auto">
          <a:xfrm>
            <a:off x="4667250" y="6492876"/>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smtClean="0">
                <a:latin typeface="Times New Roman" panose="02020603050405020304" pitchFamily="18" charset="0"/>
                <a:cs typeface="Times New Roman" panose="02020603050405020304" pitchFamily="18" charset="0"/>
              </a:rPr>
              <a:t>Ramón R. Abarca Fernández   2014</a:t>
            </a:r>
            <a:endParaRPr lang="es-PE" altLang="es-ES" sz="1200">
              <a:latin typeface="Times New Roman" panose="02020603050405020304" pitchFamily="18" charset="0"/>
              <a:cs typeface="Times New Roman" panose="02020603050405020304" pitchFamily="18" charset="0"/>
            </a:endParaRPr>
          </a:p>
        </p:txBody>
      </p:sp>
      <p:sp>
        <p:nvSpPr>
          <p:cNvPr id="23" name="22 CuadroTexto"/>
          <p:cNvSpPr txBox="1"/>
          <p:nvPr/>
        </p:nvSpPr>
        <p:spPr>
          <a:xfrm>
            <a:off x="2842591" y="2786063"/>
            <a:ext cx="7036905" cy="1477328"/>
          </a:xfrm>
          <a:prstGeom prst="rect">
            <a:avLst/>
          </a:prstGeom>
          <a:solidFill>
            <a:schemeClr val="accent3">
              <a:lumMod val="60000"/>
              <a:lumOff val="40000"/>
            </a:schemeClr>
          </a:solidFill>
        </p:spPr>
        <p:txBody>
          <a:bodyPr wrap="square">
            <a:spAutoFit/>
          </a:bodyPr>
          <a:lstStyle/>
          <a:p>
            <a:pPr algn="just">
              <a:defRPr/>
            </a:pPr>
            <a:r>
              <a:rPr lang="es-PE" dirty="0">
                <a:latin typeface="Arial" charset="0"/>
                <a:cs typeface="Arial" charset="0"/>
              </a:rPr>
              <a:t>Por primera vez, el hombre ha comprendido realmente que es un habitante del planeta, y tal vez piensa y actúa de una nueva manera, no sólo como individuo, familia o género, Estado o grupo de Estados, sino también como planetario.</a:t>
            </a:r>
            <a:r>
              <a:rPr lang="es-PE" i="1" dirty="0">
                <a:latin typeface="Arial" charset="0"/>
                <a:cs typeface="Arial" charset="0"/>
              </a:rPr>
              <a:t> </a:t>
            </a:r>
            <a:r>
              <a:rPr lang="es-PE" b="1" dirty="0" err="1" smtClean="0">
                <a:latin typeface="Arial" charset="0"/>
                <a:cs typeface="Arial" charset="0"/>
              </a:rPr>
              <a:t>Vemadski</a:t>
            </a:r>
            <a:r>
              <a:rPr lang="es-PE" b="1" dirty="0">
                <a:latin typeface="Arial" charset="0"/>
                <a:cs typeface="Arial" charset="0"/>
              </a:rPr>
              <a:t>  </a:t>
            </a:r>
            <a:r>
              <a:rPr lang="es-PE" b="1" dirty="0">
                <a:latin typeface="Arial" charset="0"/>
                <a:cs typeface="Arial" charset="0"/>
                <a:hlinkClick r:id="rId5"/>
              </a:rPr>
              <a:t>http://enricrello.wordpress.com/2012/03/25/presentacion</a:t>
            </a:r>
            <a:r>
              <a:rPr lang="es-PE" b="1" dirty="0" smtClean="0">
                <a:latin typeface="Arial" charset="0"/>
                <a:cs typeface="Arial" charset="0"/>
                <a:hlinkClick r:id="rId5"/>
              </a:rPr>
              <a:t>/</a:t>
            </a:r>
            <a:r>
              <a:rPr lang="es-PE" b="1" dirty="0" smtClean="0">
                <a:latin typeface="Arial" charset="0"/>
                <a:cs typeface="Arial" charset="0"/>
              </a:rPr>
              <a:t> </a:t>
            </a:r>
            <a:endParaRPr lang="es-PE" dirty="0">
              <a:latin typeface="Arial" charset="0"/>
              <a:cs typeface="Arial" charset="0"/>
            </a:endParaRPr>
          </a:p>
        </p:txBody>
      </p:sp>
    </p:spTree>
    <p:extLst>
      <p:ext uri="{BB962C8B-B14F-4D97-AF65-F5344CB8AC3E}">
        <p14:creationId xmlns:p14="http://schemas.microsoft.com/office/powerpoint/2010/main" val="13504247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nodeType="afterGroup">
                            <p:stCondLst>
                              <p:cond delay="89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par>
                          <p:cTn id="20" fill="hold" nodeType="afterGroup">
                            <p:stCondLst>
                              <p:cond delay="10550"/>
                            </p:stCondLst>
                            <p:childTnLst>
                              <p:par>
                                <p:cTn id="21" presetID="6" presetClass="entr" presetSubtype="16" fill="hold" nodeType="afterEffect">
                                  <p:stCondLst>
                                    <p:cond delay="0"/>
                                  </p:stCondLst>
                                  <p:childTnLst>
                                    <p:set>
                                      <p:cBhvr>
                                        <p:cTn id="22" dur="1" fill="hold">
                                          <p:stCondLst>
                                            <p:cond delay="0"/>
                                          </p:stCondLst>
                                        </p:cTn>
                                        <p:tgtEl>
                                          <p:spTgt spid="21526"/>
                                        </p:tgtEl>
                                        <p:attrNameLst>
                                          <p:attrName>style.visibility</p:attrName>
                                        </p:attrNameLst>
                                      </p:cBhvr>
                                      <p:to>
                                        <p:strVal val="visible"/>
                                      </p:to>
                                    </p:set>
                                    <p:animEffect transition="in" filter="circle(in)">
                                      <p:cBhvr>
                                        <p:cTn id="23" dur="2000"/>
                                        <p:tgtEl>
                                          <p:spTgt spid="21526"/>
                                        </p:tgtEl>
                                      </p:cBhvr>
                                    </p:animEffect>
                                  </p:childTnLst>
                                </p:cTn>
                              </p:par>
                            </p:childTnLst>
                          </p:cTn>
                        </p:par>
                        <p:par>
                          <p:cTn id="24" fill="hold" nodeType="afterGroup">
                            <p:stCondLst>
                              <p:cond delay="125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 calcmode="lin" valueType="num">
                                      <p:cBhvr>
                                        <p:cTn id="2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
                                        </p:tgtEl>
                                      </p:cBhvr>
                                    </p:animEffect>
                                  </p:childTnLst>
                                </p:cTn>
                              </p:par>
                            </p:childTnLst>
                          </p:cTn>
                        </p:par>
                        <p:par>
                          <p:cTn id="32" fill="hold" nodeType="afterGroup">
                            <p:stCondLst>
                              <p:cond delay="14150"/>
                            </p:stCondLst>
                            <p:childTnLst>
                              <p:par>
                                <p:cTn id="33" presetID="41" presetClass="entr" presetSubtype="0" fill="hold" nodeType="after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
                                        </p:tgtEl>
                                        <p:attrNameLst>
                                          <p:attrName>ppt_y</p:attrName>
                                        </p:attrNameLst>
                                      </p:cBhvr>
                                      <p:tavLst>
                                        <p:tav tm="0">
                                          <p:val>
                                            <p:strVal val="#ppt_y"/>
                                          </p:val>
                                        </p:tav>
                                        <p:tav tm="100000">
                                          <p:val>
                                            <p:strVal val="#ppt_y"/>
                                          </p:val>
                                        </p:tav>
                                      </p:tavLst>
                                    </p:anim>
                                    <p:anim calcmode="lin" valueType="num">
                                      <p:cBhvr>
                                        <p:cTn id="3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
                                        </p:tgtEl>
                                      </p:cBhvr>
                                    </p:animEffect>
                                  </p:childTnLst>
                                </p:cTn>
                              </p:par>
                            </p:childTnLst>
                          </p:cTn>
                        </p:par>
                        <p:par>
                          <p:cTn id="40" fill="hold" nodeType="afterGroup">
                            <p:stCondLst>
                              <p:cond delay="161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7150"/>
                            </p:stCondLst>
                            <p:childTnLst>
                              <p:par>
                                <p:cTn id="47" presetID="20"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edge">
                                      <p:cBhvr>
                                        <p:cTn id="49" dur="2000"/>
                                        <p:tgtEl>
                                          <p:spTgt spid="13"/>
                                        </p:tgtEl>
                                      </p:cBhvr>
                                    </p:animEffect>
                                  </p:childTnLst>
                                </p:cTn>
                              </p:par>
                            </p:childTnLst>
                          </p:cTn>
                        </p:par>
                        <p:par>
                          <p:cTn id="50" fill="hold" nodeType="afterGroup">
                            <p:stCondLst>
                              <p:cond delay="1915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9"/>
                                        </p:tgtEl>
                                        <p:attrNameLst>
                                          <p:attrName>ppt_y</p:attrName>
                                        </p:attrNameLst>
                                      </p:cBhvr>
                                      <p:tavLst>
                                        <p:tav tm="0">
                                          <p:val>
                                            <p:strVal val="#ppt_y"/>
                                          </p:val>
                                        </p:tav>
                                        <p:tav tm="100000">
                                          <p:val>
                                            <p:strVal val="#ppt_y"/>
                                          </p:val>
                                        </p:tav>
                                      </p:tavLst>
                                    </p:anim>
                                    <p:anim calcmode="lin" valueType="num">
                                      <p:cBhvr>
                                        <p:cTn id="5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9"/>
                                        </p:tgtEl>
                                      </p:cBhvr>
                                    </p:animEffect>
                                  </p:childTnLst>
                                </p:cTn>
                              </p:par>
                            </p:childTnLst>
                          </p:cTn>
                        </p:par>
                        <p:par>
                          <p:cTn id="58" fill="hold" nodeType="afterGroup">
                            <p:stCondLst>
                              <p:cond delay="22700"/>
                            </p:stCondLst>
                            <p:childTnLst>
                              <p:par>
                                <p:cTn id="59" presetID="6"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circle(in)">
                                      <p:cBhvr>
                                        <p:cTn id="61" dur="2000"/>
                                        <p:tgtEl>
                                          <p:spTgt spid="11"/>
                                        </p:tgtEl>
                                      </p:cBhvr>
                                    </p:animEffect>
                                  </p:childTnLst>
                                </p:cTn>
                              </p:par>
                            </p:childTnLst>
                          </p:cTn>
                        </p:par>
                        <p:par>
                          <p:cTn id="62" fill="hold" nodeType="afterGroup">
                            <p:stCondLst>
                              <p:cond delay="24700"/>
                            </p:stCondLst>
                            <p:childTnLst>
                              <p:par>
                                <p:cTn id="63" presetID="41" presetClass="entr" presetSubtype="0" fill="hold" nodeType="afterEffect">
                                  <p:stCondLst>
                                    <p:cond delay="0"/>
                                  </p:stCondLst>
                                  <p:iterate type="lt">
                                    <p:tmPct val="10000"/>
                                  </p:iterate>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9"/>
                                        </p:tgtEl>
                                        <p:attrNameLst>
                                          <p:attrName>ppt_y</p:attrName>
                                        </p:attrNameLst>
                                      </p:cBhvr>
                                      <p:tavLst>
                                        <p:tav tm="0">
                                          <p:val>
                                            <p:strVal val="#ppt_y"/>
                                          </p:val>
                                        </p:tav>
                                        <p:tav tm="100000">
                                          <p:val>
                                            <p:strVal val="#ppt_y"/>
                                          </p:val>
                                        </p:tav>
                                      </p:tavLst>
                                    </p:anim>
                                    <p:anim calcmode="lin" valueType="num">
                                      <p:cBhvr>
                                        <p:cTn id="6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9"/>
                                        </p:tgtEl>
                                      </p:cBhvr>
                                    </p:animEffect>
                                  </p:childTnLst>
                                </p:cTn>
                              </p:par>
                            </p:childTnLst>
                          </p:cTn>
                        </p:par>
                        <p:par>
                          <p:cTn id="70" fill="hold" nodeType="afterGroup">
                            <p:stCondLst>
                              <p:cond delay="25800"/>
                            </p:stCondLst>
                            <p:childTnLst>
                              <p:par>
                                <p:cTn id="71" presetID="42" presetClass="entr" presetSubtype="0"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26800"/>
                            </p:stCondLst>
                            <p:childTnLst>
                              <p:par>
                                <p:cTn id="77" presetID="6" presetClass="entr" presetSubtype="16"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circle(in)">
                                      <p:cBhvr>
                                        <p:cTn id="79" dur="2000"/>
                                        <p:tgtEl>
                                          <p:spTgt spid="14"/>
                                        </p:tgtEl>
                                      </p:cBhvr>
                                    </p:animEffect>
                                  </p:childTnLst>
                                </p:cTn>
                              </p:par>
                            </p:childTnLst>
                          </p:cTn>
                        </p:par>
                        <p:par>
                          <p:cTn id="80" fill="hold" nodeType="afterGroup">
                            <p:stCondLst>
                              <p:cond delay="28800"/>
                            </p:stCondLst>
                            <p:childTnLst>
                              <p:par>
                                <p:cTn id="81" presetID="41" presetClass="entr" presetSubtype="0" fill="hold" nodeType="afterEffect">
                                  <p:stCondLst>
                                    <p:cond delay="0"/>
                                  </p:stCondLst>
                                  <p:iterate type="lt">
                                    <p:tmPct val="10000"/>
                                  </p:iterate>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8"/>
                                        </p:tgtEl>
                                        <p:attrNameLst>
                                          <p:attrName>ppt_y</p:attrName>
                                        </p:attrNameLst>
                                      </p:cBhvr>
                                      <p:tavLst>
                                        <p:tav tm="0">
                                          <p:val>
                                            <p:strVal val="#ppt_y"/>
                                          </p:val>
                                        </p:tav>
                                        <p:tav tm="100000">
                                          <p:val>
                                            <p:strVal val="#ppt_y"/>
                                          </p:val>
                                        </p:tav>
                                      </p:tavLst>
                                    </p:anim>
                                    <p:anim calcmode="lin" valueType="num">
                                      <p:cBhvr>
                                        <p:cTn id="8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8"/>
                                        </p:tgtEl>
                                      </p:cBhvr>
                                    </p:animEffect>
                                  </p:childTnLst>
                                </p:cTn>
                              </p:par>
                            </p:childTnLst>
                          </p:cTn>
                        </p:par>
                        <p:par>
                          <p:cTn id="88" fill="hold" nodeType="afterGroup">
                            <p:stCondLst>
                              <p:cond delay="30450"/>
                            </p:stCondLst>
                            <p:childTnLst>
                              <p:par>
                                <p:cTn id="89" presetID="6" presetClass="entr" presetSubtype="16"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circle(in)">
                                      <p:cBhvr>
                                        <p:cTn id="91" dur="2000"/>
                                        <p:tgtEl>
                                          <p:spTgt spid="15"/>
                                        </p:tgtEl>
                                      </p:cBhvr>
                                    </p:animEffect>
                                  </p:childTnLst>
                                </p:cTn>
                              </p:par>
                            </p:childTnLst>
                          </p:cTn>
                        </p:par>
                        <p:par>
                          <p:cTn id="92" fill="hold" nodeType="afterGroup">
                            <p:stCondLst>
                              <p:cond delay="3245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5"/>
                                        </p:tgtEl>
                                        <p:attrNameLst>
                                          <p:attrName>style.visibility</p:attrName>
                                        </p:attrNameLst>
                                      </p:cBhvr>
                                      <p:to>
                                        <p:strVal val="visible"/>
                                      </p:to>
                                    </p:set>
                                    <p:anim calcmode="lin" valueType="num">
                                      <p:cBhvr>
                                        <p:cTn id="9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96" dur="500" fill="hold"/>
                                        <p:tgtEl>
                                          <p:spTgt spid="5"/>
                                        </p:tgtEl>
                                        <p:attrNameLst>
                                          <p:attrName>ppt_y</p:attrName>
                                        </p:attrNameLst>
                                      </p:cBhvr>
                                      <p:tavLst>
                                        <p:tav tm="0">
                                          <p:val>
                                            <p:strVal val="#ppt_y"/>
                                          </p:val>
                                        </p:tav>
                                        <p:tav tm="100000">
                                          <p:val>
                                            <p:strVal val="#ppt_y"/>
                                          </p:val>
                                        </p:tav>
                                      </p:tavLst>
                                    </p:anim>
                                    <p:anim calcmode="lin" valueType="num">
                                      <p:cBhvr>
                                        <p:cTn id="9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9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99" dur="500" tmFilter="0,0; .5, 1; 1, 1"/>
                                        <p:tgtEl>
                                          <p:spTgt spid="5"/>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1" presetClass="entr" presetSubtype="0" fill="hold" grpId="0" nodeType="clickEffect">
                                  <p:stCondLst>
                                    <p:cond delay="0"/>
                                  </p:stCondLst>
                                  <p:iterate type="lt">
                                    <p:tmPct val="10000"/>
                                  </p:iterate>
                                  <p:childTnLst>
                                    <p:set>
                                      <p:cBhvr>
                                        <p:cTn id="103" dur="1" fill="hold">
                                          <p:stCondLst>
                                            <p:cond delay="0"/>
                                          </p:stCondLst>
                                        </p:cTn>
                                        <p:tgtEl>
                                          <p:spTgt spid="23"/>
                                        </p:tgtEl>
                                        <p:attrNameLst>
                                          <p:attrName>style.visibility</p:attrName>
                                        </p:attrNameLst>
                                      </p:cBhvr>
                                      <p:to>
                                        <p:strVal val="visible"/>
                                      </p:to>
                                    </p:set>
                                    <p:anim calcmode="lin" valueType="num">
                                      <p:cBhvr>
                                        <p:cTn id="10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23"/>
                                        </p:tgtEl>
                                        <p:attrNameLst>
                                          <p:attrName>ppt_y</p:attrName>
                                        </p:attrNameLst>
                                      </p:cBhvr>
                                      <p:tavLst>
                                        <p:tav tm="0">
                                          <p:val>
                                            <p:strVal val="#ppt_y"/>
                                          </p:val>
                                        </p:tav>
                                        <p:tav tm="100000">
                                          <p:val>
                                            <p:strVal val="#ppt_y"/>
                                          </p:val>
                                        </p:tav>
                                      </p:tavLst>
                                    </p:anim>
                                    <p:anim calcmode="lin" valueType="num">
                                      <p:cBhvr>
                                        <p:cTn id="10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6" name="Rectangle 8"/>
          <p:cNvSpPr>
            <a:spLocks noGrp="1" noChangeArrowheads="1"/>
          </p:cNvSpPr>
          <p:nvPr>
            <p:ph type="title"/>
          </p:nvPr>
        </p:nvSpPr>
        <p:spPr>
          <a:xfrm>
            <a:off x="100013" y="15876"/>
            <a:ext cx="11978916" cy="868363"/>
          </a:xfrm>
          <a:solidFill>
            <a:srgbClr val="CCFF33"/>
          </a:solidFill>
          <a:effectLst>
            <a:outerShdw dist="45791" dir="2021404" algn="ctr" rotWithShape="0">
              <a:schemeClr val="tx1"/>
            </a:outerShdw>
          </a:effectLst>
        </p:spPr>
        <p:txBody>
          <a:bodyPr/>
          <a:lstStyle/>
          <a:p>
            <a:pPr algn="ctr" eaLnBrk="1" hangingPunct="1">
              <a:defRPr/>
            </a:pPr>
            <a:r>
              <a:rPr lang="es-ES" i="1" dirty="0" smtClean="0">
                <a:solidFill>
                  <a:schemeClr val="accent1">
                    <a:lumMod val="50000"/>
                  </a:schemeClr>
                </a:solidFill>
                <a:latin typeface="Times New Roman" pitchFamily="18" charset="0"/>
                <a:cs typeface="Times New Roman" pitchFamily="18" charset="0"/>
              </a:rPr>
              <a:t>Tendencias en el siglo </a:t>
            </a:r>
            <a:r>
              <a:rPr lang="es-MX" i="1" dirty="0" smtClean="0">
                <a:solidFill>
                  <a:schemeClr val="accent1">
                    <a:lumMod val="50000"/>
                  </a:schemeClr>
                </a:solidFill>
                <a:latin typeface="Times New Roman" pitchFamily="18" charset="0"/>
                <a:cs typeface="Times New Roman" pitchFamily="18" charset="0"/>
              </a:rPr>
              <a:t>XXI</a:t>
            </a:r>
            <a:endParaRPr lang="es-ES" i="1" dirty="0" smtClean="0">
              <a:solidFill>
                <a:schemeClr val="accent1">
                  <a:lumMod val="50000"/>
                </a:schemeClr>
              </a:solidFill>
              <a:latin typeface="Times New Roman" pitchFamily="18" charset="0"/>
              <a:cs typeface="Times New Roman" pitchFamily="18" charset="0"/>
            </a:endParaRPr>
          </a:p>
        </p:txBody>
      </p:sp>
      <p:sp>
        <p:nvSpPr>
          <p:cNvPr id="4" name="3 CuadroTexto"/>
          <p:cNvSpPr txBox="1">
            <a:spLocks noChangeArrowheads="1"/>
          </p:cNvSpPr>
          <p:nvPr/>
        </p:nvSpPr>
        <p:spPr bwMode="auto">
          <a:xfrm>
            <a:off x="1237281" y="884239"/>
            <a:ext cx="9717437" cy="528606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ts val="2700"/>
              </a:lnSpc>
              <a:spcBef>
                <a:spcPct val="0"/>
              </a:spcBef>
              <a:buFont typeface="Calibri" panose="020F0502020204030204" pitchFamily="34" charset="0"/>
              <a:buAutoNum type="alphaLcPeriod"/>
            </a:pPr>
            <a:r>
              <a:rPr lang="es-ES_tradnl" altLang="es-ES" sz="2600" b="1" dirty="0">
                <a:latin typeface="Times New Roman" panose="02020603050405020304" pitchFamily="18" charset="0"/>
                <a:cs typeface="Times New Roman" panose="02020603050405020304" pitchFamily="18" charset="0"/>
              </a:rPr>
              <a:t>Sociedad y Economía del conocimiento.</a:t>
            </a:r>
          </a:p>
          <a:p>
            <a:pPr algn="just" eaLnBrk="1" hangingPunct="1">
              <a:lnSpc>
                <a:spcPts val="2700"/>
              </a:lnSpc>
              <a:spcBef>
                <a:spcPct val="0"/>
              </a:spcBef>
              <a:buFont typeface="Calibri" panose="020F0502020204030204" pitchFamily="34" charset="0"/>
              <a:buAutoNum type="alphaLcPeriod"/>
            </a:pPr>
            <a:r>
              <a:rPr lang="es-ES_tradnl" altLang="es-ES" sz="2600" b="1" dirty="0">
                <a:latin typeface="Times New Roman" panose="02020603050405020304" pitchFamily="18" charset="0"/>
                <a:cs typeface="Times New Roman" panose="02020603050405020304" pitchFamily="18" charset="0"/>
              </a:rPr>
              <a:t>Cultura y pensamiento global</a:t>
            </a:r>
          </a:p>
          <a:p>
            <a:pPr algn="just" eaLnBrk="1" hangingPunct="1">
              <a:lnSpc>
                <a:spcPts val="2700"/>
              </a:lnSpc>
              <a:spcBef>
                <a:spcPct val="0"/>
              </a:spcBef>
              <a:buFont typeface="Calibri" panose="020F0502020204030204" pitchFamily="34" charset="0"/>
              <a:buAutoNum type="alphaLcPeriod"/>
            </a:pPr>
            <a:r>
              <a:rPr lang="es-ES_tradnl" altLang="es-ES" sz="2600" b="1" dirty="0">
                <a:latin typeface="Times New Roman" panose="02020603050405020304" pitchFamily="18" charset="0"/>
                <a:cs typeface="Times New Roman" panose="02020603050405020304" pitchFamily="18" charset="0"/>
              </a:rPr>
              <a:t>Ciencia, tecnología e Innovación para el desarrollo humano y social</a:t>
            </a:r>
          </a:p>
          <a:p>
            <a:pPr algn="just" eaLnBrk="1" hangingPunct="1">
              <a:lnSpc>
                <a:spcPts val="2700"/>
              </a:lnSpc>
              <a:spcBef>
                <a:spcPct val="0"/>
              </a:spcBef>
              <a:buFont typeface="Calibri" panose="020F0502020204030204" pitchFamily="34" charset="0"/>
              <a:buAutoNum type="alphaLcPeriod"/>
            </a:pPr>
            <a:r>
              <a:rPr lang="es-ES_tradnl" altLang="es-ES" sz="2600" b="1" dirty="0">
                <a:latin typeface="Times New Roman" panose="02020603050405020304" pitchFamily="18" charset="0"/>
                <a:cs typeface="Times New Roman" panose="02020603050405020304" pitchFamily="18" charset="0"/>
              </a:rPr>
              <a:t>Talento humano soportado en el conocimiento y aprendizaje profundo</a:t>
            </a:r>
          </a:p>
          <a:p>
            <a:pPr algn="just" eaLnBrk="1" hangingPunct="1">
              <a:lnSpc>
                <a:spcPts val="2700"/>
              </a:lnSpc>
              <a:spcBef>
                <a:spcPct val="0"/>
              </a:spcBef>
              <a:buFont typeface="Calibri" panose="020F0502020204030204" pitchFamily="34" charset="0"/>
              <a:buAutoNum type="alphaLcPeriod"/>
            </a:pPr>
            <a:r>
              <a:rPr lang="es-ES_tradnl" altLang="es-ES" sz="2600" b="1" dirty="0">
                <a:latin typeface="Times New Roman" panose="02020603050405020304" pitchFamily="18" charset="0"/>
                <a:cs typeface="Times New Roman" panose="02020603050405020304" pitchFamily="18" charset="0"/>
              </a:rPr>
              <a:t>Nuevo modelo de desarrollo sostenible y de preservación de los recursos naturales</a:t>
            </a:r>
          </a:p>
          <a:p>
            <a:pPr algn="just" eaLnBrk="1" hangingPunct="1">
              <a:lnSpc>
                <a:spcPts val="2700"/>
              </a:lnSpc>
              <a:spcBef>
                <a:spcPct val="0"/>
              </a:spcBef>
              <a:buFont typeface="Calibri" panose="020F0502020204030204" pitchFamily="34" charset="0"/>
              <a:buAutoNum type="alphaLcPeriod"/>
            </a:pPr>
            <a:r>
              <a:rPr lang="es-ES_tradnl" altLang="es-ES" sz="2600" b="1" dirty="0">
                <a:latin typeface="Times New Roman" panose="02020603050405020304" pitchFamily="18" charset="0"/>
                <a:cs typeface="Times New Roman" panose="02020603050405020304" pitchFamily="18" charset="0"/>
              </a:rPr>
              <a:t>Un nuevo orden mundial, reordenamiento de Bloques económicos y rol de países.</a:t>
            </a:r>
          </a:p>
          <a:p>
            <a:pPr algn="just" eaLnBrk="1" hangingPunct="1">
              <a:lnSpc>
                <a:spcPts val="2700"/>
              </a:lnSpc>
              <a:spcBef>
                <a:spcPct val="0"/>
              </a:spcBef>
              <a:buFont typeface="Calibri" panose="020F0502020204030204" pitchFamily="34" charset="0"/>
              <a:buAutoNum type="alphaLcPeriod"/>
            </a:pPr>
            <a:r>
              <a:rPr lang="es-CO" altLang="es-ES" sz="2600" b="1" dirty="0">
                <a:latin typeface="Times New Roman" panose="02020603050405020304" pitchFamily="18" charset="0"/>
                <a:cs typeface="Times New Roman" panose="02020603050405020304" pitchFamily="18" charset="0"/>
              </a:rPr>
              <a:t>Nuevas tecnologías. Biotecnología, Nuevos Materiales, Nanotecnología de información y comunicación.</a:t>
            </a:r>
          </a:p>
          <a:p>
            <a:pPr algn="just" eaLnBrk="1" hangingPunct="1">
              <a:lnSpc>
                <a:spcPts val="2700"/>
              </a:lnSpc>
              <a:spcBef>
                <a:spcPct val="0"/>
              </a:spcBef>
              <a:buFont typeface="Calibri" panose="020F0502020204030204" pitchFamily="34" charset="0"/>
              <a:buAutoNum type="alphaLcPeriod"/>
            </a:pPr>
            <a:r>
              <a:rPr lang="es-CO" altLang="es-ES" sz="2600" b="1" dirty="0" err="1">
                <a:latin typeface="Times New Roman" panose="02020603050405020304" pitchFamily="18" charset="0"/>
                <a:cs typeface="Times New Roman" panose="02020603050405020304" pitchFamily="18" charset="0"/>
              </a:rPr>
              <a:t>Multidisciplinariedad</a:t>
            </a:r>
            <a:r>
              <a:rPr lang="es-CO" altLang="es-ES" sz="2600" b="1" dirty="0">
                <a:latin typeface="Times New Roman" panose="02020603050405020304" pitchFamily="18" charset="0"/>
                <a:cs typeface="Times New Roman" panose="02020603050405020304" pitchFamily="18" charset="0"/>
              </a:rPr>
              <a:t>, </a:t>
            </a:r>
            <a:r>
              <a:rPr lang="es-CO" altLang="es-ES" sz="2600" b="1" dirty="0" err="1">
                <a:latin typeface="Times New Roman" panose="02020603050405020304" pitchFamily="18" charset="0"/>
                <a:cs typeface="Times New Roman" panose="02020603050405020304" pitchFamily="18" charset="0"/>
              </a:rPr>
              <a:t>transdisciplinariedad</a:t>
            </a:r>
            <a:r>
              <a:rPr lang="es-CO" altLang="es-ES" sz="2600" b="1" dirty="0">
                <a:latin typeface="Times New Roman" panose="02020603050405020304" pitchFamily="18" charset="0"/>
                <a:cs typeface="Times New Roman" panose="02020603050405020304" pitchFamily="18" charset="0"/>
              </a:rPr>
              <a:t> e interdisciplinariedad</a:t>
            </a:r>
          </a:p>
          <a:p>
            <a:pPr algn="just" eaLnBrk="1" hangingPunct="1">
              <a:lnSpc>
                <a:spcPts val="2700"/>
              </a:lnSpc>
              <a:spcBef>
                <a:spcPct val="0"/>
              </a:spcBef>
              <a:buFont typeface="Calibri" panose="020F0502020204030204" pitchFamily="34" charset="0"/>
              <a:buAutoNum type="alphaLcPeriod"/>
            </a:pPr>
            <a:r>
              <a:rPr lang="es-CO" altLang="es-ES" sz="2600" b="1" dirty="0">
                <a:latin typeface="Times New Roman" panose="02020603050405020304" pitchFamily="18" charset="0"/>
                <a:cs typeface="Times New Roman" panose="02020603050405020304" pitchFamily="18" charset="0"/>
              </a:rPr>
              <a:t>Hacer </a:t>
            </a:r>
            <a:r>
              <a:rPr lang="es-CO" altLang="es-ES" sz="2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ciencia</a:t>
            </a:r>
            <a:r>
              <a:rPr lang="es-CO" altLang="es-ES" sz="2600" b="1" dirty="0" smtClean="0">
                <a:latin typeface="Times New Roman" panose="02020603050405020304" pitchFamily="18" charset="0"/>
                <a:cs typeface="Times New Roman" panose="02020603050405020304" pitchFamily="18" charset="0"/>
              </a:rPr>
              <a:t> para </a:t>
            </a:r>
            <a:r>
              <a:rPr lang="es-CO" altLang="es-ES" sz="2600" b="1" dirty="0">
                <a:latin typeface="Times New Roman" panose="02020603050405020304" pitchFamily="18" charset="0"/>
                <a:cs typeface="Times New Roman" panose="02020603050405020304" pitchFamily="18" charset="0"/>
              </a:rPr>
              <a:t>resolver problemas de la sociedad.</a:t>
            </a:r>
          </a:p>
        </p:txBody>
      </p:sp>
      <p:sp>
        <p:nvSpPr>
          <p:cNvPr id="31748" name="5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smtClean="0">
                <a:latin typeface="Times New Roman" panose="02020603050405020304" pitchFamily="18" charset="0"/>
                <a:cs typeface="Times New Roman" panose="02020603050405020304" pitchFamily="18" charset="0"/>
              </a:rPr>
              <a:t>Ramón R. Abarca Fernández   2014</a:t>
            </a:r>
            <a:endParaRPr lang="es-PE" altLang="es-E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3774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4376"/>
                                        </p:tgtEl>
                                        <p:attrNameLst>
                                          <p:attrName>style.visibility</p:attrName>
                                        </p:attrNameLst>
                                      </p:cBhvr>
                                      <p:to>
                                        <p:strVal val="visible"/>
                                      </p:to>
                                    </p:set>
                                    <p:anim calcmode="lin" valueType="num">
                                      <p:cBhvr>
                                        <p:cTn id="7" dur="500" fill="hold"/>
                                        <p:tgtEl>
                                          <p:spTgt spid="31437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4376"/>
                                        </p:tgtEl>
                                        <p:attrNameLst>
                                          <p:attrName>ppt_y</p:attrName>
                                        </p:attrNameLst>
                                      </p:cBhvr>
                                      <p:tavLst>
                                        <p:tav tm="0">
                                          <p:val>
                                            <p:strVal val="#ppt_y"/>
                                          </p:val>
                                        </p:tav>
                                        <p:tav tm="100000">
                                          <p:val>
                                            <p:strVal val="#ppt_y"/>
                                          </p:val>
                                        </p:tav>
                                      </p:tavLst>
                                    </p:anim>
                                    <p:anim calcmode="lin" valueType="num">
                                      <p:cBhvr>
                                        <p:cTn id="9" dur="500" fill="hold"/>
                                        <p:tgtEl>
                                          <p:spTgt spid="31437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437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4376"/>
                                        </p:tgtEl>
                                      </p:cBhvr>
                                    </p:animEffect>
                                  </p:childTnLst>
                                </p:cTn>
                              </p:par>
                            </p:childTnLst>
                          </p:cTn>
                        </p:par>
                        <p:par>
                          <p:cTn id="12" fill="hold" nodeType="afterGroup">
                            <p:stCondLst>
                              <p:cond delay="1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6"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5" name="Rectangle 3"/>
          <p:cNvSpPr>
            <a:spLocks noGrp="1" noChangeArrowheads="1"/>
          </p:cNvSpPr>
          <p:nvPr>
            <p:ph type="body" idx="1"/>
          </p:nvPr>
        </p:nvSpPr>
        <p:spPr>
          <a:xfrm>
            <a:off x="1524000" y="1571626"/>
            <a:ext cx="6948488" cy="4213225"/>
          </a:xfrm>
          <a:blipFill>
            <a:blip r:embed="rId3"/>
            <a:tile tx="0" ty="0" sx="100000" sy="100000" flip="none" algn="tl"/>
          </a:blipFill>
          <a:effectLst>
            <a:outerShdw dist="35921" dir="2700000" algn="ctr" rotWithShape="0">
              <a:schemeClr val="tx1"/>
            </a:outerShdw>
          </a:effectLst>
        </p:spPr>
        <p:txBody>
          <a:bodyPr rtlCol="0">
            <a:noAutofit/>
          </a:bodyPr>
          <a:lstStyle/>
          <a:p>
            <a:pPr marL="514350" indent="-514350">
              <a:lnSpc>
                <a:spcPts val="3360"/>
              </a:lnSpc>
              <a:spcBef>
                <a:spcPts val="600"/>
              </a:spcBef>
              <a:spcAft>
                <a:spcPts val="600"/>
              </a:spcAft>
              <a:buClr>
                <a:schemeClr val="accent1"/>
              </a:buClr>
              <a:buFont typeface="+mj-lt"/>
              <a:buAutoNum type="alphaLcPeriod" startAt="10"/>
              <a:defRPr/>
            </a:pPr>
            <a:r>
              <a:rPr lang="es-ES_tradnl" b="1" dirty="0" err="1">
                <a:solidFill>
                  <a:schemeClr val="accent3">
                    <a:lumMod val="50000"/>
                  </a:schemeClr>
                </a:solidFill>
                <a:latin typeface="Times New Roman" pitchFamily="18" charset="0"/>
                <a:cs typeface="Times New Roman" pitchFamily="18" charset="0"/>
              </a:rPr>
              <a:t>Intensividad</a:t>
            </a:r>
            <a:r>
              <a:rPr lang="es-ES_tradnl" b="1" dirty="0">
                <a:solidFill>
                  <a:schemeClr val="accent3">
                    <a:lumMod val="50000"/>
                  </a:schemeClr>
                </a:solidFill>
                <a:latin typeface="Times New Roman" pitchFamily="18" charset="0"/>
                <a:cs typeface="Times New Roman" pitchFamily="18" charset="0"/>
              </a:rPr>
              <a:t> en Altas  Tecnologías</a:t>
            </a:r>
          </a:p>
          <a:p>
            <a:pPr marL="514350" indent="-514350">
              <a:lnSpc>
                <a:spcPts val="3360"/>
              </a:lnSpc>
              <a:spcBef>
                <a:spcPts val="600"/>
              </a:spcBef>
              <a:spcAft>
                <a:spcPts val="600"/>
              </a:spcAft>
              <a:buClr>
                <a:schemeClr val="accent1"/>
              </a:buClr>
              <a:buFont typeface="+mj-lt"/>
              <a:buAutoNum type="alphaLcPeriod" startAt="10"/>
              <a:defRPr/>
            </a:pPr>
            <a:r>
              <a:rPr lang="es-ES_tradnl" b="1" dirty="0">
                <a:solidFill>
                  <a:schemeClr val="accent3">
                    <a:lumMod val="50000"/>
                  </a:schemeClr>
                </a:solidFill>
                <a:latin typeface="Times New Roman" pitchFamily="18" charset="0"/>
                <a:cs typeface="Times New Roman" pitchFamily="18" charset="0"/>
              </a:rPr>
              <a:t>Competitividad Abierta</a:t>
            </a:r>
          </a:p>
          <a:p>
            <a:pPr marL="514350" indent="-514350">
              <a:lnSpc>
                <a:spcPts val="3360"/>
              </a:lnSpc>
              <a:spcBef>
                <a:spcPts val="600"/>
              </a:spcBef>
              <a:spcAft>
                <a:spcPts val="600"/>
              </a:spcAft>
              <a:buClr>
                <a:schemeClr val="accent1"/>
              </a:buClr>
              <a:buFont typeface="+mj-lt"/>
              <a:buAutoNum type="alphaLcPeriod" startAt="10"/>
              <a:defRPr/>
            </a:pPr>
            <a:r>
              <a:rPr lang="es-ES_tradnl" b="1" dirty="0">
                <a:solidFill>
                  <a:schemeClr val="accent3">
                    <a:lumMod val="50000"/>
                  </a:schemeClr>
                </a:solidFill>
                <a:latin typeface="Times New Roman" pitchFamily="18" charset="0"/>
                <a:cs typeface="Times New Roman" pitchFamily="18" charset="0"/>
              </a:rPr>
              <a:t>Industria Global</a:t>
            </a:r>
          </a:p>
          <a:p>
            <a:pPr marL="514350" indent="-514350">
              <a:lnSpc>
                <a:spcPts val="3360"/>
              </a:lnSpc>
              <a:spcBef>
                <a:spcPts val="600"/>
              </a:spcBef>
              <a:spcAft>
                <a:spcPts val="600"/>
              </a:spcAft>
              <a:buClr>
                <a:schemeClr val="accent1"/>
              </a:buClr>
              <a:buFont typeface="+mj-lt"/>
              <a:buAutoNum type="alphaLcPeriod" startAt="10"/>
              <a:defRPr/>
            </a:pPr>
            <a:r>
              <a:rPr lang="es-ES_tradnl" b="1" dirty="0">
                <a:solidFill>
                  <a:schemeClr val="accent3">
                    <a:lumMod val="50000"/>
                  </a:schemeClr>
                </a:solidFill>
                <a:latin typeface="Times New Roman" pitchFamily="18" charset="0"/>
                <a:cs typeface="Times New Roman" pitchFamily="18" charset="0"/>
              </a:rPr>
              <a:t>Redes, Cadenas Productivas  y  </a:t>
            </a:r>
            <a:r>
              <a:rPr lang="es-ES_tradnl" b="1" dirty="0" err="1">
                <a:solidFill>
                  <a:schemeClr val="accent3">
                    <a:lumMod val="50000"/>
                  </a:schemeClr>
                </a:solidFill>
                <a:latin typeface="Times New Roman" pitchFamily="18" charset="0"/>
                <a:cs typeface="Times New Roman" pitchFamily="18" charset="0"/>
              </a:rPr>
              <a:t>Clusters</a:t>
            </a:r>
            <a:endParaRPr lang="es-ES_tradnl" b="1" dirty="0">
              <a:solidFill>
                <a:schemeClr val="accent3">
                  <a:lumMod val="50000"/>
                </a:schemeClr>
              </a:solidFill>
              <a:latin typeface="Times New Roman" pitchFamily="18" charset="0"/>
              <a:cs typeface="Times New Roman" pitchFamily="18" charset="0"/>
            </a:endParaRPr>
          </a:p>
          <a:p>
            <a:pPr marL="514350" indent="-514350">
              <a:lnSpc>
                <a:spcPts val="3360"/>
              </a:lnSpc>
              <a:spcBef>
                <a:spcPts val="600"/>
              </a:spcBef>
              <a:spcAft>
                <a:spcPts val="600"/>
              </a:spcAft>
              <a:buClr>
                <a:schemeClr val="accent1"/>
              </a:buClr>
              <a:buFont typeface="+mj-lt"/>
              <a:buAutoNum type="alphaLcPeriod" startAt="10"/>
              <a:defRPr/>
            </a:pPr>
            <a:r>
              <a:rPr lang="es-ES_tradnl" b="1" dirty="0" err="1">
                <a:solidFill>
                  <a:schemeClr val="accent3">
                    <a:lumMod val="50000"/>
                  </a:schemeClr>
                </a:solidFill>
                <a:latin typeface="Times New Roman" pitchFamily="18" charset="0"/>
                <a:cs typeface="Times New Roman" pitchFamily="18" charset="0"/>
              </a:rPr>
              <a:t>Intensividad</a:t>
            </a:r>
            <a:r>
              <a:rPr lang="es-ES_tradnl" b="1" dirty="0">
                <a:solidFill>
                  <a:schemeClr val="accent3">
                    <a:lumMod val="50000"/>
                  </a:schemeClr>
                </a:solidFill>
                <a:latin typeface="Times New Roman" pitchFamily="18" charset="0"/>
                <a:cs typeface="Times New Roman" pitchFamily="18" charset="0"/>
              </a:rPr>
              <a:t> en Automatización</a:t>
            </a:r>
          </a:p>
          <a:p>
            <a:pPr marL="514350" indent="-514350">
              <a:lnSpc>
                <a:spcPts val="3360"/>
              </a:lnSpc>
              <a:spcBef>
                <a:spcPts val="600"/>
              </a:spcBef>
              <a:spcAft>
                <a:spcPts val="600"/>
              </a:spcAft>
              <a:buClr>
                <a:schemeClr val="accent1"/>
              </a:buClr>
              <a:buFont typeface="+mj-lt"/>
              <a:buAutoNum type="alphaLcPeriod" startAt="10"/>
              <a:defRPr/>
            </a:pPr>
            <a:r>
              <a:rPr lang="es-ES_tradnl" b="1" dirty="0">
                <a:solidFill>
                  <a:schemeClr val="accent3">
                    <a:lumMod val="50000"/>
                  </a:schemeClr>
                </a:solidFill>
                <a:latin typeface="Times New Roman" pitchFamily="18" charset="0"/>
                <a:cs typeface="Times New Roman" pitchFamily="18" charset="0"/>
              </a:rPr>
              <a:t>Tecnologías Limpias</a:t>
            </a:r>
          </a:p>
          <a:p>
            <a:pPr marL="514350" indent="-514350">
              <a:lnSpc>
                <a:spcPts val="3360"/>
              </a:lnSpc>
              <a:spcBef>
                <a:spcPts val="600"/>
              </a:spcBef>
              <a:spcAft>
                <a:spcPts val="600"/>
              </a:spcAft>
              <a:buClr>
                <a:schemeClr val="accent1"/>
              </a:buClr>
              <a:buFont typeface="+mj-lt"/>
              <a:buAutoNum type="alphaLcPeriod" startAt="10"/>
              <a:defRPr/>
            </a:pPr>
            <a:r>
              <a:rPr lang="es-ES_tradnl" b="1" dirty="0">
                <a:solidFill>
                  <a:schemeClr val="accent3">
                    <a:lumMod val="50000"/>
                  </a:schemeClr>
                </a:solidFill>
                <a:latin typeface="Times New Roman" pitchFamily="18" charset="0"/>
                <a:cs typeface="Times New Roman" pitchFamily="18" charset="0"/>
              </a:rPr>
              <a:t>Empleo Altamente Calificado </a:t>
            </a:r>
          </a:p>
          <a:p>
            <a:pPr marL="514350" indent="-514350">
              <a:lnSpc>
                <a:spcPts val="3360"/>
              </a:lnSpc>
              <a:spcBef>
                <a:spcPts val="600"/>
              </a:spcBef>
              <a:spcAft>
                <a:spcPts val="600"/>
              </a:spcAft>
              <a:buClr>
                <a:schemeClr val="accent1"/>
              </a:buClr>
              <a:buFont typeface="+mj-lt"/>
              <a:buAutoNum type="alphaLcPeriod" startAt="10"/>
              <a:defRPr/>
            </a:pPr>
            <a:endParaRPr lang="es-CO" b="1" dirty="0">
              <a:solidFill>
                <a:schemeClr val="accent3">
                  <a:lumMod val="50000"/>
                </a:schemeClr>
              </a:solidFill>
              <a:latin typeface="Times New Roman" pitchFamily="18" charset="0"/>
              <a:cs typeface="Times New Roman" pitchFamily="18" charset="0"/>
            </a:endParaRPr>
          </a:p>
        </p:txBody>
      </p:sp>
      <p:sp>
        <p:nvSpPr>
          <p:cNvPr id="340996" name="AutoShape 4"/>
          <p:cNvSpPr>
            <a:spLocks noChangeArrowheads="1"/>
          </p:cNvSpPr>
          <p:nvPr/>
        </p:nvSpPr>
        <p:spPr bwMode="auto">
          <a:xfrm>
            <a:off x="8428038" y="2928938"/>
            <a:ext cx="2654300" cy="1612900"/>
          </a:xfrm>
          <a:prstGeom prst="wedgeRectCallout">
            <a:avLst>
              <a:gd name="adj1" fmla="val -81208"/>
              <a:gd name="adj2" fmla="val 22597"/>
            </a:avLst>
          </a:prstGeom>
          <a:solidFill>
            <a:srgbClr val="FF0000"/>
          </a:solidFill>
          <a:ln w="9525">
            <a:solidFill>
              <a:schemeClr val="tx2"/>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ES" sz="1800"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s-ES" altLang="es-ES" sz="1800"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s-ES" altLang="es-ES" dirty="0">
                <a:latin typeface="Times New Roman" panose="02020603050405020304" pitchFamily="18" charset="0"/>
                <a:cs typeface="Times New Roman" panose="02020603050405020304" pitchFamily="18" charset="0"/>
              </a:rPr>
              <a:t>INDUSTRIA</a:t>
            </a:r>
          </a:p>
        </p:txBody>
      </p:sp>
      <p:sp>
        <p:nvSpPr>
          <p:cNvPr id="33796" name="5 Marcador de pie de página"/>
          <p:cNvSpPr>
            <a:spLocks noGrp="1"/>
          </p:cNvSpPr>
          <p:nvPr>
            <p:ph type="ftr" sz="quarter" idx="11"/>
          </p:nvPr>
        </p:nvSpPr>
        <p:spPr bwMode="auto">
          <a:xfrm>
            <a:off x="3995738" y="6492875"/>
            <a:ext cx="411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dirty="0" smtClean="0">
                <a:latin typeface="Times New Roman" panose="02020603050405020304" pitchFamily="18" charset="0"/>
                <a:cs typeface="Times New Roman" panose="02020603050405020304" pitchFamily="18" charset="0"/>
              </a:rPr>
              <a:t>Ramón R. Abarca Fernández   2014</a:t>
            </a:r>
            <a:endParaRPr lang="es-PE" altLang="es-ES" sz="1200" dirty="0">
              <a:latin typeface="Times New Roman" panose="02020603050405020304" pitchFamily="18" charset="0"/>
              <a:cs typeface="Times New Roman" panose="02020603050405020304" pitchFamily="18" charset="0"/>
            </a:endParaRPr>
          </a:p>
        </p:txBody>
      </p:sp>
      <p:sp>
        <p:nvSpPr>
          <p:cNvPr id="8" name="Rectangle 8"/>
          <p:cNvSpPr>
            <a:spLocks noGrp="1" noChangeArrowheads="1"/>
          </p:cNvSpPr>
          <p:nvPr>
            <p:ph type="title"/>
          </p:nvPr>
        </p:nvSpPr>
        <p:spPr>
          <a:xfrm>
            <a:off x="128588" y="20638"/>
            <a:ext cx="12063411" cy="868362"/>
          </a:xfrm>
          <a:solidFill>
            <a:srgbClr val="CCFF33"/>
          </a:solidFill>
          <a:effectLst>
            <a:outerShdw dist="45791" dir="2021404" algn="ctr" rotWithShape="0">
              <a:schemeClr val="tx1"/>
            </a:outerShdw>
          </a:effectLst>
        </p:spPr>
        <p:txBody>
          <a:bodyPr/>
          <a:lstStyle/>
          <a:p>
            <a:pPr algn="ctr" eaLnBrk="1" hangingPunct="1">
              <a:defRPr/>
            </a:pPr>
            <a:r>
              <a:rPr lang="es-ES" i="1" dirty="0" smtClean="0">
                <a:solidFill>
                  <a:schemeClr val="accent1">
                    <a:lumMod val="50000"/>
                  </a:schemeClr>
                </a:solidFill>
                <a:latin typeface="Times New Roman" pitchFamily="18" charset="0"/>
                <a:cs typeface="Times New Roman" pitchFamily="18" charset="0"/>
              </a:rPr>
              <a:t>Tendencias siglo </a:t>
            </a:r>
            <a:r>
              <a:rPr lang="es-MX" i="1" dirty="0" smtClean="0">
                <a:solidFill>
                  <a:schemeClr val="accent1">
                    <a:lumMod val="50000"/>
                  </a:schemeClr>
                </a:solidFill>
                <a:latin typeface="Times New Roman" pitchFamily="18" charset="0"/>
                <a:cs typeface="Times New Roman" pitchFamily="18" charset="0"/>
              </a:rPr>
              <a:t>XXI (1)</a:t>
            </a:r>
            <a:endParaRPr lang="es-ES" i="1" dirty="0" smtClean="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759059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340995">
                                            <p:bg/>
                                          </p:spTgt>
                                        </p:tgtEl>
                                        <p:attrNameLst>
                                          <p:attrName>style.visibility</p:attrName>
                                        </p:attrNameLst>
                                      </p:cBhvr>
                                      <p:to>
                                        <p:strVal val="visible"/>
                                      </p:to>
                                    </p:set>
                                    <p:anim calcmode="lin" valueType="num">
                                      <p:cBhvr>
                                        <p:cTn id="10" dur="500" fill="hold"/>
                                        <p:tgtEl>
                                          <p:spTgt spid="340995">
                                            <p:bg/>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40995">
                                            <p:bg/>
                                          </p:spTgt>
                                        </p:tgtEl>
                                        <p:attrNameLst>
                                          <p:attrName>ppt_y</p:attrName>
                                        </p:attrNameLst>
                                      </p:cBhvr>
                                      <p:tavLst>
                                        <p:tav tm="0">
                                          <p:val>
                                            <p:strVal val="#ppt_y"/>
                                          </p:val>
                                        </p:tav>
                                        <p:tav tm="100000">
                                          <p:val>
                                            <p:strVal val="#ppt_y"/>
                                          </p:val>
                                        </p:tav>
                                      </p:tavLst>
                                    </p:anim>
                                    <p:anim calcmode="lin" valueType="num">
                                      <p:cBhvr>
                                        <p:cTn id="12" dur="500" fill="hold"/>
                                        <p:tgtEl>
                                          <p:spTgt spid="340995">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40995">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40995">
                                            <p:bg/>
                                          </p:spTgt>
                                        </p:tgtEl>
                                      </p:cBhvr>
                                    </p:animEffect>
                                  </p:childTnLst>
                                </p:cTn>
                              </p:par>
                            </p:childTnLst>
                          </p:cTn>
                        </p:par>
                        <p:par>
                          <p:cTn id="15" fill="hold" nodeType="afterGroup">
                            <p:stCondLst>
                              <p:cond delay="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340995">
                                            <p:txEl>
                                              <p:pRg st="0" end="0"/>
                                            </p:txEl>
                                          </p:spTgt>
                                        </p:tgtEl>
                                        <p:attrNameLst>
                                          <p:attrName>style.visibility</p:attrName>
                                        </p:attrNameLst>
                                      </p:cBhvr>
                                      <p:to>
                                        <p:strVal val="visible"/>
                                      </p:to>
                                    </p:set>
                                    <p:anim calcmode="lin" valueType="num">
                                      <p:cBhvr>
                                        <p:cTn id="18" dur="500" fill="hold"/>
                                        <p:tgtEl>
                                          <p:spTgt spid="34099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40995">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34099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4099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40995">
                                            <p:txEl>
                                              <p:pRg st="0" end="0"/>
                                            </p:txEl>
                                          </p:spTgt>
                                        </p:tgtEl>
                                      </p:cBhvr>
                                    </p:animEffect>
                                  </p:childTnLst>
                                </p:cTn>
                              </p:par>
                            </p:childTnLst>
                          </p:cTn>
                        </p:par>
                        <p:par>
                          <p:cTn id="23" fill="hold" nodeType="afterGroup">
                            <p:stCondLst>
                              <p:cond delay="245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340995">
                                            <p:txEl>
                                              <p:pRg st="1" end="1"/>
                                            </p:txEl>
                                          </p:spTgt>
                                        </p:tgtEl>
                                        <p:attrNameLst>
                                          <p:attrName>style.visibility</p:attrName>
                                        </p:attrNameLst>
                                      </p:cBhvr>
                                      <p:to>
                                        <p:strVal val="visible"/>
                                      </p:to>
                                    </p:set>
                                    <p:anim calcmode="lin" valueType="num">
                                      <p:cBhvr>
                                        <p:cTn id="26" dur="500" fill="hold"/>
                                        <p:tgtEl>
                                          <p:spTgt spid="34099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40995">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34099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4099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40995">
                                            <p:txEl>
                                              <p:pRg st="1" end="1"/>
                                            </p:txEl>
                                          </p:spTgt>
                                        </p:tgtEl>
                                      </p:cBhvr>
                                    </p:animEffect>
                                  </p:childTnLst>
                                </p:cTn>
                              </p:par>
                            </p:childTnLst>
                          </p:cTn>
                        </p:par>
                        <p:par>
                          <p:cTn id="31" fill="hold" nodeType="afterGroup">
                            <p:stCondLst>
                              <p:cond delay="395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340995">
                                            <p:txEl>
                                              <p:pRg st="2" end="2"/>
                                            </p:txEl>
                                          </p:spTgt>
                                        </p:tgtEl>
                                        <p:attrNameLst>
                                          <p:attrName>style.visibility</p:attrName>
                                        </p:attrNameLst>
                                      </p:cBhvr>
                                      <p:to>
                                        <p:strVal val="visible"/>
                                      </p:to>
                                    </p:set>
                                    <p:anim calcmode="lin" valueType="num">
                                      <p:cBhvr>
                                        <p:cTn id="34" dur="500" fill="hold"/>
                                        <p:tgtEl>
                                          <p:spTgt spid="34099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40995">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34099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4099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40995">
                                            <p:txEl>
                                              <p:pRg st="2" end="2"/>
                                            </p:txEl>
                                          </p:spTgt>
                                        </p:tgtEl>
                                      </p:cBhvr>
                                    </p:animEffect>
                                  </p:childTnLst>
                                </p:cTn>
                              </p:par>
                            </p:childTnLst>
                          </p:cTn>
                        </p:par>
                        <p:par>
                          <p:cTn id="39" fill="hold" nodeType="afterGroup">
                            <p:stCondLst>
                              <p:cond delay="515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340995">
                                            <p:txEl>
                                              <p:pRg st="3" end="3"/>
                                            </p:txEl>
                                          </p:spTgt>
                                        </p:tgtEl>
                                        <p:attrNameLst>
                                          <p:attrName>style.visibility</p:attrName>
                                        </p:attrNameLst>
                                      </p:cBhvr>
                                      <p:to>
                                        <p:strVal val="visible"/>
                                      </p:to>
                                    </p:set>
                                    <p:anim calcmode="lin" valueType="num">
                                      <p:cBhvr>
                                        <p:cTn id="42" dur="500" fill="hold"/>
                                        <p:tgtEl>
                                          <p:spTgt spid="34099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40995">
                                            <p:txEl>
                                              <p:pRg st="3" end="3"/>
                                            </p:txEl>
                                          </p:spTgt>
                                        </p:tgtEl>
                                        <p:attrNameLst>
                                          <p:attrName>ppt_y</p:attrName>
                                        </p:attrNameLst>
                                      </p:cBhvr>
                                      <p:tavLst>
                                        <p:tav tm="0">
                                          <p:val>
                                            <p:strVal val="#ppt_y"/>
                                          </p:val>
                                        </p:tav>
                                        <p:tav tm="100000">
                                          <p:val>
                                            <p:strVal val="#ppt_y"/>
                                          </p:val>
                                        </p:tav>
                                      </p:tavLst>
                                    </p:anim>
                                    <p:anim calcmode="lin" valueType="num">
                                      <p:cBhvr>
                                        <p:cTn id="44" dur="500" fill="hold"/>
                                        <p:tgtEl>
                                          <p:spTgt spid="34099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4099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40995">
                                            <p:txEl>
                                              <p:pRg st="3" end="3"/>
                                            </p:txEl>
                                          </p:spTgt>
                                        </p:tgtEl>
                                      </p:cBhvr>
                                    </p:animEffect>
                                  </p:childTnLst>
                                </p:cTn>
                              </p:par>
                            </p:childTnLst>
                          </p:cTn>
                        </p:par>
                        <p:par>
                          <p:cTn id="47" fill="hold" nodeType="afterGroup">
                            <p:stCondLst>
                              <p:cond delay="725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40995">
                                            <p:txEl>
                                              <p:pRg st="4" end="4"/>
                                            </p:txEl>
                                          </p:spTgt>
                                        </p:tgtEl>
                                        <p:attrNameLst>
                                          <p:attrName>style.visibility</p:attrName>
                                        </p:attrNameLst>
                                      </p:cBhvr>
                                      <p:to>
                                        <p:strVal val="visible"/>
                                      </p:to>
                                    </p:set>
                                    <p:anim calcmode="lin" valueType="num">
                                      <p:cBhvr>
                                        <p:cTn id="50" dur="500" fill="hold"/>
                                        <p:tgtEl>
                                          <p:spTgt spid="34099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40995">
                                            <p:txEl>
                                              <p:pRg st="4" end="4"/>
                                            </p:txEl>
                                          </p:spTgt>
                                        </p:tgtEl>
                                        <p:attrNameLst>
                                          <p:attrName>ppt_y</p:attrName>
                                        </p:attrNameLst>
                                      </p:cBhvr>
                                      <p:tavLst>
                                        <p:tav tm="0">
                                          <p:val>
                                            <p:strVal val="#ppt_y"/>
                                          </p:val>
                                        </p:tav>
                                        <p:tav tm="100000">
                                          <p:val>
                                            <p:strVal val="#ppt_y"/>
                                          </p:val>
                                        </p:tav>
                                      </p:tavLst>
                                    </p:anim>
                                    <p:anim calcmode="lin" valueType="num">
                                      <p:cBhvr>
                                        <p:cTn id="52" dur="500" fill="hold"/>
                                        <p:tgtEl>
                                          <p:spTgt spid="34099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4099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40995">
                                            <p:txEl>
                                              <p:pRg st="4" end="4"/>
                                            </p:txEl>
                                          </p:spTgt>
                                        </p:tgtEl>
                                      </p:cBhvr>
                                    </p:animEffect>
                                  </p:childTnLst>
                                </p:cTn>
                              </p:par>
                            </p:childTnLst>
                          </p:cTn>
                        </p:par>
                        <p:par>
                          <p:cTn id="55" fill="hold" nodeType="afterGroup">
                            <p:stCondLst>
                              <p:cond delay="91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340995">
                                            <p:txEl>
                                              <p:pRg st="5" end="5"/>
                                            </p:txEl>
                                          </p:spTgt>
                                        </p:tgtEl>
                                        <p:attrNameLst>
                                          <p:attrName>style.visibility</p:attrName>
                                        </p:attrNameLst>
                                      </p:cBhvr>
                                      <p:to>
                                        <p:strVal val="visible"/>
                                      </p:to>
                                    </p:set>
                                    <p:anim calcmode="lin" valueType="num">
                                      <p:cBhvr>
                                        <p:cTn id="58" dur="500" fill="hold"/>
                                        <p:tgtEl>
                                          <p:spTgt spid="34099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40995">
                                            <p:txEl>
                                              <p:pRg st="5" end="5"/>
                                            </p:txEl>
                                          </p:spTgt>
                                        </p:tgtEl>
                                        <p:attrNameLst>
                                          <p:attrName>ppt_y</p:attrName>
                                        </p:attrNameLst>
                                      </p:cBhvr>
                                      <p:tavLst>
                                        <p:tav tm="0">
                                          <p:val>
                                            <p:strVal val="#ppt_y"/>
                                          </p:val>
                                        </p:tav>
                                        <p:tav tm="100000">
                                          <p:val>
                                            <p:strVal val="#ppt_y"/>
                                          </p:val>
                                        </p:tav>
                                      </p:tavLst>
                                    </p:anim>
                                    <p:anim calcmode="lin" valueType="num">
                                      <p:cBhvr>
                                        <p:cTn id="60" dur="500" fill="hold"/>
                                        <p:tgtEl>
                                          <p:spTgt spid="34099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4099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40995">
                                            <p:txEl>
                                              <p:pRg st="5" end="5"/>
                                            </p:txEl>
                                          </p:spTgt>
                                        </p:tgtEl>
                                      </p:cBhvr>
                                    </p:animEffect>
                                  </p:childTnLst>
                                </p:cTn>
                              </p:par>
                            </p:childTnLst>
                          </p:cTn>
                        </p:par>
                        <p:par>
                          <p:cTn id="63" fill="hold" nodeType="afterGroup">
                            <p:stCondLst>
                              <p:cond delay="1045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340995">
                                            <p:txEl>
                                              <p:pRg st="6" end="6"/>
                                            </p:txEl>
                                          </p:spTgt>
                                        </p:tgtEl>
                                        <p:attrNameLst>
                                          <p:attrName>style.visibility</p:attrName>
                                        </p:attrNameLst>
                                      </p:cBhvr>
                                      <p:to>
                                        <p:strVal val="visible"/>
                                      </p:to>
                                    </p:set>
                                    <p:anim calcmode="lin" valueType="num">
                                      <p:cBhvr>
                                        <p:cTn id="66" dur="500" fill="hold"/>
                                        <p:tgtEl>
                                          <p:spTgt spid="34099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340995">
                                            <p:txEl>
                                              <p:pRg st="6" end="6"/>
                                            </p:txEl>
                                          </p:spTgt>
                                        </p:tgtEl>
                                        <p:attrNameLst>
                                          <p:attrName>ppt_y</p:attrName>
                                        </p:attrNameLst>
                                      </p:cBhvr>
                                      <p:tavLst>
                                        <p:tav tm="0">
                                          <p:val>
                                            <p:strVal val="#ppt_y"/>
                                          </p:val>
                                        </p:tav>
                                        <p:tav tm="100000">
                                          <p:val>
                                            <p:strVal val="#ppt_y"/>
                                          </p:val>
                                        </p:tav>
                                      </p:tavLst>
                                    </p:anim>
                                    <p:anim calcmode="lin" valueType="num">
                                      <p:cBhvr>
                                        <p:cTn id="68" dur="500" fill="hold"/>
                                        <p:tgtEl>
                                          <p:spTgt spid="34099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34099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340995">
                                            <p:txEl>
                                              <p:pRg st="6" end="6"/>
                                            </p:txEl>
                                          </p:spTgt>
                                        </p:tgtEl>
                                      </p:cBhvr>
                                    </p:animEffect>
                                  </p:childTnLst>
                                </p:cTn>
                              </p:par>
                            </p:childTnLst>
                          </p:cTn>
                        </p:par>
                        <p:par>
                          <p:cTn id="71" fill="hold">
                            <p:stCondLst>
                              <p:cond delay="121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340996"/>
                                        </p:tgtEl>
                                        <p:attrNameLst>
                                          <p:attrName>style.visibility</p:attrName>
                                        </p:attrNameLst>
                                      </p:cBhvr>
                                      <p:to>
                                        <p:strVal val="visible"/>
                                      </p:to>
                                    </p:set>
                                    <p:anim calcmode="lin" valueType="num">
                                      <p:cBhvr>
                                        <p:cTn id="74" dur="500" fill="hold"/>
                                        <p:tgtEl>
                                          <p:spTgt spid="340996"/>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340996"/>
                                        </p:tgtEl>
                                        <p:attrNameLst>
                                          <p:attrName>ppt_y</p:attrName>
                                        </p:attrNameLst>
                                      </p:cBhvr>
                                      <p:tavLst>
                                        <p:tav tm="0">
                                          <p:val>
                                            <p:strVal val="#ppt_y"/>
                                          </p:val>
                                        </p:tav>
                                        <p:tav tm="100000">
                                          <p:val>
                                            <p:strVal val="#ppt_y"/>
                                          </p:val>
                                        </p:tav>
                                      </p:tavLst>
                                    </p:anim>
                                    <p:anim calcmode="lin" valueType="num">
                                      <p:cBhvr>
                                        <p:cTn id="76" dur="500" fill="hold"/>
                                        <p:tgtEl>
                                          <p:spTgt spid="340996"/>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340996"/>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34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animBg="1"/>
      <p:bldP spid="340996"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t>Ramón R. Abarca Fernández   2014</a:t>
            </a:r>
            <a:endParaRPr lang="es-ES"/>
          </a:p>
        </p:txBody>
      </p:sp>
      <p:sp>
        <p:nvSpPr>
          <p:cNvPr id="3" name="Rectángulo 2"/>
          <p:cNvSpPr/>
          <p:nvPr/>
        </p:nvSpPr>
        <p:spPr>
          <a:xfrm>
            <a:off x="595085" y="811768"/>
            <a:ext cx="11192724" cy="5647700"/>
          </a:xfrm>
          <a:prstGeom prst="rect">
            <a:avLst/>
          </a:prstGeom>
          <a:blipFill>
            <a:blip r:embed="rId2"/>
            <a:tile tx="0" ty="0" sx="100000" sy="100000" flip="none" algn="tl"/>
          </a:blipFill>
        </p:spPr>
        <p:txBody>
          <a:bodyPr wrap="square">
            <a:spAutoFit/>
          </a:bodyPr>
          <a:lstStyle/>
          <a:p>
            <a:pPr algn="just"/>
            <a:r>
              <a:rPr lang="es-ES" sz="1900" dirty="0" smtClean="0">
                <a:solidFill>
                  <a:srgbClr val="000000"/>
                </a:solidFill>
                <a:latin typeface="Arial" panose="020B0604020202020204" pitchFamily="34" charset="0"/>
                <a:cs typeface="Arial" panose="020B0604020202020204" pitchFamily="34" charset="0"/>
              </a:rPr>
              <a:t>La </a:t>
            </a:r>
            <a:r>
              <a:rPr lang="es-ES" sz="1900" dirty="0">
                <a:solidFill>
                  <a:srgbClr val="000000"/>
                </a:solidFill>
                <a:latin typeface="Arial" panose="020B0604020202020204" pitchFamily="34" charset="0"/>
                <a:cs typeface="Arial" panose="020B0604020202020204" pitchFamily="34" charset="0"/>
              </a:rPr>
              <a:t>educación universitaria en América Latina ha atravesado una serie de cambios, </a:t>
            </a:r>
            <a:r>
              <a:rPr lang="es-ES" sz="1900" dirty="0" smtClean="0">
                <a:solidFill>
                  <a:srgbClr val="000000"/>
                </a:solidFill>
                <a:latin typeface="Arial" panose="020B0604020202020204" pitchFamily="34" charset="0"/>
                <a:cs typeface="Arial" panose="020B0604020202020204" pitchFamily="34" charset="0"/>
              </a:rPr>
              <a:t>que han </a:t>
            </a:r>
            <a:r>
              <a:rPr lang="es-ES" sz="1900" dirty="0">
                <a:solidFill>
                  <a:srgbClr val="000000"/>
                </a:solidFill>
                <a:latin typeface="Arial" panose="020B0604020202020204" pitchFamily="34" charset="0"/>
                <a:cs typeface="Arial" panose="020B0604020202020204" pitchFamily="34" charset="0"/>
              </a:rPr>
              <a:t>orientado el rumbo de los sistemas e </a:t>
            </a:r>
            <a:r>
              <a:rPr lang="es-ES" sz="1900" dirty="0" smtClean="0">
                <a:solidFill>
                  <a:srgbClr val="000000"/>
                </a:solidFill>
                <a:latin typeface="Arial" panose="020B0604020202020204" pitchFamily="34" charset="0"/>
                <a:cs typeface="Arial" panose="020B0604020202020204" pitchFamily="34" charset="0"/>
              </a:rPr>
              <a:t>instituciones. </a:t>
            </a:r>
            <a:r>
              <a:rPr lang="es-ES" sz="1900" dirty="0">
                <a:solidFill>
                  <a:srgbClr val="000000"/>
                </a:solidFill>
                <a:latin typeface="Arial" panose="020B0604020202020204" pitchFamily="34" charset="0"/>
                <a:cs typeface="Arial" panose="020B0604020202020204" pitchFamily="34" charset="0"/>
              </a:rPr>
              <a:t>Las tendencias emergentes más resaltantes son: </a:t>
            </a:r>
          </a:p>
          <a:p>
            <a:pPr marL="342900" indent="-342900" algn="just">
              <a:buFont typeface="+mj-lt"/>
              <a:buAutoNum type="alphaLcPeriod"/>
            </a:pPr>
            <a:r>
              <a:rPr lang="es-ES" sz="1900" dirty="0" smtClean="0">
                <a:solidFill>
                  <a:srgbClr val="000000"/>
                </a:solidFill>
                <a:latin typeface="Arial" panose="020B0604020202020204" pitchFamily="34" charset="0"/>
                <a:cs typeface="Arial" panose="020B0604020202020204" pitchFamily="34" charset="0"/>
              </a:rPr>
              <a:t>Expansión </a:t>
            </a:r>
            <a:r>
              <a:rPr lang="es-ES" sz="1900" dirty="0">
                <a:solidFill>
                  <a:srgbClr val="000000"/>
                </a:solidFill>
                <a:latin typeface="Arial" panose="020B0604020202020204" pitchFamily="34" charset="0"/>
                <a:cs typeface="Arial" panose="020B0604020202020204" pitchFamily="34" charset="0"/>
              </a:rPr>
              <a:t>cuantitativa: número y diversificación de los estudiantes, multiplicación de las instituciones y aumento de la cantidad de docentes. </a:t>
            </a:r>
          </a:p>
          <a:p>
            <a:pPr marL="342900" indent="-342900" algn="just">
              <a:buFont typeface="+mj-lt"/>
              <a:buAutoNum type="alphaLcPeriod"/>
            </a:pPr>
            <a:r>
              <a:rPr lang="es-ES" sz="1900" dirty="0" smtClean="0">
                <a:solidFill>
                  <a:srgbClr val="000000"/>
                </a:solidFill>
                <a:latin typeface="Arial" panose="020B0604020202020204" pitchFamily="34" charset="0"/>
                <a:cs typeface="Arial" panose="020B0604020202020204" pitchFamily="34" charset="0"/>
              </a:rPr>
              <a:t>Diversificación </a:t>
            </a:r>
            <a:r>
              <a:rPr lang="es-ES" sz="1900" dirty="0">
                <a:solidFill>
                  <a:srgbClr val="000000"/>
                </a:solidFill>
                <a:latin typeface="Arial" panose="020B0604020202020204" pitchFamily="34" charset="0"/>
                <a:cs typeface="Arial" panose="020B0604020202020204" pitchFamily="34" charset="0"/>
              </a:rPr>
              <a:t>de las estructuras: instituciones, programas y modalidades de estudio. </a:t>
            </a:r>
          </a:p>
          <a:p>
            <a:pPr marL="342900" indent="-342900" algn="just">
              <a:buFont typeface="+mj-lt"/>
              <a:buAutoNum type="alphaLcPeriod"/>
            </a:pPr>
            <a:r>
              <a:rPr lang="es-ES" sz="1900" dirty="0" smtClean="0">
                <a:solidFill>
                  <a:srgbClr val="000000"/>
                </a:solidFill>
                <a:latin typeface="Arial" panose="020B0604020202020204" pitchFamily="34" charset="0"/>
                <a:cs typeface="Arial" panose="020B0604020202020204" pitchFamily="34" charset="0"/>
              </a:rPr>
              <a:t>Restricciones </a:t>
            </a:r>
            <a:r>
              <a:rPr lang="es-ES" sz="1900" dirty="0">
                <a:solidFill>
                  <a:srgbClr val="000000"/>
                </a:solidFill>
                <a:latin typeface="Arial" panose="020B0604020202020204" pitchFamily="34" charset="0"/>
                <a:cs typeface="Arial" panose="020B0604020202020204" pitchFamily="34" charset="0"/>
              </a:rPr>
              <a:t>financieras: disminución de los aportes estatales. </a:t>
            </a:r>
          </a:p>
          <a:p>
            <a:pPr marL="342900" indent="-342900" algn="just">
              <a:buFont typeface="+mj-lt"/>
              <a:buAutoNum type="alphaLcPeriod"/>
            </a:pPr>
            <a:r>
              <a:rPr lang="es-ES" sz="1900" dirty="0" smtClean="0">
                <a:solidFill>
                  <a:srgbClr val="000000"/>
                </a:solidFill>
                <a:latin typeface="Arial" panose="020B0604020202020204" pitchFamily="34" charset="0"/>
                <a:cs typeface="Arial" panose="020B0604020202020204" pitchFamily="34" charset="0"/>
              </a:rPr>
              <a:t>Sistema </a:t>
            </a:r>
            <a:r>
              <a:rPr lang="es-ES" sz="1900" dirty="0">
                <a:solidFill>
                  <a:srgbClr val="000000"/>
                </a:solidFill>
                <a:latin typeface="Arial" panose="020B0604020202020204" pitchFamily="34" charset="0"/>
                <a:cs typeface="Arial" panose="020B0604020202020204" pitchFamily="34" charset="0"/>
              </a:rPr>
              <a:t>de educación superior complejo, heterogéneo y segmentado socialmente: macro universidades públicas nacionales con </a:t>
            </a:r>
            <a:r>
              <a:rPr lang="es-ES" sz="1900" dirty="0" err="1">
                <a:solidFill>
                  <a:srgbClr val="000000"/>
                </a:solidFill>
                <a:latin typeface="Arial" panose="020B0604020202020204" pitchFamily="34" charset="0"/>
                <a:cs typeface="Arial" panose="020B0604020202020204" pitchFamily="34" charset="0"/>
              </a:rPr>
              <a:t>multicampus</a:t>
            </a:r>
            <a:r>
              <a:rPr lang="es-ES" sz="1900" dirty="0">
                <a:solidFill>
                  <a:srgbClr val="000000"/>
                </a:solidFill>
                <a:latin typeface="Arial" panose="020B0604020202020204" pitchFamily="34" charset="0"/>
                <a:cs typeface="Arial" panose="020B0604020202020204" pitchFamily="34" charset="0"/>
              </a:rPr>
              <a:t> de estructuras diferenciadas y mayor número de universidades privadas. </a:t>
            </a:r>
          </a:p>
          <a:p>
            <a:pPr marL="342900" indent="-342900" algn="just">
              <a:buFont typeface="+mj-lt"/>
              <a:buAutoNum type="alphaLcPeriod"/>
            </a:pPr>
            <a:r>
              <a:rPr lang="es-ES" sz="1900" dirty="0" smtClean="0">
                <a:solidFill>
                  <a:srgbClr val="000000"/>
                </a:solidFill>
                <a:latin typeface="Arial" panose="020B0604020202020204" pitchFamily="34" charset="0"/>
                <a:cs typeface="Arial" panose="020B0604020202020204" pitchFamily="34" charset="0"/>
              </a:rPr>
              <a:t>Conformación </a:t>
            </a:r>
            <a:r>
              <a:rPr lang="es-ES" sz="1900" dirty="0">
                <a:solidFill>
                  <a:srgbClr val="000000"/>
                </a:solidFill>
                <a:latin typeface="Arial" panose="020B0604020202020204" pitchFamily="34" charset="0"/>
                <a:cs typeface="Arial" panose="020B0604020202020204" pitchFamily="34" charset="0"/>
              </a:rPr>
              <a:t>de instituciones politécnicas y tecnológicas de nivel medio, medio superior y superior. </a:t>
            </a:r>
          </a:p>
          <a:p>
            <a:pPr marL="342900" indent="-342900" algn="just">
              <a:buFont typeface="+mj-lt"/>
              <a:buAutoNum type="alphaLcPeriod"/>
            </a:pPr>
            <a:r>
              <a:rPr lang="es-ES" sz="1900" dirty="0" smtClean="0">
                <a:solidFill>
                  <a:srgbClr val="000000"/>
                </a:solidFill>
                <a:latin typeface="Arial" panose="020B0604020202020204" pitchFamily="34" charset="0"/>
                <a:cs typeface="Arial" panose="020B0604020202020204" pitchFamily="34" charset="0"/>
              </a:rPr>
              <a:t>Multiplicidad </a:t>
            </a:r>
            <a:r>
              <a:rPr lang="es-ES" sz="1900" dirty="0">
                <a:solidFill>
                  <a:srgbClr val="000000"/>
                </a:solidFill>
                <a:latin typeface="Arial" panose="020B0604020202020204" pitchFamily="34" charset="0"/>
                <a:cs typeface="Arial" panose="020B0604020202020204" pitchFamily="34" charset="0"/>
              </a:rPr>
              <a:t>de laboratorios e institutos de ciencia que abarcan todas las áreas del pensamiento humano y de sus fronteras. </a:t>
            </a:r>
          </a:p>
          <a:p>
            <a:pPr marL="342900" indent="-342900" algn="just">
              <a:buFont typeface="+mj-lt"/>
              <a:buAutoNum type="alphaLcPeriod"/>
            </a:pPr>
            <a:r>
              <a:rPr lang="es-ES" sz="1900" dirty="0" smtClean="0">
                <a:solidFill>
                  <a:srgbClr val="000000"/>
                </a:solidFill>
                <a:latin typeface="Arial" panose="020B0604020202020204" pitchFamily="34" charset="0"/>
                <a:cs typeface="Arial" panose="020B0604020202020204" pitchFamily="34" charset="0"/>
              </a:rPr>
              <a:t>Nuevos </a:t>
            </a:r>
            <a:r>
              <a:rPr lang="es-ES" sz="1900" dirty="0">
                <a:solidFill>
                  <a:srgbClr val="000000"/>
                </a:solidFill>
                <a:latin typeface="Arial" panose="020B0604020202020204" pitchFamily="34" charset="0"/>
                <a:cs typeface="Arial" panose="020B0604020202020204" pitchFamily="34" charset="0"/>
              </a:rPr>
              <a:t>desafíos de la educación superior en América Latina: </a:t>
            </a:r>
          </a:p>
          <a:p>
            <a:pPr marL="711200" indent="-342900" algn="just">
              <a:buFont typeface="+mj-lt"/>
              <a:buAutoNum type="alphaLcParenR"/>
            </a:pPr>
            <a:r>
              <a:rPr lang="es-ES" sz="1900" dirty="0" smtClean="0">
                <a:solidFill>
                  <a:srgbClr val="000000"/>
                </a:solidFill>
                <a:latin typeface="Arial" panose="020B0604020202020204" pitchFamily="34" charset="0"/>
                <a:cs typeface="Arial" panose="020B0604020202020204" pitchFamily="34" charset="0"/>
              </a:rPr>
              <a:t>Asegurar </a:t>
            </a:r>
            <a:r>
              <a:rPr lang="es-ES" sz="1900" dirty="0">
                <a:solidFill>
                  <a:srgbClr val="000000"/>
                </a:solidFill>
                <a:latin typeface="Arial" panose="020B0604020202020204" pitchFamily="34" charset="0"/>
                <a:cs typeface="Arial" panose="020B0604020202020204" pitchFamily="34" charset="0"/>
              </a:rPr>
              <a:t>una educación de calidad en un sistema masificado. </a:t>
            </a:r>
          </a:p>
          <a:p>
            <a:pPr marL="711200" indent="-342900" algn="just">
              <a:buFont typeface="+mj-lt"/>
              <a:buAutoNum type="alphaLcParenR"/>
            </a:pPr>
            <a:r>
              <a:rPr lang="es-ES" sz="1900" dirty="0" smtClean="0">
                <a:solidFill>
                  <a:srgbClr val="000000"/>
                </a:solidFill>
                <a:latin typeface="Arial" panose="020B0604020202020204" pitchFamily="34" charset="0"/>
                <a:cs typeface="Arial" panose="020B0604020202020204" pitchFamily="34" charset="0"/>
              </a:rPr>
              <a:t>Reforzar </a:t>
            </a:r>
            <a:r>
              <a:rPr lang="es-ES" sz="1900" dirty="0">
                <a:solidFill>
                  <a:srgbClr val="000000"/>
                </a:solidFill>
                <a:latin typeface="Arial" panose="020B0604020202020204" pitchFamily="34" charset="0"/>
                <a:cs typeface="Arial" panose="020B0604020202020204" pitchFamily="34" charset="0"/>
              </a:rPr>
              <a:t>el contenido interdisciplinario y pluridisciplinario de los programas </a:t>
            </a:r>
            <a:endParaRPr lang="es-ES" sz="1900" dirty="0" smtClean="0">
              <a:solidFill>
                <a:srgbClr val="000000"/>
              </a:solidFill>
              <a:latin typeface="Arial" panose="020B0604020202020204" pitchFamily="34" charset="0"/>
              <a:cs typeface="Arial" panose="020B0604020202020204" pitchFamily="34" charset="0"/>
            </a:endParaRPr>
          </a:p>
          <a:p>
            <a:pPr marL="711200" indent="-342900">
              <a:buFont typeface="+mj-lt"/>
              <a:buAutoNum type="alphaLcParenR"/>
            </a:pPr>
            <a:r>
              <a:rPr lang="es-ES" sz="1900" dirty="0">
                <a:latin typeface="Arial" panose="020B0604020202020204" pitchFamily="34" charset="0"/>
                <a:cs typeface="Arial" panose="020B0604020202020204" pitchFamily="34" charset="0"/>
              </a:rPr>
              <a:t>Mejorar los métodos y las técnicas educativas. </a:t>
            </a:r>
          </a:p>
          <a:p>
            <a:pPr marL="711200" indent="-342900">
              <a:buFont typeface="+mj-lt"/>
              <a:buAutoNum type="alphaLcParenR"/>
            </a:pPr>
            <a:r>
              <a:rPr lang="es-ES" sz="1900" dirty="0" smtClean="0">
                <a:latin typeface="Arial" panose="020B0604020202020204" pitchFamily="34" charset="0"/>
                <a:cs typeface="Arial" panose="020B0604020202020204" pitchFamily="34" charset="0"/>
              </a:rPr>
              <a:t>Reforzar </a:t>
            </a:r>
            <a:r>
              <a:rPr lang="es-ES" sz="1900" dirty="0">
                <a:latin typeface="Arial" panose="020B0604020202020204" pitchFamily="34" charset="0"/>
                <a:cs typeface="Arial" panose="020B0604020202020204" pitchFamily="34" charset="0"/>
              </a:rPr>
              <a:t>la integración de la enseñanza con la investigación, extensión universitaria, proyección social y difusión.</a:t>
            </a:r>
          </a:p>
        </p:txBody>
      </p:sp>
      <p:sp>
        <p:nvSpPr>
          <p:cNvPr id="4" name="Rectángulo 3"/>
          <p:cNvSpPr/>
          <p:nvPr/>
        </p:nvSpPr>
        <p:spPr>
          <a:xfrm>
            <a:off x="595085" y="6488668"/>
            <a:ext cx="10261600" cy="369332"/>
          </a:xfrm>
          <a:prstGeom prst="rect">
            <a:avLst/>
          </a:prstGeom>
        </p:spPr>
        <p:txBody>
          <a:bodyPr wrap="square">
            <a:spAutoFit/>
          </a:bodyPr>
          <a:lstStyle/>
          <a:p>
            <a:r>
              <a:rPr lang="es-ES" dirty="0"/>
              <a:t>http://viceacademico.unmsm.edu.pe/archivos/MODELO%20EDUCATIVO%202013_para_Vicerrectorado.pdf</a:t>
            </a:r>
          </a:p>
        </p:txBody>
      </p:sp>
      <p:sp>
        <p:nvSpPr>
          <p:cNvPr id="5" name="Rectángulo 4"/>
          <p:cNvSpPr/>
          <p:nvPr/>
        </p:nvSpPr>
        <p:spPr>
          <a:xfrm>
            <a:off x="344556" y="288548"/>
            <a:ext cx="11252357" cy="523220"/>
          </a:xfrm>
          <a:prstGeom prst="rect">
            <a:avLst/>
          </a:prstGeom>
          <a:solidFill>
            <a:srgbClr val="CCFF33"/>
          </a:solidFill>
        </p:spPr>
        <p:txBody>
          <a:bodyPr wrap="square">
            <a:spAutoFit/>
          </a:bodyPr>
          <a:lstStyle/>
          <a:p>
            <a:pPr algn="ctr"/>
            <a:r>
              <a:rPr lang="es-ES" sz="2800" b="1" dirty="0">
                <a:solidFill>
                  <a:srgbClr val="000000"/>
                </a:solidFill>
                <a:latin typeface="Arial" panose="020B0604020202020204" pitchFamily="34" charset="0"/>
              </a:rPr>
              <a:t>Tendencias de la Educación Universitaria en América Latina </a:t>
            </a:r>
          </a:p>
        </p:txBody>
      </p:sp>
    </p:spTree>
    <p:extLst>
      <p:ext uri="{BB962C8B-B14F-4D97-AF65-F5344CB8AC3E}">
        <p14:creationId xmlns:p14="http://schemas.microsoft.com/office/powerpoint/2010/main" val="30045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par>
                          <p:cTn id="8" fill="hold">
                            <p:stCondLst>
                              <p:cond delay="7000"/>
                            </p:stCondLst>
                            <p:childTnLst>
                              <p:par>
                                <p:cTn id="9" presetID="52" presetClass="entr" presetSubtype="0" fill="hold" grpId="0"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t>Ramón R. Abarca Fernández   2014</a:t>
            </a:r>
            <a:endParaRPr lang="es-ES"/>
          </a:p>
        </p:txBody>
      </p:sp>
      <p:sp>
        <p:nvSpPr>
          <p:cNvPr id="3" name="Rectángulo 2"/>
          <p:cNvSpPr/>
          <p:nvPr/>
        </p:nvSpPr>
        <p:spPr>
          <a:xfrm>
            <a:off x="7445828" y="1306671"/>
            <a:ext cx="4368801" cy="3416320"/>
          </a:xfrm>
          <a:prstGeom prst="rect">
            <a:avLst/>
          </a:prstGeom>
          <a:solidFill>
            <a:schemeClr val="accent6">
              <a:lumMod val="40000"/>
              <a:lumOff val="60000"/>
            </a:schemeClr>
          </a:solidFill>
        </p:spPr>
        <p:txBody>
          <a:bodyPr wrap="square">
            <a:spAutoFit/>
          </a:bodyPr>
          <a:lstStyle/>
          <a:p>
            <a:pPr algn="ctr"/>
            <a:r>
              <a:rPr lang="es-ES" dirty="0"/>
              <a:t>Tendencias en la educación superior sanmarquina en el siglo </a:t>
            </a:r>
            <a:r>
              <a:rPr lang="es-ES" dirty="0" smtClean="0"/>
              <a:t>XXI, </a:t>
            </a:r>
            <a:r>
              <a:rPr lang="es-ES" dirty="0"/>
              <a:t>más  significativas</a:t>
            </a:r>
            <a:endParaRPr lang="es-ES" dirty="0" smtClean="0"/>
          </a:p>
          <a:p>
            <a:pPr marL="261938" indent="-261938">
              <a:buAutoNum type="alphaLcPeriod"/>
            </a:pPr>
            <a:r>
              <a:rPr lang="es-ES" dirty="0" smtClean="0"/>
              <a:t>Formación </a:t>
            </a:r>
            <a:r>
              <a:rPr lang="es-ES" dirty="0"/>
              <a:t>integral de profesionales calificados, con responsabilidad </a:t>
            </a:r>
            <a:r>
              <a:rPr lang="es-ES" dirty="0" smtClean="0"/>
              <a:t>social</a:t>
            </a:r>
          </a:p>
          <a:p>
            <a:pPr marL="261938" indent="-261938">
              <a:buAutoNum type="alphaLcPeriod"/>
            </a:pPr>
            <a:r>
              <a:rPr lang="es-ES" dirty="0"/>
              <a:t>Aprendizaje centrado en el </a:t>
            </a:r>
            <a:r>
              <a:rPr lang="es-ES" dirty="0" smtClean="0"/>
              <a:t>estudiante</a:t>
            </a:r>
          </a:p>
          <a:p>
            <a:pPr marL="261938" indent="-261938">
              <a:buAutoNum type="alphaLcPeriod"/>
            </a:pPr>
            <a:r>
              <a:rPr lang="es-ES" dirty="0"/>
              <a:t>Internacionalización y </a:t>
            </a:r>
            <a:r>
              <a:rPr lang="es-ES" dirty="0" smtClean="0"/>
              <a:t>cooperación</a:t>
            </a:r>
          </a:p>
          <a:p>
            <a:pPr marL="261938" indent="-261938">
              <a:buAutoNum type="alphaLcPeriod"/>
            </a:pPr>
            <a:r>
              <a:rPr lang="es-ES" dirty="0"/>
              <a:t>Nuevos métodos, nuevas </a:t>
            </a:r>
            <a:r>
              <a:rPr lang="es-ES" dirty="0" smtClean="0"/>
              <a:t>tecnologías</a:t>
            </a:r>
          </a:p>
          <a:p>
            <a:pPr marL="261938" indent="-261938">
              <a:buAutoNum type="alphaLcPeriod"/>
            </a:pPr>
            <a:r>
              <a:rPr lang="es-ES" dirty="0"/>
              <a:t>Calidad, autonomía y rendición de </a:t>
            </a:r>
            <a:r>
              <a:rPr lang="es-ES" dirty="0" smtClean="0"/>
              <a:t>cuentas</a:t>
            </a:r>
          </a:p>
          <a:p>
            <a:pPr marL="261938" indent="-261938">
              <a:buAutoNum type="alphaLcPeriod"/>
            </a:pPr>
            <a:r>
              <a:rPr lang="es-ES" dirty="0"/>
              <a:t>Complejidad, multifuncionalidad y financiación</a:t>
            </a:r>
          </a:p>
        </p:txBody>
      </p:sp>
      <p:sp>
        <p:nvSpPr>
          <p:cNvPr id="4" name="Rectángulo 3"/>
          <p:cNvSpPr/>
          <p:nvPr/>
        </p:nvSpPr>
        <p:spPr>
          <a:xfrm>
            <a:off x="464457" y="210998"/>
            <a:ext cx="11248572" cy="1077218"/>
          </a:xfrm>
          <a:prstGeom prst="rect">
            <a:avLst/>
          </a:prstGeom>
          <a:solidFill>
            <a:srgbClr val="CCFF33"/>
          </a:solidFill>
        </p:spPr>
        <p:txBody>
          <a:bodyPr wrap="square">
            <a:spAutoFit/>
          </a:bodyPr>
          <a:lstStyle/>
          <a:p>
            <a:pPr algn="ctr"/>
            <a:r>
              <a:rPr lang="es-ES" sz="3200" dirty="0"/>
              <a:t>Tendencias de la Educación universitaria en el siglo XXI </a:t>
            </a:r>
            <a:endParaRPr lang="es-ES" sz="3200" dirty="0" smtClean="0"/>
          </a:p>
          <a:p>
            <a:pPr algn="ctr"/>
            <a:r>
              <a:rPr lang="es-ES" sz="3200" dirty="0" smtClean="0"/>
              <a:t>(Vicente </a:t>
            </a:r>
            <a:r>
              <a:rPr lang="es-ES" sz="3200" dirty="0"/>
              <a:t>Ortega </a:t>
            </a:r>
            <a:r>
              <a:rPr lang="es-ES" sz="3200" dirty="0" smtClean="0"/>
              <a:t>Castro) </a:t>
            </a:r>
            <a:endParaRPr lang="es-ES" sz="3200" dirty="0"/>
          </a:p>
        </p:txBody>
      </p:sp>
      <p:sp>
        <p:nvSpPr>
          <p:cNvPr id="6" name="Rectángulo 5"/>
          <p:cNvSpPr/>
          <p:nvPr/>
        </p:nvSpPr>
        <p:spPr>
          <a:xfrm>
            <a:off x="264886" y="1271904"/>
            <a:ext cx="7180943" cy="3046988"/>
          </a:xfrm>
          <a:prstGeom prst="rect">
            <a:avLst/>
          </a:prstGeom>
          <a:solidFill>
            <a:schemeClr val="accent4">
              <a:lumMod val="40000"/>
              <a:lumOff val="60000"/>
            </a:schemeClr>
          </a:solidFill>
        </p:spPr>
        <p:txBody>
          <a:bodyPr wrap="square">
            <a:spAutoFit/>
          </a:bodyPr>
          <a:lstStyle/>
          <a:p>
            <a:pPr marL="536575" indent="-342900">
              <a:buFont typeface="+mj-lt"/>
              <a:buAutoNum type="alphaLcPeriod"/>
              <a:tabLst>
                <a:tab pos="1160463" algn="l"/>
              </a:tabLst>
            </a:pPr>
            <a:r>
              <a:rPr lang="es-ES" sz="2400" dirty="0" smtClean="0"/>
              <a:t>Sociedad </a:t>
            </a:r>
            <a:r>
              <a:rPr lang="es-ES" sz="2400" dirty="0"/>
              <a:t>del </a:t>
            </a:r>
            <a:r>
              <a:rPr lang="es-ES" sz="2400" dirty="0" smtClean="0"/>
              <a:t>Conocimiento</a:t>
            </a:r>
          </a:p>
          <a:p>
            <a:pPr marL="536575" indent="-342900">
              <a:buFont typeface="+mj-lt"/>
              <a:buAutoNum type="alphaLcPeriod"/>
              <a:tabLst>
                <a:tab pos="1160463" algn="l"/>
              </a:tabLst>
            </a:pPr>
            <a:r>
              <a:rPr lang="es-ES" sz="2400" dirty="0"/>
              <a:t>La formación de </a:t>
            </a:r>
            <a:r>
              <a:rPr lang="es-ES" sz="2400" dirty="0" smtClean="0"/>
              <a:t>profesionales</a:t>
            </a:r>
          </a:p>
          <a:p>
            <a:pPr marL="536575" indent="-342900">
              <a:buFont typeface="+mj-lt"/>
              <a:buAutoNum type="alphaLcPeriod"/>
              <a:tabLst>
                <a:tab pos="1160463" algn="l"/>
              </a:tabLst>
            </a:pPr>
            <a:r>
              <a:rPr lang="es-ES" sz="2400" dirty="0"/>
              <a:t>Creatividad, enseñanza y </a:t>
            </a:r>
            <a:r>
              <a:rPr lang="es-ES" sz="2400" dirty="0" smtClean="0"/>
              <a:t>aprendizaje</a:t>
            </a:r>
          </a:p>
          <a:p>
            <a:pPr marL="536575" indent="-342900">
              <a:buFont typeface="+mj-lt"/>
              <a:buAutoNum type="alphaLcPeriod"/>
              <a:tabLst>
                <a:tab pos="1160463" algn="l"/>
              </a:tabLst>
            </a:pPr>
            <a:r>
              <a:rPr lang="es-ES" sz="2400" dirty="0"/>
              <a:t>Movilidad, </a:t>
            </a:r>
            <a:r>
              <a:rPr lang="es-ES" sz="2400" dirty="0" smtClean="0"/>
              <a:t>internacionalización </a:t>
            </a:r>
            <a:r>
              <a:rPr lang="es-ES" sz="2400" dirty="0"/>
              <a:t>y </a:t>
            </a:r>
            <a:r>
              <a:rPr lang="es-ES" sz="2400" dirty="0" smtClean="0"/>
              <a:t>cooperación</a:t>
            </a:r>
          </a:p>
          <a:p>
            <a:pPr marL="536575" indent="-342900">
              <a:buFont typeface="+mj-lt"/>
              <a:buAutoNum type="alphaLcPeriod"/>
              <a:tabLst>
                <a:tab pos="1160463" algn="l"/>
              </a:tabLst>
            </a:pPr>
            <a:r>
              <a:rPr lang="es-ES" sz="2400" dirty="0"/>
              <a:t>Nuevos </a:t>
            </a:r>
            <a:r>
              <a:rPr lang="es-ES" sz="2400" dirty="0" smtClean="0"/>
              <a:t>métodos, </a:t>
            </a:r>
            <a:r>
              <a:rPr lang="es-ES" sz="2400" dirty="0"/>
              <a:t>nuevas tecnologías? nuevas </a:t>
            </a:r>
            <a:r>
              <a:rPr lang="es-ES" sz="2400" dirty="0" smtClean="0"/>
              <a:t>demandas</a:t>
            </a:r>
          </a:p>
          <a:p>
            <a:pPr marL="536575" indent="-342900">
              <a:buFont typeface="+mj-lt"/>
              <a:buAutoNum type="alphaLcPeriod"/>
              <a:tabLst>
                <a:tab pos="1160463" algn="l"/>
              </a:tabLst>
            </a:pPr>
            <a:r>
              <a:rPr lang="es-ES" sz="2400" dirty="0"/>
              <a:t> Calidad y rendición de </a:t>
            </a:r>
            <a:r>
              <a:rPr lang="es-ES" sz="2400" dirty="0" smtClean="0"/>
              <a:t>cuentas</a:t>
            </a:r>
          </a:p>
          <a:p>
            <a:pPr marL="536575" indent="-342900">
              <a:buFont typeface="+mj-lt"/>
              <a:buAutoNum type="alphaLcPeriod"/>
              <a:tabLst>
                <a:tab pos="1160463" algn="l"/>
              </a:tabLst>
            </a:pPr>
            <a:r>
              <a:rPr lang="es-ES" sz="2400" dirty="0"/>
              <a:t>Complejidad, multifuncionalidad y </a:t>
            </a:r>
            <a:r>
              <a:rPr lang="es-ES" sz="2400" dirty="0" smtClean="0"/>
              <a:t>financiamiento</a:t>
            </a:r>
          </a:p>
        </p:txBody>
      </p:sp>
      <p:sp>
        <p:nvSpPr>
          <p:cNvPr id="7" name="Rectángulo 6"/>
          <p:cNvSpPr/>
          <p:nvPr/>
        </p:nvSpPr>
        <p:spPr>
          <a:xfrm>
            <a:off x="7663543" y="4818805"/>
            <a:ext cx="4049485" cy="923330"/>
          </a:xfrm>
          <a:prstGeom prst="rect">
            <a:avLst/>
          </a:prstGeom>
        </p:spPr>
        <p:txBody>
          <a:bodyPr wrap="square">
            <a:spAutoFit/>
          </a:bodyPr>
          <a:lstStyle/>
          <a:p>
            <a:pPr algn="ctr"/>
            <a:r>
              <a:rPr lang="es-ES" dirty="0" smtClean="0">
                <a:hlinkClick r:id="rId2"/>
              </a:rPr>
              <a:t>http</a:t>
            </a:r>
            <a:r>
              <a:rPr lang="es-ES" dirty="0">
                <a:hlinkClick r:id="rId2"/>
              </a:rPr>
              <a:t>://viceacademico.unmsm.edu.pe/archivos/MODELO%20EDUCATIVO%202013_para_Vicerrectorado.pdf</a:t>
            </a:r>
            <a:r>
              <a:rPr lang="es-ES" dirty="0"/>
              <a:t> </a:t>
            </a:r>
          </a:p>
        </p:txBody>
      </p:sp>
      <p:sp>
        <p:nvSpPr>
          <p:cNvPr id="8" name="Rectángulo 7"/>
          <p:cNvSpPr/>
          <p:nvPr/>
        </p:nvSpPr>
        <p:spPr>
          <a:xfrm>
            <a:off x="264886" y="4637146"/>
            <a:ext cx="7398657" cy="923330"/>
          </a:xfrm>
          <a:prstGeom prst="rect">
            <a:avLst/>
          </a:prstGeom>
        </p:spPr>
        <p:txBody>
          <a:bodyPr wrap="square">
            <a:spAutoFit/>
          </a:bodyPr>
          <a:lstStyle/>
          <a:p>
            <a:r>
              <a:rPr lang="es-ES" dirty="0"/>
              <a:t>Ortega </a:t>
            </a:r>
            <a:r>
              <a:rPr lang="es-ES" dirty="0" smtClean="0"/>
              <a:t>Castro, Vicente, 2002, Tendencias </a:t>
            </a:r>
            <a:r>
              <a:rPr lang="es-ES" dirty="0"/>
              <a:t>de la Educación universitaria en el siglo XXI </a:t>
            </a:r>
            <a:r>
              <a:rPr lang="es-ES" dirty="0" smtClean="0">
                <a:hlinkClick r:id="rId3"/>
              </a:rPr>
              <a:t>http</a:t>
            </a:r>
            <a:r>
              <a:rPr lang="es-ES" dirty="0">
                <a:hlinkClick r:id="rId3"/>
              </a:rPr>
              <a:t>://</a:t>
            </a:r>
            <a:r>
              <a:rPr lang="es-ES" dirty="0" smtClean="0">
                <a:hlinkClick r:id="rId3"/>
              </a:rPr>
              <a:t>arbor.revistas.csic.es/index.php/arbor/article/download/1109/1116</a:t>
            </a:r>
            <a:r>
              <a:rPr lang="es-ES" dirty="0" smtClean="0"/>
              <a:t> </a:t>
            </a:r>
            <a:endParaRPr lang="es-ES" dirty="0"/>
          </a:p>
        </p:txBody>
      </p:sp>
    </p:spTree>
    <p:extLst>
      <p:ext uri="{BB962C8B-B14F-4D97-AF65-F5344CB8AC3E}">
        <p14:creationId xmlns:p14="http://schemas.microsoft.com/office/powerpoint/2010/main" val="104740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8800"/>
                            </p:stCondLst>
                            <p:childTnLst>
                              <p:par>
                                <p:cTn id="9" presetID="19"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0" fill="hold"/>
                                        <p:tgtEl>
                                          <p:spTgt spid="6"/>
                                        </p:tgtEl>
                                        <p:attrNameLst>
                                          <p:attrName>ppt_w</p:attrName>
                                        </p:attrNameLst>
                                      </p:cBhvr>
                                      <p:tavLst>
                                        <p:tav tm="0" fmla="#ppt_w*sin(2.5*pi*$)">
                                          <p:val>
                                            <p:fltVal val="0"/>
                                          </p:val>
                                        </p:tav>
                                        <p:tav tm="100000">
                                          <p:val>
                                            <p:fltVal val="1"/>
                                          </p:val>
                                        </p:tav>
                                      </p:tavLst>
                                    </p:anim>
                                    <p:anim calcmode="lin" valueType="num">
                                      <p:cBhvr>
                                        <p:cTn id="12" dur="50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138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iterate type="lt">
                                    <p:tmPct val="5000"/>
                                  </p:iterate>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anim calcmode="lin" valueType="num">
                                      <p:cBhvr>
                                        <p:cTn id="21" dur="2000" fill="hold"/>
                                        <p:tgtEl>
                                          <p:spTgt spid="3"/>
                                        </p:tgtEl>
                                        <p:attrNameLst>
                                          <p:attrName>ppt_w</p:attrName>
                                        </p:attrNameLst>
                                      </p:cBhvr>
                                      <p:tavLst>
                                        <p:tav tm="0" fmla="#ppt_w*sin(2.5*pi*$)">
                                          <p:val>
                                            <p:fltVal val="0"/>
                                          </p:val>
                                        </p:tav>
                                        <p:tav tm="100000">
                                          <p:val>
                                            <p:fltVal val="1"/>
                                          </p:val>
                                        </p:tav>
                                      </p:tavLst>
                                    </p:anim>
                                    <p:anim calcmode="lin" valueType="num">
                                      <p:cBhvr>
                                        <p:cTn id="22" dur="2000" fill="hold"/>
                                        <p:tgtEl>
                                          <p:spTgt spid="3"/>
                                        </p:tgtEl>
                                        <p:attrNameLst>
                                          <p:attrName>ppt_h</p:attrName>
                                        </p:attrNameLst>
                                      </p:cBhvr>
                                      <p:tavLst>
                                        <p:tav tm="0">
                                          <p:val>
                                            <p:strVal val="#ppt_h"/>
                                          </p:val>
                                        </p:tav>
                                        <p:tav tm="100000">
                                          <p:val>
                                            <p:strVal val="#ppt_h"/>
                                          </p:val>
                                        </p:tav>
                                      </p:tavLst>
                                    </p:anim>
                                  </p:childTnLst>
                                </p:cTn>
                              </p:par>
                            </p:childTnLst>
                          </p:cTn>
                        </p:par>
                        <p:par>
                          <p:cTn id="23" fill="hold">
                            <p:stCondLst>
                              <p:cond delay="3340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0581801">
            <a:off x="1484648" y="2160648"/>
            <a:ext cx="7682371" cy="1863863"/>
          </a:xfrm>
          <a:effectLst>
            <a:glow rad="228600">
              <a:schemeClr val="accent2">
                <a:satMod val="175000"/>
                <a:alpha val="40000"/>
              </a:schemeClr>
            </a:glow>
          </a:effectLst>
        </p:spPr>
        <p:txBody>
          <a:bodyPr>
            <a:normAutofit/>
          </a:bodyPr>
          <a:lstStyle/>
          <a:p>
            <a:r>
              <a:rPr lang="es-ES" sz="4000" dirty="0">
                <a:solidFill>
                  <a:srgbClr val="0000CC"/>
                </a:solidFill>
                <a:latin typeface="Algerian" panose="04020705040A02060702" pitchFamily="82" charset="0"/>
              </a:rPr>
              <a:t>T</a:t>
            </a:r>
            <a:r>
              <a:rPr lang="es-ES" sz="4000" dirty="0" smtClean="0">
                <a:solidFill>
                  <a:srgbClr val="0000CC"/>
                </a:solidFill>
                <a:latin typeface="Algerian" panose="04020705040A02060702" pitchFamily="82" charset="0"/>
              </a:rPr>
              <a:t>endencias </a:t>
            </a:r>
            <a:r>
              <a:rPr lang="es-ES" sz="4000" dirty="0">
                <a:solidFill>
                  <a:srgbClr val="0000CC"/>
                </a:solidFill>
                <a:latin typeface="Algerian" panose="04020705040A02060702" pitchFamily="82" charset="0"/>
              </a:rPr>
              <a:t>de la educación superior </a:t>
            </a:r>
            <a:r>
              <a:rPr lang="es-ES" sz="4000" dirty="0" smtClean="0">
                <a:solidFill>
                  <a:srgbClr val="0000CC"/>
                </a:solidFill>
                <a:latin typeface="Algerian" panose="04020705040A02060702" pitchFamily="82" charset="0"/>
              </a:rPr>
              <a:t>en </a:t>
            </a:r>
            <a:r>
              <a:rPr lang="es-ES" sz="4000" dirty="0">
                <a:solidFill>
                  <a:srgbClr val="0000CC"/>
                </a:solidFill>
                <a:latin typeface="Algerian" panose="04020705040A02060702" pitchFamily="82" charset="0"/>
              </a:rPr>
              <a:t>el siglo </a:t>
            </a:r>
            <a:r>
              <a:rPr lang="es-ES" sz="4000" dirty="0" smtClean="0">
                <a:solidFill>
                  <a:srgbClr val="0000CC"/>
                </a:solidFill>
                <a:latin typeface="Algerian" panose="04020705040A02060702" pitchFamily="82" charset="0"/>
              </a:rPr>
              <a:t>XXI.</a:t>
            </a:r>
            <a:br>
              <a:rPr lang="es-ES" sz="4000" dirty="0" smtClean="0">
                <a:solidFill>
                  <a:srgbClr val="0000CC"/>
                </a:solidFill>
                <a:latin typeface="Algerian" panose="04020705040A02060702" pitchFamily="82" charset="0"/>
              </a:rPr>
            </a:br>
            <a:r>
              <a:rPr lang="es-ES" sz="4000" dirty="0" smtClean="0">
                <a:solidFill>
                  <a:srgbClr val="0000CC"/>
                </a:solidFill>
                <a:latin typeface="Algerian" panose="04020705040A02060702" pitchFamily="82" charset="0"/>
              </a:rPr>
              <a:t>referencia a Química</a:t>
            </a:r>
            <a:endParaRPr lang="es-ES" sz="4000" dirty="0">
              <a:solidFill>
                <a:srgbClr val="0000CC"/>
              </a:solidFill>
              <a:latin typeface="Algerian" panose="04020705040A02060702" pitchFamily="82" charset="0"/>
            </a:endParaRPr>
          </a:p>
        </p:txBody>
      </p:sp>
      <p:sp>
        <p:nvSpPr>
          <p:cNvPr id="3" name="2 Marcador de pie de página"/>
          <p:cNvSpPr>
            <a:spLocks noGrp="1"/>
          </p:cNvSpPr>
          <p:nvPr>
            <p:ph type="ftr" sz="quarter" idx="11"/>
          </p:nvPr>
        </p:nvSpPr>
        <p:spPr>
          <a:xfrm>
            <a:off x="1941807" y="6492875"/>
            <a:ext cx="2386555" cy="365125"/>
          </a:xfrm>
        </p:spPr>
        <p:txBody>
          <a:bodyPr/>
          <a:lstStyle/>
          <a:p>
            <a:r>
              <a:rPr lang="es-ES" dirty="0" smtClean="0"/>
              <a:t>Ramón R. Abarca Fernández   2014</a:t>
            </a:r>
            <a:endParaRPr lang="es-ES" dirty="0"/>
          </a:p>
        </p:txBody>
      </p:sp>
      <p:sp>
        <p:nvSpPr>
          <p:cNvPr id="4" name="Rectángulo 3"/>
          <p:cNvSpPr/>
          <p:nvPr/>
        </p:nvSpPr>
        <p:spPr>
          <a:xfrm>
            <a:off x="391886" y="-16417"/>
            <a:ext cx="5471884" cy="646331"/>
          </a:xfrm>
          <a:prstGeom prst="rect">
            <a:avLst/>
          </a:prstGeom>
          <a:solidFill>
            <a:srgbClr val="66FFFF"/>
          </a:solidFill>
        </p:spPr>
        <p:txBody>
          <a:bodyPr wrap="square">
            <a:spAutoFit/>
          </a:bodyPr>
          <a:lstStyle/>
          <a:p>
            <a:r>
              <a:rPr lang="es-ES" dirty="0" smtClean="0">
                <a:solidFill>
                  <a:srgbClr val="000000"/>
                </a:solidFill>
                <a:latin typeface="Georgia" panose="02040502050405020303" pitchFamily="18" charset="0"/>
              </a:rPr>
              <a:t>La</a:t>
            </a:r>
            <a:r>
              <a:rPr lang="es-ES" dirty="0">
                <a:solidFill>
                  <a:srgbClr val="000000"/>
                </a:solidFill>
                <a:latin typeface="Georgia" panose="02040502050405020303" pitchFamily="18" charset="0"/>
              </a:rPr>
              <a:t> </a:t>
            </a:r>
            <a:r>
              <a:rPr lang="es-ES" b="1" dirty="0">
                <a:solidFill>
                  <a:srgbClr val="000000"/>
                </a:solidFill>
                <a:latin typeface="Georgia" panose="02040502050405020303" pitchFamily="18" charset="0"/>
              </a:rPr>
              <a:t>tendencia</a:t>
            </a:r>
            <a:r>
              <a:rPr lang="es-ES" dirty="0">
                <a:solidFill>
                  <a:srgbClr val="000000"/>
                </a:solidFill>
                <a:latin typeface="Georgia" panose="02040502050405020303" pitchFamily="18" charset="0"/>
              </a:rPr>
              <a:t> es una </a:t>
            </a:r>
            <a:r>
              <a:rPr lang="es-ES" b="1" dirty="0">
                <a:solidFill>
                  <a:srgbClr val="000000"/>
                </a:solidFill>
                <a:latin typeface="Georgia" panose="02040502050405020303" pitchFamily="18" charset="0"/>
              </a:rPr>
              <a:t>corriente o preferencia hacia determinados fines</a:t>
            </a:r>
            <a:r>
              <a:rPr lang="es-ES" dirty="0">
                <a:solidFill>
                  <a:srgbClr val="000000"/>
                </a:solidFill>
                <a:latin typeface="Georgia" panose="02040502050405020303" pitchFamily="18" charset="0"/>
              </a:rPr>
              <a:t>. </a:t>
            </a:r>
            <a:endParaRPr lang="es-ES" dirty="0"/>
          </a:p>
        </p:txBody>
      </p:sp>
      <p:sp>
        <p:nvSpPr>
          <p:cNvPr id="5" name="Rectángulo 4"/>
          <p:cNvSpPr/>
          <p:nvPr/>
        </p:nvSpPr>
        <p:spPr>
          <a:xfrm>
            <a:off x="406398" y="631125"/>
            <a:ext cx="5457372" cy="923330"/>
          </a:xfrm>
          <a:prstGeom prst="rect">
            <a:avLst/>
          </a:prstGeom>
          <a:solidFill>
            <a:srgbClr val="FFCCFF"/>
          </a:solidFill>
        </p:spPr>
        <p:txBody>
          <a:bodyPr wrap="square">
            <a:spAutoFit/>
          </a:bodyPr>
          <a:lstStyle/>
          <a:p>
            <a:pPr algn="just"/>
            <a:r>
              <a:rPr lang="es-ES" b="1" dirty="0">
                <a:solidFill>
                  <a:srgbClr val="4B443F"/>
                </a:solidFill>
                <a:latin typeface="Helvetica" panose="020B0604020202020204" pitchFamily="34" charset="0"/>
              </a:rPr>
              <a:t>Proviene del participio </a:t>
            </a:r>
            <a:r>
              <a:rPr lang="es-ES" b="1" dirty="0" smtClean="0">
                <a:solidFill>
                  <a:srgbClr val="4B443F"/>
                </a:solidFill>
                <a:latin typeface="Helvetica" panose="020B0604020202020204" pitchFamily="34" charset="0"/>
              </a:rPr>
              <a:t>latino del verbo </a:t>
            </a:r>
            <a:r>
              <a:rPr lang="es-ES" b="1" dirty="0" err="1" smtClean="0">
                <a:solidFill>
                  <a:srgbClr val="4B443F"/>
                </a:solidFill>
                <a:latin typeface="Helvetica" panose="020B0604020202020204" pitchFamily="34" charset="0"/>
              </a:rPr>
              <a:t>tendere</a:t>
            </a:r>
            <a:r>
              <a:rPr lang="es-ES" b="1" dirty="0" smtClean="0">
                <a:solidFill>
                  <a:srgbClr val="4B443F"/>
                </a:solidFill>
                <a:latin typeface="Helvetica" panose="020B0604020202020204" pitchFamily="34" charset="0"/>
              </a:rPr>
              <a:t>, cuyo </a:t>
            </a:r>
            <a:r>
              <a:rPr lang="es-ES" b="1" dirty="0">
                <a:solidFill>
                  <a:srgbClr val="4B443F"/>
                </a:solidFill>
                <a:latin typeface="Helvetica" panose="020B0604020202020204" pitchFamily="34" charset="0"/>
              </a:rPr>
              <a:t>significado es extender, estirar, tender, tensar, dirigirse </a:t>
            </a:r>
            <a:r>
              <a:rPr lang="es-ES" b="1" dirty="0" smtClean="0">
                <a:solidFill>
                  <a:srgbClr val="4B443F"/>
                </a:solidFill>
                <a:latin typeface="Helvetica" panose="020B0604020202020204" pitchFamily="34" charset="0"/>
              </a:rPr>
              <a:t>a</a:t>
            </a:r>
            <a:r>
              <a:rPr lang="es-ES" b="1" dirty="0">
                <a:solidFill>
                  <a:srgbClr val="4B443F"/>
                </a:solidFill>
                <a:latin typeface="Helvetica" panose="020B0604020202020204" pitchFamily="34" charset="0"/>
              </a:rPr>
              <a:t> </a:t>
            </a:r>
            <a:r>
              <a:rPr lang="es-ES" b="1" dirty="0" smtClean="0">
                <a:solidFill>
                  <a:srgbClr val="4B443F"/>
                </a:solidFill>
                <a:latin typeface="Helvetica" panose="020B0604020202020204" pitchFamily="34" charset="0"/>
              </a:rPr>
              <a:t>...</a:t>
            </a:r>
            <a:endParaRPr lang="es-ES" b="1" dirty="0"/>
          </a:p>
        </p:txBody>
      </p:sp>
      <p:sp>
        <p:nvSpPr>
          <p:cNvPr id="6" name="Rectángulo 5"/>
          <p:cNvSpPr/>
          <p:nvPr/>
        </p:nvSpPr>
        <p:spPr>
          <a:xfrm>
            <a:off x="377370" y="1554455"/>
            <a:ext cx="3468915" cy="1200329"/>
          </a:xfrm>
          <a:prstGeom prst="rect">
            <a:avLst/>
          </a:prstGeom>
          <a:solidFill>
            <a:srgbClr val="CCFF33"/>
          </a:solidFill>
        </p:spPr>
        <p:txBody>
          <a:bodyPr wrap="square">
            <a:spAutoFit/>
          </a:bodyPr>
          <a:lstStyle/>
          <a:p>
            <a:pPr algn="just"/>
            <a:r>
              <a:rPr lang="es-ES" dirty="0">
                <a:solidFill>
                  <a:srgbClr val="000000"/>
                </a:solidFill>
                <a:latin typeface="trebuchet ms" panose="020B0603020202020204" pitchFamily="34" charset="0"/>
              </a:rPr>
              <a:t>Una </a:t>
            </a:r>
            <a:r>
              <a:rPr lang="es-ES" b="1" dirty="0">
                <a:solidFill>
                  <a:srgbClr val="000000"/>
                </a:solidFill>
                <a:latin typeface="trebuchet ms" panose="020B0603020202020204" pitchFamily="34" charset="0"/>
              </a:rPr>
              <a:t>tendencia </a:t>
            </a:r>
            <a:r>
              <a:rPr lang="es-ES" dirty="0">
                <a:solidFill>
                  <a:srgbClr val="000000"/>
                </a:solidFill>
                <a:latin typeface="trebuchet ms" panose="020B0603020202020204" pitchFamily="34" charset="0"/>
              </a:rPr>
              <a:t>es una dirección o secuencia de sucesos que tienen cierta durabilidad. Son predecibles y </a:t>
            </a:r>
            <a:r>
              <a:rPr lang="es-ES" dirty="0" smtClean="0">
                <a:solidFill>
                  <a:srgbClr val="000000"/>
                </a:solidFill>
                <a:latin typeface="trebuchet ms" panose="020B0603020202020204" pitchFamily="34" charset="0"/>
              </a:rPr>
              <a:t>duraderas.</a:t>
            </a:r>
            <a:endParaRPr lang="es-ES" dirty="0"/>
          </a:p>
        </p:txBody>
      </p:sp>
      <p:sp>
        <p:nvSpPr>
          <p:cNvPr id="8" name="Rectángulo 7"/>
          <p:cNvSpPr/>
          <p:nvPr/>
        </p:nvSpPr>
        <p:spPr>
          <a:xfrm>
            <a:off x="6096000" y="3995678"/>
            <a:ext cx="6096000" cy="2862322"/>
          </a:xfrm>
          <a:prstGeom prst="rect">
            <a:avLst/>
          </a:prstGeom>
          <a:blipFill>
            <a:blip r:embed="rId2"/>
            <a:tile tx="0" ty="0" sx="100000" sy="100000" flip="none" algn="tl"/>
          </a:blipFill>
        </p:spPr>
        <p:txBody>
          <a:bodyPr>
            <a:spAutoFit/>
          </a:bodyPr>
          <a:lstStyle/>
          <a:p>
            <a:pPr algn="just"/>
            <a:r>
              <a:rPr lang="es-ES" dirty="0" smtClean="0"/>
              <a:t>El año 1993</a:t>
            </a:r>
            <a:r>
              <a:rPr lang="es-ES" dirty="0"/>
              <a:t>, la UNESCO constituyó una </a:t>
            </a:r>
            <a:r>
              <a:rPr lang="es-ES" dirty="0" smtClean="0"/>
              <a:t>Comisión internacional independiente </a:t>
            </a:r>
            <a:r>
              <a:rPr lang="es-ES" dirty="0"/>
              <a:t>para adelantar una reflexión sobre las formas </a:t>
            </a:r>
            <a:r>
              <a:rPr lang="es-ES" dirty="0" smtClean="0"/>
              <a:t>cómo </a:t>
            </a:r>
            <a:r>
              <a:rPr lang="es-ES" dirty="0"/>
              <a:t>la </a:t>
            </a:r>
            <a:r>
              <a:rPr lang="es-ES" dirty="0" smtClean="0"/>
              <a:t>educación </a:t>
            </a:r>
            <a:r>
              <a:rPr lang="es-ES" dirty="0"/>
              <a:t>podría hacer frente a las nuevas exigencias del siglo XXI. El </a:t>
            </a:r>
            <a:r>
              <a:rPr lang="es-ES" dirty="0" smtClean="0"/>
              <a:t>texto </a:t>
            </a:r>
            <a:r>
              <a:rPr lang="es-ES" dirty="0"/>
              <a:t>elaborado por ese grupo hace referencia al resultado del trabajo </a:t>
            </a:r>
            <a:r>
              <a:rPr lang="es-ES" dirty="0" smtClean="0"/>
              <a:t>de </a:t>
            </a:r>
            <a:r>
              <a:rPr lang="es-ES" dirty="0"/>
              <a:t>otra </a:t>
            </a:r>
            <a:r>
              <a:rPr lang="es-ES" dirty="0" smtClean="0"/>
              <a:t>Comisión que </a:t>
            </a:r>
            <a:r>
              <a:rPr lang="es-ES" dirty="0"/>
              <a:t>se reunió veinte años </a:t>
            </a:r>
            <a:r>
              <a:rPr lang="es-ES" dirty="0" smtClean="0"/>
              <a:t>antes, </a:t>
            </a:r>
            <a:r>
              <a:rPr lang="es-ES" dirty="0"/>
              <a:t>momento en el </a:t>
            </a:r>
            <a:r>
              <a:rPr lang="es-ES" dirty="0" smtClean="0"/>
              <a:t>cual, quienes </a:t>
            </a:r>
            <a:r>
              <a:rPr lang="es-ES" dirty="0"/>
              <a:t>participaron del </a:t>
            </a:r>
            <a:r>
              <a:rPr lang="es-ES" dirty="0" smtClean="0"/>
              <a:t>encuentro, </a:t>
            </a:r>
            <a:r>
              <a:rPr lang="es-ES" dirty="0"/>
              <a:t>concluyeron que una </a:t>
            </a:r>
            <a:r>
              <a:rPr lang="es-ES" dirty="0" smtClean="0"/>
              <a:t>de </a:t>
            </a:r>
            <a:r>
              <a:rPr lang="es-ES" dirty="0"/>
              <a:t>las formas de viabilizar la educación era planear sistemas a través </a:t>
            </a:r>
            <a:r>
              <a:rPr lang="es-ES" dirty="0" smtClean="0"/>
              <a:t>de </a:t>
            </a:r>
            <a:r>
              <a:rPr lang="es-ES" dirty="0"/>
              <a:t>los cuales el hombre, “sujeto de su aprendizaje” y de su propio </a:t>
            </a:r>
            <a:r>
              <a:rPr lang="es-ES" dirty="0" smtClean="0"/>
              <a:t>destino</a:t>
            </a:r>
            <a:r>
              <a:rPr lang="es-ES" dirty="0"/>
              <a:t>, “aprendiera a ser” (DELORS, 1998).</a:t>
            </a:r>
          </a:p>
        </p:txBody>
      </p:sp>
      <p:sp>
        <p:nvSpPr>
          <p:cNvPr id="9" name="Rectángulo 8"/>
          <p:cNvSpPr/>
          <p:nvPr/>
        </p:nvSpPr>
        <p:spPr>
          <a:xfrm>
            <a:off x="6351539" y="0"/>
            <a:ext cx="5840461" cy="1077218"/>
          </a:xfrm>
          <a:prstGeom prst="rect">
            <a:avLst/>
          </a:prstGeom>
          <a:solidFill>
            <a:srgbClr val="FFFF00"/>
          </a:solidFill>
        </p:spPr>
        <p:txBody>
          <a:bodyPr wrap="square">
            <a:spAutoFit/>
          </a:bodyPr>
          <a:lstStyle/>
          <a:p>
            <a:pPr algn="just"/>
            <a:r>
              <a:rPr lang="es-ES" sz="1600" dirty="0">
                <a:solidFill>
                  <a:srgbClr val="444444"/>
                </a:solidFill>
              </a:rPr>
              <a:t>El presidente Pedro Aguirre Cerda </a:t>
            </a:r>
            <a:r>
              <a:rPr lang="es-ES" sz="1600" dirty="0" smtClean="0">
                <a:solidFill>
                  <a:srgbClr val="444444"/>
                </a:solidFill>
              </a:rPr>
              <a:t>(Chile,1938-41) basó </a:t>
            </a:r>
            <a:r>
              <a:rPr lang="es-ES" sz="1600" dirty="0">
                <a:solidFill>
                  <a:srgbClr val="444444"/>
                </a:solidFill>
              </a:rPr>
              <a:t>su liderazgo en el  lema “Gobernar es educar”, </a:t>
            </a:r>
            <a:r>
              <a:rPr lang="es-ES" sz="1600" dirty="0" smtClean="0">
                <a:solidFill>
                  <a:srgbClr val="444444"/>
                </a:solidFill>
              </a:rPr>
              <a:t>y </a:t>
            </a:r>
            <a:r>
              <a:rPr lang="es-ES" sz="1600" dirty="0">
                <a:solidFill>
                  <a:srgbClr val="444444"/>
                </a:solidFill>
              </a:rPr>
              <a:t>Valentín </a:t>
            </a:r>
            <a:r>
              <a:rPr lang="es-ES" sz="1600" dirty="0" smtClean="0">
                <a:solidFill>
                  <a:srgbClr val="444444"/>
                </a:solidFill>
              </a:rPr>
              <a:t>Letelier, Rector de la Universidad de Chile (1906-11) ya utilizó la expresión: “</a:t>
            </a:r>
            <a:r>
              <a:rPr lang="es-ES" sz="1600" dirty="0"/>
              <a:t>gobernar es </a:t>
            </a:r>
            <a:r>
              <a:rPr lang="es-ES" sz="1600" dirty="0" smtClean="0"/>
              <a:t>educar”.</a:t>
            </a:r>
            <a:endParaRPr lang="es-ES" sz="1600" dirty="0"/>
          </a:p>
        </p:txBody>
      </p:sp>
      <p:sp>
        <p:nvSpPr>
          <p:cNvPr id="12" name="CuadroTexto 11"/>
          <p:cNvSpPr txBox="1"/>
          <p:nvPr/>
        </p:nvSpPr>
        <p:spPr>
          <a:xfrm>
            <a:off x="537029" y="5529943"/>
            <a:ext cx="4992914" cy="834041"/>
          </a:xfrm>
          <a:prstGeom prst="rect">
            <a:avLst/>
          </a:prstGeom>
          <a:noFill/>
        </p:spPr>
        <p:txBody>
          <a:bodyPr wrap="square" rtlCol="0">
            <a:spAutoFit/>
          </a:bodyPr>
          <a:lstStyle/>
          <a:p>
            <a:endParaRPr lang="es-ES" dirty="0"/>
          </a:p>
        </p:txBody>
      </p:sp>
      <p:sp>
        <p:nvSpPr>
          <p:cNvPr id="13" name="Rectangle 3"/>
          <p:cNvSpPr>
            <a:spLocks noChangeArrowheads="1"/>
          </p:cNvSpPr>
          <p:nvPr/>
        </p:nvSpPr>
        <p:spPr bwMode="auto">
          <a:xfrm>
            <a:off x="159656" y="5582299"/>
            <a:ext cx="5704115" cy="984885"/>
          </a:xfrm>
          <a:prstGeom prst="rect">
            <a:avLst/>
          </a:prstGeom>
          <a:solidFill>
            <a:srgbClr val="FFFF00"/>
          </a:solidFill>
          <a:ln>
            <a:noFill/>
          </a:ln>
          <a:effectLst/>
        </p:spPr>
        <p:txBody>
          <a:bodyPr vert="horz" wrap="square" lIns="0" tIns="0" rIns="0" bIns="0" numCol="1" anchor="ctr" anchorCtr="0" compatLnSpc="1">
            <a:prstTxWarp prst="textNoShape">
              <a:avLst/>
            </a:prstTxWarp>
            <a:spAutoFit/>
          </a:bodyPr>
          <a:lstStyle/>
          <a:p>
            <a:pPr lvl="0" algn="just" eaLnBrk="0" fontAlgn="base" hangingPunct="0">
              <a:spcBef>
                <a:spcPct val="0"/>
              </a:spcBef>
              <a:spcAft>
                <a:spcPct val="0"/>
              </a:spcAft>
            </a:pPr>
            <a:r>
              <a:rPr kumimoji="0" lang="es-ES" altLang="es-ES" sz="1600" b="0" i="0" u="none" strike="noStrike" cap="none" normalizeH="0" baseline="0" dirty="0" smtClean="0">
                <a:ln>
                  <a:noFill/>
                </a:ln>
                <a:solidFill>
                  <a:srgbClr val="000000"/>
                </a:solidFill>
                <a:effectLst/>
                <a:cs typeface="Arial" panose="020B0604020202020204" pitchFamily="34" charset="0"/>
              </a:rPr>
              <a:t>Domingo Faustino </a:t>
            </a:r>
            <a:r>
              <a:rPr lang="es-ES" altLang="es-ES" sz="1600" dirty="0" smtClean="0">
                <a:solidFill>
                  <a:srgbClr val="000000"/>
                </a:solidFill>
                <a:cs typeface="Arial" panose="020B0604020202020204" pitchFamily="34" charset="0"/>
              </a:rPr>
              <a:t>Sarmiento (1811-1888</a:t>
            </a:r>
            <a:r>
              <a:rPr kumimoji="0" lang="es-ES" altLang="es-ES" sz="1600" b="0" i="0" u="none" strike="noStrike" cap="none" normalizeH="0" baseline="0" dirty="0" smtClean="0">
                <a:ln>
                  <a:noFill/>
                </a:ln>
                <a:solidFill>
                  <a:srgbClr val="000000"/>
                </a:solidFill>
                <a:effectLst/>
                <a:cs typeface="Arial" panose="020B0604020202020204" pitchFamily="34" charset="0"/>
              </a:rPr>
              <a:t>) llamado “El maestro de escuela que llegó a la Presidencia”, organizó el sistema educativo con el que Argentina llegó al siglo XX como uno de los 10 países más prósperos del mundo, con el lema: “gobernar es educar”. </a:t>
            </a:r>
            <a:endParaRPr kumimoji="0" lang="es-ES" altLang="es-E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877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8100"/>
                            </p:stCondLst>
                            <p:childTnLst>
                              <p:par>
                                <p:cTn id="9" presetID="3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800" decel="100000"/>
                                        <p:tgtEl>
                                          <p:spTgt spid="4"/>
                                        </p:tgtEl>
                                      </p:cBhvr>
                                    </p:animEffect>
                                    <p:anim calcmode="lin" valueType="num">
                                      <p:cBhvr>
                                        <p:cTn id="12" dur="800" decel="100000" fill="hold"/>
                                        <p:tgtEl>
                                          <p:spTgt spid="4"/>
                                        </p:tgtEl>
                                        <p:attrNameLst>
                                          <p:attrName>style.rotation</p:attrName>
                                        </p:attrNameLst>
                                      </p:cBhvr>
                                      <p:tavLst>
                                        <p:tav tm="0">
                                          <p:val>
                                            <p:fltVal val="-90"/>
                                          </p:val>
                                        </p:tav>
                                        <p:tav tm="100000">
                                          <p:val>
                                            <p:fltVal val="0"/>
                                          </p:val>
                                        </p:tav>
                                      </p:tavLst>
                                    </p:anim>
                                    <p:anim calcmode="lin" valueType="num">
                                      <p:cBhvr>
                                        <p:cTn id="13" dur="800" decel="100000" fill="hold"/>
                                        <p:tgtEl>
                                          <p:spTgt spid="4"/>
                                        </p:tgtEl>
                                        <p:attrNameLst>
                                          <p:attrName>ppt_x</p:attrName>
                                        </p:attrNameLst>
                                      </p:cBhvr>
                                      <p:tavLst>
                                        <p:tav tm="0">
                                          <p:val>
                                            <p:strVal val="#ppt_x+0.4"/>
                                          </p:val>
                                        </p:tav>
                                        <p:tav tm="100000">
                                          <p:val>
                                            <p:strVal val="#ppt_x-0.05"/>
                                          </p:val>
                                        </p:tav>
                                      </p:tavLst>
                                    </p:anim>
                                    <p:anim calcmode="lin" valueType="num">
                                      <p:cBhvr>
                                        <p:cTn id="14" dur="800" decel="100000" fill="hold"/>
                                        <p:tgtEl>
                                          <p:spTgt spid="4"/>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7" fill="hold">
                            <p:stCondLst>
                              <p:cond delay="9100"/>
                            </p:stCondLst>
                            <p:childTnLst>
                              <p:par>
                                <p:cTn id="18" presetID="16" presetClass="entr" presetSubtype="26" fill="hold" grpId="0" nodeType="afterEffect">
                                  <p:stCondLst>
                                    <p:cond delay="0"/>
                                  </p:stCondLst>
                                  <p:iterate type="lt">
                                    <p:tmPct val="5000"/>
                                  </p:iterate>
                                  <p:childTnLst>
                                    <p:set>
                                      <p:cBhvr>
                                        <p:cTn id="19" dur="1" fill="hold">
                                          <p:stCondLst>
                                            <p:cond delay="0"/>
                                          </p:stCondLst>
                                        </p:cTn>
                                        <p:tgtEl>
                                          <p:spTgt spid="5"/>
                                        </p:tgtEl>
                                        <p:attrNameLst>
                                          <p:attrName>style.visibility</p:attrName>
                                        </p:attrNameLst>
                                      </p:cBhvr>
                                      <p:to>
                                        <p:strVal val="visible"/>
                                      </p:to>
                                    </p:set>
                                    <p:animEffect transition="in" filter="barn(in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5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500" autoRev="1" fill="hold">
                                          <p:stCondLst>
                                            <p:cond delay="0"/>
                                          </p:stCondLst>
                                        </p:cTn>
                                        <p:tgtEl>
                                          <p:spTgt spid="6"/>
                                        </p:tgtEl>
                                        <p:attrNameLst>
                                          <p:attrName>ppt_w</p:attrName>
                                        </p:attrNameLst>
                                      </p:cBhvr>
                                    </p:anim>
                                    <p:anim by="(#ppt_w*0.50)" calcmode="lin" valueType="num">
                                      <p:cBhvr>
                                        <p:cTn id="26" dur="500" decel="50000" autoRev="1" fill="hold">
                                          <p:stCondLst>
                                            <p:cond delay="0"/>
                                          </p:stCondLst>
                                        </p:cTn>
                                        <p:tgtEl>
                                          <p:spTgt spid="6"/>
                                        </p:tgtEl>
                                        <p:attrNameLst>
                                          <p:attrName>ppt_x</p:attrName>
                                        </p:attrNameLst>
                                      </p:cBhvr>
                                    </p:anim>
                                    <p:anim from="(-#ppt_h/2)" to="(#ppt_y)" calcmode="lin" valueType="num">
                                      <p:cBhvr>
                                        <p:cTn id="27" dur="1000" fill="hold">
                                          <p:stCondLst>
                                            <p:cond delay="0"/>
                                          </p:stCondLst>
                                        </p:cTn>
                                        <p:tgtEl>
                                          <p:spTgt spid="6"/>
                                        </p:tgtEl>
                                        <p:attrNameLst>
                                          <p:attrName>ppt_y</p:attrName>
                                        </p:attrNameLst>
                                      </p:cBhvr>
                                    </p:anim>
                                    <p:animRot by="21600000">
                                      <p:cBhvr>
                                        <p:cTn id="28" dur="1000" fill="hold">
                                          <p:stCondLst>
                                            <p:cond delay="0"/>
                                          </p:stCondLst>
                                        </p:cTn>
                                        <p:tgtEl>
                                          <p:spTgt spid="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iterate type="lt">
                                    <p:tmPct val="5000"/>
                                  </p:iterate>
                                  <p:childTnLst>
                                    <p:set>
                                      <p:cBhvr>
                                        <p:cTn id="32" dur="1" fill="hold">
                                          <p:stCondLst>
                                            <p:cond delay="0"/>
                                          </p:stCondLst>
                                        </p:cTn>
                                        <p:tgtEl>
                                          <p:spTgt spid="13"/>
                                        </p:tgtEl>
                                        <p:attrNameLst>
                                          <p:attrName>style.visibility</p:attrName>
                                        </p:attrNameLst>
                                      </p:cBhvr>
                                      <p:to>
                                        <p:strVal val="visible"/>
                                      </p:to>
                                    </p:set>
                                    <p:animEffect transition="in" filter="barn(in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grpId="0" nodeType="clickEffect">
                                  <p:stCondLst>
                                    <p:cond delay="0"/>
                                  </p:stCondLst>
                                  <p:iterate type="lt">
                                    <p:tmPct val="5000"/>
                                  </p:iterate>
                                  <p:childTnLst>
                                    <p:set>
                                      <p:cBhvr>
                                        <p:cTn id="37" dur="1" fill="hold">
                                          <p:stCondLst>
                                            <p:cond delay="0"/>
                                          </p:stCondLst>
                                        </p:cTn>
                                        <p:tgtEl>
                                          <p:spTgt spid="9"/>
                                        </p:tgtEl>
                                        <p:attrNameLst>
                                          <p:attrName>style.visibility</p:attrName>
                                        </p:attrNameLst>
                                      </p:cBhvr>
                                      <p:to>
                                        <p:strVal val="visible"/>
                                      </p:to>
                                    </p:set>
                                    <p:animEffect transition="in" filter="barn(in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iterate type="lt">
                                    <p:tmPct val="5000"/>
                                  </p:iterate>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latin typeface="Arial" panose="020B0604020202020204" pitchFamily="34" charset="0"/>
                <a:cs typeface="Arial" panose="020B0604020202020204" pitchFamily="34" charset="0"/>
              </a:rPr>
              <a:t>Ramón R. Abarca Fernández   2014</a:t>
            </a:r>
            <a:endParaRPr lang="es-ES">
              <a:latin typeface="Arial" panose="020B0604020202020204" pitchFamily="34" charset="0"/>
              <a:cs typeface="Arial" panose="020B0604020202020204" pitchFamily="34" charset="0"/>
            </a:endParaRPr>
          </a:p>
        </p:txBody>
      </p:sp>
      <p:sp>
        <p:nvSpPr>
          <p:cNvPr id="3" name="Rectángulo 2"/>
          <p:cNvSpPr/>
          <p:nvPr/>
        </p:nvSpPr>
        <p:spPr>
          <a:xfrm>
            <a:off x="650928" y="1617482"/>
            <a:ext cx="10879810" cy="3901068"/>
          </a:xfrm>
          <a:prstGeom prst="rect">
            <a:avLst/>
          </a:prstGeom>
          <a:solidFill>
            <a:srgbClr val="CCFFCC"/>
          </a:solidFill>
        </p:spPr>
        <p:txBody>
          <a:bodyPr wrap="square">
            <a:spAutoFit/>
          </a:bodyPr>
          <a:lstStyle/>
          <a:p>
            <a:pPr marL="514350" indent="-514350">
              <a:lnSpc>
                <a:spcPts val="2700"/>
              </a:lnSpc>
              <a:buFont typeface="+mj-lt"/>
              <a:buAutoNum type="alphaLcPeriod"/>
            </a:pPr>
            <a:r>
              <a:rPr lang="es-ES" sz="2700" dirty="0" smtClean="0">
                <a:solidFill>
                  <a:srgbClr val="000000"/>
                </a:solidFill>
                <a:latin typeface="Arial" panose="020B0604020202020204" pitchFamily="34" charset="0"/>
                <a:cs typeface="Arial" panose="020B0604020202020204" pitchFamily="34" charset="0"/>
              </a:rPr>
              <a:t>Predominio </a:t>
            </a:r>
            <a:r>
              <a:rPr lang="es-ES" sz="2700" dirty="0">
                <a:solidFill>
                  <a:srgbClr val="000000"/>
                </a:solidFill>
                <a:latin typeface="Arial" panose="020B0604020202020204" pitchFamily="34" charset="0"/>
                <a:cs typeface="Arial" panose="020B0604020202020204" pitchFamily="34" charset="0"/>
              </a:rPr>
              <a:t>de la docencia virtual sobre la presencial.</a:t>
            </a:r>
          </a:p>
          <a:p>
            <a:pPr marL="514350" indent="-514350">
              <a:lnSpc>
                <a:spcPts val="2700"/>
              </a:lnSpc>
              <a:buFont typeface="+mj-lt"/>
              <a:buAutoNum type="alphaLcPeriod"/>
            </a:pPr>
            <a:r>
              <a:rPr lang="es-ES" sz="2700" dirty="0" smtClean="0">
                <a:solidFill>
                  <a:srgbClr val="000000"/>
                </a:solidFill>
                <a:latin typeface="Arial" panose="020B0604020202020204" pitchFamily="34" charset="0"/>
                <a:cs typeface="Arial" panose="020B0604020202020204" pitchFamily="34" charset="0"/>
              </a:rPr>
              <a:t>Trabajo </a:t>
            </a:r>
            <a:r>
              <a:rPr lang="es-ES" sz="2700" dirty="0">
                <a:solidFill>
                  <a:srgbClr val="000000"/>
                </a:solidFill>
                <a:latin typeface="Arial" panose="020B0604020202020204" pitchFamily="34" charset="0"/>
                <a:cs typeface="Arial" panose="020B0604020202020204" pitchFamily="34" charset="0"/>
              </a:rPr>
              <a:t>en equipo en forma virtual, compartido con estudiantes y docentes de otros países.</a:t>
            </a:r>
          </a:p>
          <a:p>
            <a:pPr marL="514350" indent="-514350">
              <a:lnSpc>
                <a:spcPts val="2700"/>
              </a:lnSpc>
              <a:buFont typeface="+mj-lt"/>
              <a:buAutoNum type="alphaLcPeriod"/>
            </a:pPr>
            <a:r>
              <a:rPr lang="es-ES" sz="2700" dirty="0" smtClean="0">
                <a:solidFill>
                  <a:srgbClr val="000000"/>
                </a:solidFill>
                <a:latin typeface="Arial" panose="020B0604020202020204" pitchFamily="34" charset="0"/>
                <a:cs typeface="Arial" panose="020B0604020202020204" pitchFamily="34" charset="0"/>
              </a:rPr>
              <a:t>Generalización </a:t>
            </a:r>
            <a:r>
              <a:rPr lang="es-ES" sz="2700" dirty="0">
                <a:solidFill>
                  <a:srgbClr val="000000"/>
                </a:solidFill>
                <a:latin typeface="Arial" panose="020B0604020202020204" pitchFamily="34" charset="0"/>
                <a:cs typeface="Arial" panose="020B0604020202020204" pitchFamily="34" charset="0"/>
              </a:rPr>
              <a:t>del teletrabajo también para el personal de administración y servicios.</a:t>
            </a:r>
          </a:p>
          <a:p>
            <a:pPr marL="514350" indent="-514350">
              <a:lnSpc>
                <a:spcPts val="2700"/>
              </a:lnSpc>
              <a:buFont typeface="+mj-lt"/>
              <a:buAutoNum type="alphaLcPeriod"/>
            </a:pPr>
            <a:r>
              <a:rPr lang="es-ES" sz="2700" dirty="0" smtClean="0">
                <a:solidFill>
                  <a:srgbClr val="000000"/>
                </a:solidFill>
                <a:latin typeface="Arial" panose="020B0604020202020204" pitchFamily="34" charset="0"/>
                <a:cs typeface="Arial" panose="020B0604020202020204" pitchFamily="34" charset="0"/>
              </a:rPr>
              <a:t>Mayor </a:t>
            </a:r>
            <a:r>
              <a:rPr lang="es-ES" sz="2700" dirty="0">
                <a:solidFill>
                  <a:srgbClr val="000000"/>
                </a:solidFill>
                <a:latin typeface="Arial" panose="020B0604020202020204" pitchFamily="34" charset="0"/>
                <a:cs typeface="Arial" panose="020B0604020202020204" pitchFamily="34" charset="0"/>
              </a:rPr>
              <a:t>nivel de autoformación en conocimientos del estudiante y evolución del perfil </a:t>
            </a:r>
            <a:r>
              <a:rPr lang="es-ES" sz="2700" dirty="0" smtClean="0">
                <a:solidFill>
                  <a:srgbClr val="000000"/>
                </a:solidFill>
                <a:latin typeface="Arial" panose="020B0604020202020204" pitchFamily="34" charset="0"/>
                <a:cs typeface="Arial" panose="020B0604020202020204" pitchFamily="34" charset="0"/>
              </a:rPr>
              <a:t>del profesor </a:t>
            </a:r>
            <a:r>
              <a:rPr lang="es-ES" sz="2700" dirty="0">
                <a:solidFill>
                  <a:srgbClr val="000000"/>
                </a:solidFill>
                <a:latin typeface="Arial" panose="020B0604020202020204" pitchFamily="34" charset="0"/>
                <a:cs typeface="Arial" panose="020B0604020202020204" pitchFamily="34" charset="0"/>
              </a:rPr>
              <a:t>hacia una tutoría de carácter más competencial.</a:t>
            </a:r>
          </a:p>
          <a:p>
            <a:pPr marL="514350" indent="-514350">
              <a:lnSpc>
                <a:spcPts val="2700"/>
              </a:lnSpc>
              <a:buFont typeface="+mj-lt"/>
              <a:buAutoNum type="alphaLcPeriod"/>
            </a:pPr>
            <a:r>
              <a:rPr lang="es-ES" sz="2700" dirty="0" smtClean="0">
                <a:solidFill>
                  <a:srgbClr val="000000"/>
                </a:solidFill>
                <a:latin typeface="Arial" panose="020B0604020202020204" pitchFamily="34" charset="0"/>
                <a:cs typeface="Arial" panose="020B0604020202020204" pitchFamily="34" charset="0"/>
              </a:rPr>
              <a:t>Predominio </a:t>
            </a:r>
            <a:r>
              <a:rPr lang="es-ES" sz="2700" dirty="0">
                <a:solidFill>
                  <a:srgbClr val="000000"/>
                </a:solidFill>
                <a:latin typeface="Arial" panose="020B0604020202020204" pitchFamily="34" charset="0"/>
                <a:cs typeface="Arial" panose="020B0604020202020204" pitchFamily="34" charset="0"/>
              </a:rPr>
              <a:t>de las fuentes de conocimiento abierto sobre la propiedad industrial e </a:t>
            </a:r>
            <a:r>
              <a:rPr lang="es-ES" sz="2700" dirty="0" smtClean="0">
                <a:solidFill>
                  <a:srgbClr val="000000"/>
                </a:solidFill>
                <a:latin typeface="Arial" panose="020B0604020202020204" pitchFamily="34" charset="0"/>
                <a:cs typeface="Arial" panose="020B0604020202020204" pitchFamily="34" charset="0"/>
              </a:rPr>
              <a:t>intelectual tanto </a:t>
            </a:r>
            <a:r>
              <a:rPr lang="es-ES" sz="2700" dirty="0">
                <a:solidFill>
                  <a:srgbClr val="000000"/>
                </a:solidFill>
                <a:latin typeface="Arial" panose="020B0604020202020204" pitchFamily="34" charset="0"/>
                <a:cs typeface="Arial" panose="020B0604020202020204" pitchFamily="34" charset="0"/>
              </a:rPr>
              <a:t>en el campo del software como en el de la producción científica.</a:t>
            </a:r>
            <a:endParaRPr lang="es-ES" sz="2700" dirty="0">
              <a:latin typeface="Arial" panose="020B0604020202020204" pitchFamily="34" charset="0"/>
              <a:cs typeface="Arial" panose="020B0604020202020204" pitchFamily="34" charset="0"/>
            </a:endParaRPr>
          </a:p>
        </p:txBody>
      </p:sp>
      <p:sp>
        <p:nvSpPr>
          <p:cNvPr id="4" name="Rectángulo 3"/>
          <p:cNvSpPr/>
          <p:nvPr/>
        </p:nvSpPr>
        <p:spPr>
          <a:xfrm>
            <a:off x="707755" y="317125"/>
            <a:ext cx="10822983" cy="466731"/>
          </a:xfrm>
          <a:prstGeom prst="rect">
            <a:avLst/>
          </a:prstGeom>
          <a:solidFill>
            <a:srgbClr val="CCFF33"/>
          </a:solidFill>
        </p:spPr>
        <p:txBody>
          <a:bodyPr wrap="square">
            <a:spAutoFit/>
          </a:bodyPr>
          <a:lstStyle/>
          <a:p>
            <a:pPr algn="ctr">
              <a:lnSpc>
                <a:spcPts val="2800"/>
              </a:lnSpc>
            </a:pPr>
            <a:r>
              <a:rPr lang="es-ES" sz="3600" dirty="0">
                <a:solidFill>
                  <a:srgbClr val="000000"/>
                </a:solidFill>
                <a:latin typeface="Arial" panose="020B0604020202020204" pitchFamily="34" charset="0"/>
              </a:rPr>
              <a:t>Tendencias que las universidades debieran alcanzar</a:t>
            </a:r>
          </a:p>
        </p:txBody>
      </p:sp>
      <p:sp>
        <p:nvSpPr>
          <p:cNvPr id="5" name="Rectángulo 4"/>
          <p:cNvSpPr/>
          <p:nvPr/>
        </p:nvSpPr>
        <p:spPr>
          <a:xfrm>
            <a:off x="650928" y="5568118"/>
            <a:ext cx="10668000" cy="369332"/>
          </a:xfrm>
          <a:prstGeom prst="rect">
            <a:avLst/>
          </a:prstGeom>
        </p:spPr>
        <p:txBody>
          <a:bodyPr wrap="square">
            <a:spAutoFit/>
          </a:bodyPr>
          <a:lstStyle/>
          <a:p>
            <a:pPr algn="ctr"/>
            <a:r>
              <a:rPr lang="es-ES" dirty="0">
                <a:hlinkClick r:id="rId2"/>
              </a:rPr>
              <a:t>http://</a:t>
            </a:r>
            <a:r>
              <a:rPr lang="es-ES" dirty="0" smtClean="0">
                <a:hlinkClick r:id="rId2"/>
              </a:rPr>
              <a:t>web.ocu.es/u2020/inicio/Documentos_Generales/Libro%20Tendencias%20Universidad%202020.pdf</a:t>
            </a:r>
            <a:r>
              <a:rPr lang="es-ES" dirty="0" smtClean="0"/>
              <a:t> </a:t>
            </a:r>
            <a:endParaRPr lang="es-ES" dirty="0"/>
          </a:p>
        </p:txBody>
      </p:sp>
      <p:sp>
        <p:nvSpPr>
          <p:cNvPr id="6" name="Rectángulo 5"/>
          <p:cNvSpPr/>
          <p:nvPr/>
        </p:nvSpPr>
        <p:spPr>
          <a:xfrm>
            <a:off x="680633" y="848041"/>
            <a:ext cx="11067082" cy="769441"/>
          </a:xfrm>
          <a:prstGeom prst="rect">
            <a:avLst/>
          </a:prstGeom>
        </p:spPr>
        <p:txBody>
          <a:bodyPr wrap="square">
            <a:spAutoFit/>
          </a:bodyPr>
          <a:lstStyle/>
          <a:p>
            <a:pPr algn="ctr"/>
            <a:r>
              <a:rPr lang="es-ES" dirty="0" smtClean="0">
                <a:solidFill>
                  <a:srgbClr val="002474"/>
                </a:solidFill>
                <a:latin typeface="TradeGothic"/>
              </a:rPr>
              <a:t> </a:t>
            </a:r>
            <a:r>
              <a:rPr lang="es-ES" sz="2200" b="1" dirty="0">
                <a:latin typeface="Arial" panose="020B0604020202020204" pitchFamily="34" charset="0"/>
                <a:cs typeface="Arial" panose="020B0604020202020204" pitchFamily="34" charset="0"/>
              </a:rPr>
              <a:t>Tendencias </a:t>
            </a:r>
            <a:r>
              <a:rPr lang="es-ES" sz="2200" b="1" dirty="0" smtClean="0">
                <a:latin typeface="Arial" panose="020B0604020202020204" pitchFamily="34" charset="0"/>
                <a:cs typeface="Arial" panose="020B0604020202020204" pitchFamily="34" charset="0"/>
              </a:rPr>
              <a:t>Universidad 2020. Estudio de Prospectiva</a:t>
            </a:r>
            <a:r>
              <a:rPr lang="es-ES" sz="2200" dirty="0" smtClean="0">
                <a:solidFill>
                  <a:srgbClr val="002474"/>
                </a:solidFill>
                <a:latin typeface="Arial" panose="020B0604020202020204" pitchFamily="34" charset="0"/>
                <a:cs typeface="Arial" panose="020B0604020202020204" pitchFamily="34" charset="0"/>
              </a:rPr>
              <a:t>    </a:t>
            </a:r>
          </a:p>
          <a:p>
            <a:pPr algn="ctr"/>
            <a:r>
              <a:rPr lang="es-ES" sz="2200" dirty="0" smtClean="0">
                <a:solidFill>
                  <a:srgbClr val="002474"/>
                </a:solidFill>
                <a:latin typeface="Arial" panose="020B0604020202020204" pitchFamily="34" charset="0"/>
                <a:cs typeface="Arial" panose="020B0604020202020204" pitchFamily="34" charset="0"/>
              </a:rPr>
              <a:t>Oficina </a:t>
            </a:r>
            <a:r>
              <a:rPr lang="es-ES" sz="2200" dirty="0">
                <a:solidFill>
                  <a:srgbClr val="002474"/>
                </a:solidFill>
                <a:latin typeface="Arial" panose="020B0604020202020204" pitchFamily="34" charset="0"/>
                <a:cs typeface="Arial" panose="020B0604020202020204" pitchFamily="34" charset="0"/>
              </a:rPr>
              <a:t>de Cooperación Universitaria, S.A</a:t>
            </a:r>
            <a:r>
              <a:rPr lang="es-ES" sz="2200" dirty="0" smtClean="0">
                <a:solidFill>
                  <a:srgbClr val="002474"/>
                </a:solidFill>
                <a:latin typeface="Arial" panose="020B0604020202020204" pitchFamily="34" charset="0"/>
                <a:cs typeface="Arial" panose="020B0604020202020204" pitchFamily="34" charset="0"/>
              </a:rPr>
              <a:t>. Octubre </a:t>
            </a:r>
            <a:r>
              <a:rPr lang="es-ES" sz="2200" dirty="0">
                <a:solidFill>
                  <a:srgbClr val="002474"/>
                </a:solidFill>
                <a:latin typeface="Arial" panose="020B0604020202020204" pitchFamily="34" charset="0"/>
                <a:cs typeface="Arial" panose="020B0604020202020204" pitchFamily="34" charset="0"/>
              </a:rPr>
              <a:t>de 2010</a:t>
            </a:r>
            <a:endParaRPr lang="es-E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51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16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1600"/>
                            </p:stCondLst>
                            <p:childTnLst>
                              <p:par>
                                <p:cTn id="12" presetID="52" presetClass="entr" presetSubtype="0" fill="hold" grpId="0" nodeType="after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latin typeface="Arial" panose="020B0604020202020204" pitchFamily="34" charset="0"/>
                <a:cs typeface="Arial" panose="020B0604020202020204" pitchFamily="34" charset="0"/>
              </a:rPr>
              <a:t>Ramón R. Abarca Fernández   2014</a:t>
            </a:r>
            <a:endParaRPr lang="es-ES">
              <a:latin typeface="Arial" panose="020B0604020202020204" pitchFamily="34" charset="0"/>
              <a:cs typeface="Arial" panose="020B0604020202020204" pitchFamily="34" charset="0"/>
            </a:endParaRPr>
          </a:p>
        </p:txBody>
      </p:sp>
      <p:sp>
        <p:nvSpPr>
          <p:cNvPr id="3" name="Rectángulo 2"/>
          <p:cNvSpPr/>
          <p:nvPr/>
        </p:nvSpPr>
        <p:spPr>
          <a:xfrm>
            <a:off x="529524" y="781387"/>
            <a:ext cx="11132949" cy="5170646"/>
          </a:xfrm>
          <a:prstGeom prst="rect">
            <a:avLst/>
          </a:prstGeom>
          <a:solidFill>
            <a:srgbClr val="99FF99"/>
          </a:solidFill>
        </p:spPr>
        <p:txBody>
          <a:bodyPr wrap="square">
            <a:spAutoFit/>
          </a:bodyPr>
          <a:lstStyle/>
          <a:p>
            <a:pPr marL="342900" indent="-342900" algn="just">
              <a:buFont typeface="+mj-lt"/>
              <a:buAutoNum type="alphaLcPeriod"/>
            </a:pPr>
            <a:r>
              <a:rPr lang="es-ES" sz="2200" dirty="0" smtClean="0">
                <a:solidFill>
                  <a:srgbClr val="000000"/>
                </a:solidFill>
                <a:latin typeface="Arial" panose="020B0604020202020204" pitchFamily="34" charset="0"/>
                <a:cs typeface="Arial" panose="020B0604020202020204" pitchFamily="34" charset="0"/>
              </a:rPr>
              <a:t>Mejor </a:t>
            </a:r>
            <a:r>
              <a:rPr lang="es-ES" sz="2200" dirty="0">
                <a:solidFill>
                  <a:srgbClr val="000000"/>
                </a:solidFill>
                <a:latin typeface="Arial" panose="020B0604020202020204" pitchFamily="34" charset="0"/>
                <a:cs typeface="Arial" panose="020B0604020202020204" pitchFamily="34" charset="0"/>
              </a:rPr>
              <a:t>aprovechamiento de las TIC en la docencia.</a:t>
            </a:r>
          </a:p>
          <a:p>
            <a:pPr marL="342900" indent="-342900" algn="just">
              <a:buFont typeface="+mj-lt"/>
              <a:buAutoNum type="alphaLcPeriod"/>
            </a:pPr>
            <a:r>
              <a:rPr lang="es-ES" sz="2200" dirty="0" smtClean="0">
                <a:solidFill>
                  <a:srgbClr val="000000"/>
                </a:solidFill>
                <a:latin typeface="Arial" panose="020B0604020202020204" pitchFamily="34" charset="0"/>
                <a:cs typeface="Arial" panose="020B0604020202020204" pitchFamily="34" charset="0"/>
              </a:rPr>
              <a:t>Tramitación </a:t>
            </a:r>
            <a:r>
              <a:rPr lang="es-ES" sz="2200" dirty="0">
                <a:solidFill>
                  <a:srgbClr val="000000"/>
                </a:solidFill>
                <a:latin typeface="Arial" panose="020B0604020202020204" pitchFamily="34" charset="0"/>
                <a:cs typeface="Arial" panose="020B0604020202020204" pitchFamily="34" charset="0"/>
              </a:rPr>
              <a:t>telemática integral.</a:t>
            </a:r>
          </a:p>
          <a:p>
            <a:pPr marL="342900" indent="-342900" algn="just">
              <a:buFont typeface="+mj-lt"/>
              <a:buAutoNum type="alphaLcPeriod"/>
            </a:pPr>
            <a:r>
              <a:rPr lang="es-ES" sz="2200" dirty="0" smtClean="0">
                <a:solidFill>
                  <a:srgbClr val="000000"/>
                </a:solidFill>
                <a:latin typeface="Arial" panose="020B0604020202020204" pitchFamily="34" charset="0"/>
                <a:cs typeface="Arial" panose="020B0604020202020204" pitchFamily="34" charset="0"/>
              </a:rPr>
              <a:t>Estudiante </a:t>
            </a:r>
            <a:r>
              <a:rPr lang="es-ES" sz="2200" dirty="0">
                <a:solidFill>
                  <a:srgbClr val="000000"/>
                </a:solidFill>
                <a:latin typeface="Arial" panose="020B0604020202020204" pitchFamily="34" charset="0"/>
                <a:cs typeface="Arial" panose="020B0604020202020204" pitchFamily="34" charset="0"/>
              </a:rPr>
              <a:t>“nativo tecnológico”.</a:t>
            </a:r>
          </a:p>
          <a:p>
            <a:pPr marL="342900" indent="-342900" algn="just">
              <a:buFont typeface="+mj-lt"/>
              <a:buAutoNum type="alphaLcPeriod"/>
            </a:pPr>
            <a:r>
              <a:rPr lang="es-ES" sz="2200" dirty="0" smtClean="0">
                <a:solidFill>
                  <a:srgbClr val="000000"/>
                </a:solidFill>
                <a:latin typeface="Arial" panose="020B0604020202020204" pitchFamily="34" charset="0"/>
                <a:cs typeface="Arial" panose="020B0604020202020204" pitchFamily="34" charset="0"/>
              </a:rPr>
              <a:t>Desarrollo </a:t>
            </a:r>
            <a:r>
              <a:rPr lang="es-ES" sz="2200" dirty="0">
                <a:solidFill>
                  <a:srgbClr val="000000"/>
                </a:solidFill>
                <a:latin typeface="Arial" panose="020B0604020202020204" pitchFamily="34" charset="0"/>
                <a:cs typeface="Arial" panose="020B0604020202020204" pitchFamily="34" charset="0"/>
              </a:rPr>
              <a:t>de las competencias digitales en los programas curriculares, para el </a:t>
            </a:r>
            <a:r>
              <a:rPr lang="es-ES" sz="2200" dirty="0" smtClean="0">
                <a:solidFill>
                  <a:srgbClr val="000000"/>
                </a:solidFill>
                <a:latin typeface="Arial" panose="020B0604020202020204" pitchFamily="34" charset="0"/>
                <a:cs typeface="Arial" panose="020B0604020202020204" pitchFamily="34" charset="0"/>
              </a:rPr>
              <a:t>trabajo en </a:t>
            </a:r>
            <a:r>
              <a:rPr lang="es-ES" sz="2200" dirty="0">
                <a:solidFill>
                  <a:srgbClr val="000000"/>
                </a:solidFill>
                <a:latin typeface="Arial" panose="020B0604020202020204" pitchFamily="34" charset="0"/>
                <a:cs typeface="Arial" panose="020B0604020202020204" pitchFamily="34" charset="0"/>
              </a:rPr>
              <a:t>red, la búsqueda y análisis de información, etc.</a:t>
            </a:r>
          </a:p>
          <a:p>
            <a:pPr marL="342900" indent="-342900" algn="just">
              <a:buFont typeface="+mj-lt"/>
              <a:buAutoNum type="alphaLcPeriod"/>
            </a:pPr>
            <a:r>
              <a:rPr lang="es-ES" sz="2200" dirty="0" smtClean="0">
                <a:solidFill>
                  <a:srgbClr val="000000"/>
                </a:solidFill>
                <a:latin typeface="Arial" panose="020B0604020202020204" pitchFamily="34" charset="0"/>
                <a:cs typeface="Arial" panose="020B0604020202020204" pitchFamily="34" charset="0"/>
              </a:rPr>
              <a:t>Reforzamiento </a:t>
            </a:r>
            <a:r>
              <a:rPr lang="es-ES" sz="2200" dirty="0">
                <a:solidFill>
                  <a:srgbClr val="000000"/>
                </a:solidFill>
                <a:latin typeface="Arial" panose="020B0604020202020204" pitchFamily="34" charset="0"/>
                <a:cs typeface="Arial" panose="020B0604020202020204" pitchFamily="34" charset="0"/>
              </a:rPr>
              <a:t>de las competencias digitales del personal docente.</a:t>
            </a:r>
          </a:p>
          <a:p>
            <a:pPr marL="342900" indent="-342900" algn="just">
              <a:buFont typeface="+mj-lt"/>
              <a:buAutoNum type="alphaLcPeriod"/>
            </a:pPr>
            <a:r>
              <a:rPr lang="es-ES" sz="2200" dirty="0" smtClean="0">
                <a:solidFill>
                  <a:srgbClr val="000000"/>
                </a:solidFill>
                <a:latin typeface="Arial" panose="020B0604020202020204" pitchFamily="34" charset="0"/>
                <a:cs typeface="Arial" panose="020B0604020202020204" pitchFamily="34" charset="0"/>
              </a:rPr>
              <a:t>Las </a:t>
            </a:r>
            <a:r>
              <a:rPr lang="es-ES" sz="2200" dirty="0">
                <a:solidFill>
                  <a:srgbClr val="000000"/>
                </a:solidFill>
                <a:latin typeface="Arial" panose="020B0604020202020204" pitchFamily="34" charset="0"/>
                <a:cs typeface="Arial" panose="020B0604020202020204" pitchFamily="34" charset="0"/>
              </a:rPr>
              <a:t>infraestructuras tecnológicas y sistemas de información como factor de </a:t>
            </a:r>
            <a:r>
              <a:rPr lang="es-ES" sz="2200" dirty="0" smtClean="0">
                <a:solidFill>
                  <a:srgbClr val="000000"/>
                </a:solidFill>
                <a:latin typeface="Arial" panose="020B0604020202020204" pitchFamily="34" charset="0"/>
                <a:cs typeface="Arial" panose="020B0604020202020204" pitchFamily="34" charset="0"/>
              </a:rPr>
              <a:t>competitividad y </a:t>
            </a:r>
            <a:r>
              <a:rPr lang="es-ES" sz="2200" dirty="0">
                <a:solidFill>
                  <a:srgbClr val="000000"/>
                </a:solidFill>
                <a:latin typeface="Arial" panose="020B0604020202020204" pitchFamily="34" charset="0"/>
                <a:cs typeface="Arial" panose="020B0604020202020204" pitchFamily="34" charset="0"/>
              </a:rPr>
              <a:t>atractivo de estudiantes y profesionales de otros territorios.</a:t>
            </a:r>
          </a:p>
          <a:p>
            <a:pPr marL="342900" indent="-342900" algn="just">
              <a:buFont typeface="+mj-lt"/>
              <a:buAutoNum type="alphaLcPeriod"/>
            </a:pPr>
            <a:r>
              <a:rPr lang="es-ES" sz="2200" dirty="0" smtClean="0">
                <a:solidFill>
                  <a:srgbClr val="000000"/>
                </a:solidFill>
                <a:latin typeface="Arial" panose="020B0604020202020204" pitchFamily="34" charset="0"/>
                <a:cs typeface="Arial" panose="020B0604020202020204" pitchFamily="34" charset="0"/>
              </a:rPr>
              <a:t>Gestión </a:t>
            </a:r>
            <a:r>
              <a:rPr lang="es-ES" sz="2200" dirty="0">
                <a:solidFill>
                  <a:srgbClr val="000000"/>
                </a:solidFill>
                <a:latin typeface="Arial" panose="020B0604020202020204" pitchFamily="34" charset="0"/>
                <a:cs typeface="Arial" panose="020B0604020202020204" pitchFamily="34" charset="0"/>
              </a:rPr>
              <a:t>de la movilidad, incluyendo no sólo los aspectos académicos sino también </a:t>
            </a:r>
            <a:r>
              <a:rPr lang="es-ES" sz="2200" dirty="0" smtClean="0">
                <a:solidFill>
                  <a:srgbClr val="000000"/>
                </a:solidFill>
                <a:latin typeface="Arial" panose="020B0604020202020204" pitchFamily="34" charset="0"/>
                <a:cs typeface="Arial" panose="020B0604020202020204" pitchFamily="34" charset="0"/>
              </a:rPr>
              <a:t>los logísticos</a:t>
            </a:r>
            <a:r>
              <a:rPr lang="es-ES" sz="2200" dirty="0">
                <a:solidFill>
                  <a:srgbClr val="000000"/>
                </a:solidFill>
                <a:latin typeface="Arial" panose="020B0604020202020204" pitchFamily="34" charset="0"/>
                <a:cs typeface="Arial" panose="020B0604020202020204" pitchFamily="34" charset="0"/>
              </a:rPr>
              <a:t>.</a:t>
            </a:r>
          </a:p>
          <a:p>
            <a:pPr marL="342900" indent="-342900" algn="just">
              <a:buFont typeface="+mj-lt"/>
              <a:buAutoNum type="alphaLcPeriod"/>
            </a:pPr>
            <a:r>
              <a:rPr lang="es-ES" sz="2200" dirty="0" smtClean="0">
                <a:solidFill>
                  <a:srgbClr val="000000"/>
                </a:solidFill>
                <a:latin typeface="Arial" panose="020B0604020202020204" pitchFamily="34" charset="0"/>
                <a:cs typeface="Arial" panose="020B0604020202020204" pitchFamily="34" charset="0"/>
              </a:rPr>
              <a:t>Sistemas </a:t>
            </a:r>
            <a:r>
              <a:rPr lang="es-ES" sz="2200" dirty="0">
                <a:solidFill>
                  <a:srgbClr val="000000"/>
                </a:solidFill>
                <a:latin typeface="Arial" panose="020B0604020202020204" pitchFamily="34" charset="0"/>
                <a:cs typeface="Arial" panose="020B0604020202020204" pitchFamily="34" charset="0"/>
              </a:rPr>
              <a:t>abiertos de gestión del conocimiento.</a:t>
            </a:r>
          </a:p>
          <a:p>
            <a:pPr marL="342900" indent="-342900" algn="just">
              <a:buFont typeface="+mj-lt"/>
              <a:buAutoNum type="alphaLcPeriod"/>
            </a:pPr>
            <a:r>
              <a:rPr lang="es-ES" sz="2200" dirty="0" smtClean="0">
                <a:solidFill>
                  <a:srgbClr val="000000"/>
                </a:solidFill>
                <a:latin typeface="Arial" panose="020B0604020202020204" pitchFamily="34" charset="0"/>
                <a:cs typeface="Arial" panose="020B0604020202020204" pitchFamily="34" charset="0"/>
              </a:rPr>
              <a:t>Las </a:t>
            </a:r>
            <a:r>
              <a:rPr lang="es-ES" sz="2200" dirty="0">
                <a:solidFill>
                  <a:srgbClr val="000000"/>
                </a:solidFill>
                <a:latin typeface="Arial" panose="020B0604020202020204" pitchFamily="34" charset="0"/>
                <a:cs typeface="Arial" panose="020B0604020202020204" pitchFamily="34" charset="0"/>
              </a:rPr>
              <a:t>TIC como instrumento para la innovación en procesos y, consecuentemente, para </a:t>
            </a:r>
            <a:r>
              <a:rPr lang="es-ES" sz="2200" dirty="0" smtClean="0">
                <a:solidFill>
                  <a:srgbClr val="000000"/>
                </a:solidFill>
                <a:latin typeface="Arial" panose="020B0604020202020204" pitchFamily="34" charset="0"/>
                <a:cs typeface="Arial" panose="020B0604020202020204" pitchFamily="34" charset="0"/>
              </a:rPr>
              <a:t>la mejora </a:t>
            </a:r>
            <a:r>
              <a:rPr lang="es-ES" sz="2200" dirty="0">
                <a:solidFill>
                  <a:srgbClr val="000000"/>
                </a:solidFill>
                <a:latin typeface="Arial" panose="020B0604020202020204" pitchFamily="34" charset="0"/>
                <a:cs typeface="Arial" panose="020B0604020202020204" pitchFamily="34" charset="0"/>
              </a:rPr>
              <a:t>de la eficiencia y la competitividad.</a:t>
            </a:r>
          </a:p>
          <a:p>
            <a:pPr marL="342900" indent="-342900" algn="just">
              <a:buFont typeface="+mj-lt"/>
              <a:buAutoNum type="alphaLcPeriod"/>
            </a:pPr>
            <a:r>
              <a:rPr lang="es-ES" sz="2200" dirty="0" smtClean="0">
                <a:solidFill>
                  <a:srgbClr val="000000"/>
                </a:solidFill>
                <a:latin typeface="Arial" panose="020B0604020202020204" pitchFamily="34" charset="0"/>
                <a:cs typeface="Arial" panose="020B0604020202020204" pitchFamily="34" charset="0"/>
              </a:rPr>
              <a:t>Las </a:t>
            </a:r>
            <a:r>
              <a:rPr lang="es-ES" sz="2200" dirty="0">
                <a:solidFill>
                  <a:srgbClr val="000000"/>
                </a:solidFill>
                <a:latin typeface="Arial" panose="020B0604020202020204" pitchFamily="34" charset="0"/>
                <a:cs typeface="Arial" panose="020B0604020202020204" pitchFamily="34" charset="0"/>
              </a:rPr>
              <a:t>TIC como eje de la orientación </a:t>
            </a:r>
            <a:r>
              <a:rPr lang="es-ES" sz="2200" dirty="0" smtClean="0">
                <a:solidFill>
                  <a:srgbClr val="000000"/>
                </a:solidFill>
                <a:latin typeface="Arial" panose="020B0604020202020204" pitchFamily="34" charset="0"/>
                <a:cs typeface="Arial" panose="020B0604020202020204" pitchFamily="34" charset="0"/>
              </a:rPr>
              <a:t>al </a:t>
            </a:r>
            <a:r>
              <a:rPr lang="es-ES" sz="2200" dirty="0">
                <a:solidFill>
                  <a:srgbClr val="000000"/>
                </a:solidFill>
                <a:latin typeface="Arial" panose="020B0604020202020204" pitchFamily="34" charset="0"/>
                <a:cs typeface="Arial" panose="020B0604020202020204" pitchFamily="34" charset="0"/>
              </a:rPr>
              <a:t>servicio </a:t>
            </a:r>
            <a:r>
              <a:rPr lang="es-ES" sz="2200" dirty="0" smtClean="0">
                <a:solidFill>
                  <a:srgbClr val="000000"/>
                </a:solidFill>
                <a:latin typeface="Arial" panose="020B0604020202020204" pitchFamily="34" charset="0"/>
                <a:cs typeface="Arial" panose="020B0604020202020204" pitchFamily="34" charset="0"/>
              </a:rPr>
              <a:t>de </a:t>
            </a:r>
            <a:r>
              <a:rPr lang="es-ES" sz="2200" dirty="0">
                <a:solidFill>
                  <a:srgbClr val="000000"/>
                </a:solidFill>
                <a:latin typeface="Arial" panose="020B0604020202020204" pitchFamily="34" charset="0"/>
                <a:cs typeface="Arial" panose="020B0604020202020204" pitchFamily="34" charset="0"/>
              </a:rPr>
              <a:t>toda la comunidad universitaria, </a:t>
            </a:r>
            <a:r>
              <a:rPr lang="es-ES" sz="2200" dirty="0" smtClean="0">
                <a:solidFill>
                  <a:srgbClr val="000000"/>
                </a:solidFill>
                <a:latin typeface="Arial" panose="020B0604020202020204" pitchFamily="34" charset="0"/>
                <a:cs typeface="Arial" panose="020B0604020202020204" pitchFamily="34" charset="0"/>
              </a:rPr>
              <a:t>en particular, </a:t>
            </a:r>
            <a:r>
              <a:rPr lang="es-ES" sz="2200" dirty="0">
                <a:solidFill>
                  <a:srgbClr val="000000"/>
                </a:solidFill>
                <a:latin typeface="Arial" panose="020B0604020202020204" pitchFamily="34" charset="0"/>
                <a:cs typeface="Arial" panose="020B0604020202020204" pitchFamily="34" charset="0"/>
              </a:rPr>
              <a:t>hacia los propios egresados.</a:t>
            </a:r>
            <a:endParaRPr lang="es-ES" sz="2200" dirty="0">
              <a:latin typeface="Arial" panose="020B0604020202020204" pitchFamily="34" charset="0"/>
              <a:cs typeface="Arial" panose="020B0604020202020204" pitchFamily="34" charset="0"/>
            </a:endParaRPr>
          </a:p>
        </p:txBody>
      </p:sp>
      <p:sp>
        <p:nvSpPr>
          <p:cNvPr id="4" name="Rectángulo 3"/>
          <p:cNvSpPr/>
          <p:nvPr/>
        </p:nvSpPr>
        <p:spPr>
          <a:xfrm>
            <a:off x="366792" y="258167"/>
            <a:ext cx="11295681" cy="523220"/>
          </a:xfrm>
          <a:prstGeom prst="rect">
            <a:avLst/>
          </a:prstGeom>
          <a:solidFill>
            <a:srgbClr val="CCFF33"/>
          </a:solidFill>
        </p:spPr>
        <p:txBody>
          <a:bodyPr wrap="square">
            <a:spAutoFit/>
          </a:bodyPr>
          <a:lstStyle/>
          <a:p>
            <a:pPr algn="ctr"/>
            <a:r>
              <a:rPr lang="es-ES" sz="2800" dirty="0">
                <a:solidFill>
                  <a:srgbClr val="000000"/>
                </a:solidFill>
                <a:latin typeface="Arial" panose="020B0604020202020204" pitchFamily="34" charset="0"/>
              </a:rPr>
              <a:t>Tendencias que las universidades debieran </a:t>
            </a:r>
            <a:r>
              <a:rPr lang="es-ES" sz="2800" dirty="0" smtClean="0">
                <a:solidFill>
                  <a:srgbClr val="000000"/>
                </a:solidFill>
                <a:latin typeface="Arial" panose="020B0604020202020204" pitchFamily="34" charset="0"/>
              </a:rPr>
              <a:t>alcanzar (1)</a:t>
            </a:r>
            <a:endParaRPr lang="es-ES" sz="2800" dirty="0">
              <a:solidFill>
                <a:srgbClr val="000000"/>
              </a:solidFill>
              <a:latin typeface="Arial" panose="020B0604020202020204" pitchFamily="34" charset="0"/>
            </a:endParaRPr>
          </a:p>
        </p:txBody>
      </p:sp>
      <p:sp>
        <p:nvSpPr>
          <p:cNvPr id="5" name="Rectángulo 4"/>
          <p:cNvSpPr/>
          <p:nvPr/>
        </p:nvSpPr>
        <p:spPr>
          <a:xfrm>
            <a:off x="680632" y="5987018"/>
            <a:ext cx="10668000" cy="369332"/>
          </a:xfrm>
          <a:prstGeom prst="rect">
            <a:avLst/>
          </a:prstGeom>
        </p:spPr>
        <p:txBody>
          <a:bodyPr wrap="square">
            <a:spAutoFit/>
          </a:bodyPr>
          <a:lstStyle/>
          <a:p>
            <a:pPr algn="ctr"/>
            <a:r>
              <a:rPr lang="es-ES" dirty="0">
                <a:hlinkClick r:id="rId2"/>
              </a:rPr>
              <a:t>http://</a:t>
            </a:r>
            <a:r>
              <a:rPr lang="es-ES" dirty="0" smtClean="0">
                <a:hlinkClick r:id="rId2"/>
              </a:rPr>
              <a:t>web.ocu.es/u2020/inicio/Documentos_Generales/Libro%20Tendencias%20Universidad%202020.pdf</a:t>
            </a:r>
            <a:r>
              <a:rPr lang="es-ES" dirty="0" smtClean="0"/>
              <a:t> </a:t>
            </a:r>
            <a:endParaRPr lang="es-ES" dirty="0"/>
          </a:p>
        </p:txBody>
      </p:sp>
    </p:spTree>
    <p:extLst>
      <p:ext uri="{BB962C8B-B14F-4D97-AF65-F5344CB8AC3E}">
        <p14:creationId xmlns:p14="http://schemas.microsoft.com/office/powerpoint/2010/main" val="10494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6700"/>
                            </p:stCondLst>
                            <p:childTnLst>
                              <p:par>
                                <p:cTn id="12" presetID="41" presetClass="entr" presetSubtype="0" fill="hold" grpId="0" nodeType="afterEffect">
                                  <p:stCondLst>
                                    <p:cond delay="0"/>
                                  </p:stCondLst>
                                  <p:iterate type="lt">
                                    <p:tmPct val="5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t>Ramón R. Abarca Fernández   2014</a:t>
            </a:r>
            <a:endParaRPr lang="es-ES"/>
          </a:p>
        </p:txBody>
      </p:sp>
      <p:sp>
        <p:nvSpPr>
          <p:cNvPr id="3" name="Rectángulo 2"/>
          <p:cNvSpPr/>
          <p:nvPr/>
        </p:nvSpPr>
        <p:spPr>
          <a:xfrm>
            <a:off x="1984040" y="1217497"/>
            <a:ext cx="7474226" cy="3785652"/>
          </a:xfrm>
          <a:prstGeom prst="rect">
            <a:avLst/>
          </a:prstGeom>
        </p:spPr>
        <p:txBody>
          <a:bodyPr wrap="square">
            <a:spAutoFit/>
          </a:bodyPr>
          <a:lstStyle/>
          <a:p>
            <a:pPr marL="800100" lvl="1" indent="-342900" fontAlgn="base">
              <a:buFont typeface="+mj-lt"/>
              <a:buAutoNum type="arabicPeriod"/>
            </a:pPr>
            <a:r>
              <a:rPr lang="es-ES" sz="2400" dirty="0" smtClean="0">
                <a:solidFill>
                  <a:srgbClr val="222222"/>
                </a:solidFill>
                <a:latin typeface="Arial" panose="020B0604020202020204" pitchFamily="34" charset="0"/>
                <a:cs typeface="Arial" panose="020B0604020202020204" pitchFamily="34" charset="0"/>
              </a:rPr>
              <a:t>Herramientas </a:t>
            </a:r>
            <a:r>
              <a:rPr lang="es-ES" sz="2400" dirty="0">
                <a:solidFill>
                  <a:srgbClr val="222222"/>
                </a:solidFill>
                <a:latin typeface="Arial" panose="020B0604020202020204" pitchFamily="34" charset="0"/>
                <a:cs typeface="Arial" panose="020B0604020202020204" pitchFamily="34" charset="0"/>
              </a:rPr>
              <a:t>Web para la Educación</a:t>
            </a:r>
          </a:p>
          <a:p>
            <a:pPr marL="800100" lvl="1" indent="-342900" fontAlgn="base">
              <a:buFont typeface="+mj-lt"/>
              <a:buAutoNum type="arabicPeriod"/>
            </a:pPr>
            <a:r>
              <a:rPr lang="es-ES" sz="2400" dirty="0">
                <a:solidFill>
                  <a:srgbClr val="222222"/>
                </a:solidFill>
                <a:latin typeface="Arial" panose="020B0604020202020204" pitchFamily="34" charset="0"/>
                <a:cs typeface="Arial" panose="020B0604020202020204" pitchFamily="34" charset="0"/>
              </a:rPr>
              <a:t>Recursos educativos online</a:t>
            </a:r>
          </a:p>
          <a:p>
            <a:pPr marL="800100" lvl="1" indent="-342900" fontAlgn="base">
              <a:buFont typeface="+mj-lt"/>
              <a:buAutoNum type="arabicPeriod"/>
            </a:pPr>
            <a:r>
              <a:rPr lang="es-ES" sz="2400" dirty="0">
                <a:solidFill>
                  <a:srgbClr val="222222"/>
                </a:solidFill>
                <a:latin typeface="Arial" panose="020B0604020202020204" pitchFamily="34" charset="0"/>
                <a:cs typeface="Arial" panose="020B0604020202020204" pitchFamily="34" charset="0"/>
              </a:rPr>
              <a:t>Alfabetización Digital</a:t>
            </a:r>
          </a:p>
          <a:p>
            <a:pPr marL="800100" lvl="1" indent="-342900" fontAlgn="base">
              <a:buFont typeface="+mj-lt"/>
              <a:buAutoNum type="arabicPeriod"/>
            </a:pPr>
            <a:r>
              <a:rPr lang="es-ES" sz="2400" dirty="0">
                <a:solidFill>
                  <a:srgbClr val="222222"/>
                </a:solidFill>
                <a:latin typeface="Arial" panose="020B0604020202020204" pitchFamily="34" charset="0"/>
                <a:cs typeface="Arial" panose="020B0604020202020204" pitchFamily="34" charset="0"/>
              </a:rPr>
              <a:t>Redes Personales de Aprendizaje</a:t>
            </a:r>
          </a:p>
          <a:p>
            <a:pPr marL="800100" lvl="1" indent="-342900" fontAlgn="base">
              <a:buFont typeface="+mj-lt"/>
              <a:buAutoNum type="arabicPeriod"/>
            </a:pPr>
            <a:r>
              <a:rPr lang="es-ES" sz="2400" dirty="0" smtClean="0">
                <a:solidFill>
                  <a:srgbClr val="222222"/>
                </a:solidFill>
                <a:latin typeface="Arial" panose="020B0604020202020204" pitchFamily="34" charset="0"/>
                <a:cs typeface="Arial" panose="020B0604020202020204" pitchFamily="34" charset="0"/>
              </a:rPr>
              <a:t>Aprendizaje </a:t>
            </a:r>
            <a:r>
              <a:rPr lang="es-ES" sz="2400" dirty="0" err="1" smtClean="0">
                <a:solidFill>
                  <a:srgbClr val="222222"/>
                </a:solidFill>
                <a:latin typeface="Arial" panose="020B0604020202020204" pitchFamily="34" charset="0"/>
                <a:cs typeface="Arial" panose="020B0604020202020204" pitchFamily="34" charset="0"/>
              </a:rPr>
              <a:t>semi</a:t>
            </a:r>
            <a:r>
              <a:rPr lang="es-ES" sz="2400" dirty="0" smtClean="0">
                <a:solidFill>
                  <a:srgbClr val="222222"/>
                </a:solidFill>
                <a:latin typeface="Arial" panose="020B0604020202020204" pitchFamily="34" charset="0"/>
                <a:cs typeface="Arial" panose="020B0604020202020204" pitchFamily="34" charset="0"/>
              </a:rPr>
              <a:t>-presencial</a:t>
            </a:r>
            <a:endParaRPr lang="es-ES" sz="2400" dirty="0">
              <a:solidFill>
                <a:srgbClr val="222222"/>
              </a:solidFill>
              <a:latin typeface="Arial" panose="020B0604020202020204" pitchFamily="34" charset="0"/>
              <a:cs typeface="Arial" panose="020B0604020202020204" pitchFamily="34" charset="0"/>
            </a:endParaRPr>
          </a:p>
          <a:p>
            <a:pPr marL="800100" lvl="1" indent="-342900" fontAlgn="base">
              <a:buFont typeface="+mj-lt"/>
              <a:buAutoNum type="arabicPeriod"/>
            </a:pPr>
            <a:r>
              <a:rPr lang="es-ES" sz="2400" dirty="0">
                <a:solidFill>
                  <a:srgbClr val="222222"/>
                </a:solidFill>
                <a:latin typeface="Arial" panose="020B0604020202020204" pitchFamily="34" charset="0"/>
                <a:cs typeface="Arial" panose="020B0604020202020204" pitchFamily="34" charset="0"/>
              </a:rPr>
              <a:t>Medios de Comunicación Social en Educación</a:t>
            </a:r>
          </a:p>
          <a:p>
            <a:pPr marL="800100" lvl="1" indent="-342900" fontAlgn="base">
              <a:buFont typeface="+mj-lt"/>
              <a:buAutoNum type="arabicPeriod"/>
            </a:pPr>
            <a:r>
              <a:rPr lang="es-ES" sz="2400" dirty="0">
                <a:solidFill>
                  <a:srgbClr val="222222"/>
                </a:solidFill>
                <a:latin typeface="Arial" panose="020B0604020202020204" pitchFamily="34" charset="0"/>
                <a:cs typeface="Arial" panose="020B0604020202020204" pitchFamily="34" charset="0"/>
              </a:rPr>
              <a:t>Moderadores de contenidos digitales</a:t>
            </a:r>
          </a:p>
          <a:p>
            <a:pPr marL="800100" lvl="1" indent="-342900" fontAlgn="base">
              <a:buFont typeface="+mj-lt"/>
              <a:buAutoNum type="arabicPeriod"/>
            </a:pPr>
            <a:r>
              <a:rPr lang="es-ES" sz="2400" dirty="0">
                <a:solidFill>
                  <a:srgbClr val="222222"/>
                </a:solidFill>
                <a:latin typeface="Arial" panose="020B0604020202020204" pitchFamily="34" charset="0"/>
                <a:cs typeface="Arial" panose="020B0604020202020204" pitchFamily="34" charset="0"/>
              </a:rPr>
              <a:t>Mobile </a:t>
            </a:r>
            <a:r>
              <a:rPr lang="es-ES" sz="2400" dirty="0" err="1">
                <a:solidFill>
                  <a:srgbClr val="222222"/>
                </a:solidFill>
                <a:latin typeface="Arial" panose="020B0604020202020204" pitchFamily="34" charset="0"/>
                <a:cs typeface="Arial" panose="020B0604020202020204" pitchFamily="34" charset="0"/>
              </a:rPr>
              <a:t>Learning</a:t>
            </a:r>
            <a:endParaRPr lang="es-ES" sz="2400" dirty="0">
              <a:solidFill>
                <a:srgbClr val="222222"/>
              </a:solidFill>
              <a:latin typeface="Arial" panose="020B0604020202020204" pitchFamily="34" charset="0"/>
              <a:cs typeface="Arial" panose="020B0604020202020204" pitchFamily="34" charset="0"/>
            </a:endParaRPr>
          </a:p>
          <a:p>
            <a:pPr marL="800100" lvl="1" indent="-342900" fontAlgn="base">
              <a:buFont typeface="+mj-lt"/>
              <a:buAutoNum type="arabicPeriod"/>
            </a:pPr>
            <a:r>
              <a:rPr lang="es-ES" sz="2400" dirty="0">
                <a:solidFill>
                  <a:srgbClr val="222222"/>
                </a:solidFill>
                <a:latin typeface="Arial" panose="020B0604020202020204" pitchFamily="34" charset="0"/>
                <a:cs typeface="Arial" panose="020B0604020202020204" pitchFamily="34" charset="0"/>
              </a:rPr>
              <a:t>Juegos Digitales en Educación</a:t>
            </a:r>
          </a:p>
          <a:p>
            <a:pPr marL="800100" lvl="1" indent="-342900" fontAlgn="base">
              <a:buFont typeface="+mj-lt"/>
              <a:buAutoNum type="arabicPeriod"/>
            </a:pPr>
            <a:r>
              <a:rPr lang="es-ES" sz="2400" dirty="0" smtClean="0">
                <a:solidFill>
                  <a:srgbClr val="222222"/>
                </a:solidFill>
                <a:latin typeface="Arial" panose="020B0604020202020204" pitchFamily="34" charset="0"/>
                <a:cs typeface="Arial" panose="020B0604020202020204" pitchFamily="34" charset="0"/>
              </a:rPr>
              <a:t> Pizarras </a:t>
            </a:r>
            <a:r>
              <a:rPr lang="es-ES" sz="2400" dirty="0">
                <a:solidFill>
                  <a:srgbClr val="222222"/>
                </a:solidFill>
                <a:latin typeface="Arial" panose="020B0604020202020204" pitchFamily="34" charset="0"/>
                <a:cs typeface="Arial" panose="020B0604020202020204" pitchFamily="34" charset="0"/>
              </a:rPr>
              <a:t>digitales Interactivas</a:t>
            </a:r>
            <a:endParaRPr lang="es-ES" sz="2400" b="0" i="0" dirty="0">
              <a:solidFill>
                <a:srgbClr val="222222"/>
              </a:solidFill>
              <a:effectLst/>
              <a:latin typeface="Arial" panose="020B0604020202020204" pitchFamily="34" charset="0"/>
              <a:cs typeface="Arial" panose="020B0604020202020204" pitchFamily="34" charset="0"/>
            </a:endParaRPr>
          </a:p>
        </p:txBody>
      </p:sp>
      <p:sp>
        <p:nvSpPr>
          <p:cNvPr id="4" name="Rectángulo 3"/>
          <p:cNvSpPr/>
          <p:nvPr/>
        </p:nvSpPr>
        <p:spPr>
          <a:xfrm>
            <a:off x="620799" y="263390"/>
            <a:ext cx="10926417" cy="954107"/>
          </a:xfrm>
          <a:prstGeom prst="rect">
            <a:avLst/>
          </a:prstGeom>
          <a:solidFill>
            <a:srgbClr val="CCFF33"/>
          </a:solidFill>
        </p:spPr>
        <p:txBody>
          <a:bodyPr wrap="square">
            <a:spAutoFit/>
          </a:bodyPr>
          <a:lstStyle/>
          <a:p>
            <a:pPr algn="ctr"/>
            <a:r>
              <a:rPr lang="es-ES" sz="2800" dirty="0" smtClean="0">
                <a:solidFill>
                  <a:srgbClr val="222222"/>
                </a:solidFill>
                <a:latin typeface="Arial" panose="020B0604020202020204" pitchFamily="34" charset="0"/>
              </a:rPr>
              <a:t>10 </a:t>
            </a:r>
            <a:r>
              <a:rPr lang="es-ES" sz="2800" dirty="0">
                <a:solidFill>
                  <a:srgbClr val="222222"/>
                </a:solidFill>
                <a:latin typeface="Arial" panose="020B0604020202020204" pitchFamily="34" charset="0"/>
              </a:rPr>
              <a:t>tendencias educativas para los próximos </a:t>
            </a:r>
            <a:r>
              <a:rPr lang="es-ES" sz="2800" dirty="0" smtClean="0">
                <a:solidFill>
                  <a:srgbClr val="222222"/>
                </a:solidFill>
                <a:latin typeface="Arial" panose="020B0604020202020204" pitchFamily="34" charset="0"/>
              </a:rPr>
              <a:t>años</a:t>
            </a:r>
            <a:r>
              <a:rPr lang="es-ES" sz="2800" dirty="0">
                <a:solidFill>
                  <a:srgbClr val="222222"/>
                </a:solidFill>
                <a:latin typeface="Arial" panose="020B0604020202020204" pitchFamily="34" charset="0"/>
              </a:rPr>
              <a:t>, </a:t>
            </a:r>
            <a:endParaRPr lang="es-ES" sz="2800" dirty="0" smtClean="0">
              <a:solidFill>
                <a:srgbClr val="222222"/>
              </a:solidFill>
              <a:latin typeface="Arial" panose="020B0604020202020204" pitchFamily="34" charset="0"/>
            </a:endParaRPr>
          </a:p>
          <a:p>
            <a:pPr algn="ctr"/>
            <a:r>
              <a:rPr lang="es-ES" sz="2800" dirty="0" smtClean="0">
                <a:solidFill>
                  <a:srgbClr val="222222"/>
                </a:solidFill>
                <a:latin typeface="Arial" panose="020B0604020202020204" pitchFamily="34" charset="0"/>
              </a:rPr>
              <a:t>según </a:t>
            </a:r>
            <a:r>
              <a:rPr lang="es-ES" sz="2800" dirty="0" err="1">
                <a:solidFill>
                  <a:srgbClr val="222222"/>
                </a:solidFill>
                <a:latin typeface="Arial" panose="020B0604020202020204" pitchFamily="34" charset="0"/>
              </a:rPr>
              <a:t>Katie</a:t>
            </a:r>
            <a:r>
              <a:rPr lang="es-ES" sz="2800" dirty="0">
                <a:solidFill>
                  <a:srgbClr val="222222"/>
                </a:solidFill>
                <a:latin typeface="Arial" panose="020B0604020202020204" pitchFamily="34" charset="0"/>
              </a:rPr>
              <a:t> </a:t>
            </a:r>
            <a:r>
              <a:rPr lang="es-ES" sz="2800" dirty="0" err="1" smtClean="0">
                <a:solidFill>
                  <a:srgbClr val="222222"/>
                </a:solidFill>
                <a:latin typeface="Arial" panose="020B0604020202020204" pitchFamily="34" charset="0"/>
              </a:rPr>
              <a:t>Lepi</a:t>
            </a:r>
            <a:endParaRPr lang="es-ES" sz="2800" dirty="0">
              <a:solidFill>
                <a:srgbClr val="222222"/>
              </a:solidFill>
              <a:latin typeface="Arial" panose="020B0604020202020204" pitchFamily="34" charset="0"/>
            </a:endParaRPr>
          </a:p>
        </p:txBody>
      </p:sp>
      <p:sp>
        <p:nvSpPr>
          <p:cNvPr id="5" name="Rectángulo 4"/>
          <p:cNvSpPr/>
          <p:nvPr/>
        </p:nvSpPr>
        <p:spPr>
          <a:xfrm>
            <a:off x="682485" y="6025545"/>
            <a:ext cx="10926417" cy="369332"/>
          </a:xfrm>
          <a:prstGeom prst="rect">
            <a:avLst/>
          </a:prstGeom>
        </p:spPr>
        <p:txBody>
          <a:bodyPr wrap="square">
            <a:spAutoFit/>
          </a:bodyPr>
          <a:lstStyle/>
          <a:p>
            <a:r>
              <a:rPr lang="es-ES" dirty="0"/>
              <a:t>http://villaves56.blogspot.com/2013/09/10-tendencias-educativas-para-el-siglo.html#.U6NxqPl5Pz4</a:t>
            </a:r>
          </a:p>
        </p:txBody>
      </p:sp>
    </p:spTree>
    <p:extLst>
      <p:ext uri="{BB962C8B-B14F-4D97-AF65-F5344CB8AC3E}">
        <p14:creationId xmlns:p14="http://schemas.microsoft.com/office/powerpoint/2010/main" val="1904949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1527176" y="12701"/>
            <a:ext cx="9140825" cy="5238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2800">
                <a:latin typeface="Arial" panose="020B0604020202020204" pitchFamily="34" charset="0"/>
              </a:rPr>
              <a:t>Decálogo de tendencias educativas del siglo XXI</a:t>
            </a:r>
          </a:p>
        </p:txBody>
      </p:sp>
      <p:sp>
        <p:nvSpPr>
          <p:cNvPr id="3" name="2 Rectángulo"/>
          <p:cNvSpPr>
            <a:spLocks noChangeArrowheads="1"/>
          </p:cNvSpPr>
          <p:nvPr/>
        </p:nvSpPr>
        <p:spPr bwMode="auto">
          <a:xfrm>
            <a:off x="671804" y="536576"/>
            <a:ext cx="10898155" cy="6247864"/>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3525" indent="-2635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ES" sz="2500" dirty="0">
                <a:latin typeface="Arial" panose="020B0604020202020204" pitchFamily="34" charset="0"/>
              </a:rPr>
              <a:t>1. Las  </a:t>
            </a:r>
            <a:r>
              <a:rPr lang="es-ES" altLang="es-ES" sz="2500" b="1" dirty="0">
                <a:latin typeface="Arial" panose="020B0604020202020204" pitchFamily="34" charset="0"/>
              </a:rPr>
              <a:t>metas  de planes  </a:t>
            </a:r>
            <a:r>
              <a:rPr lang="es-ES" altLang="es-ES" sz="2500" dirty="0">
                <a:latin typeface="Arial" panose="020B0604020202020204" pitchFamily="34" charset="0"/>
              </a:rPr>
              <a:t>y  agendas  de largo plazo, condicionarán el desarrollo educativo.</a:t>
            </a:r>
          </a:p>
          <a:p>
            <a:pPr algn="just" eaLnBrk="1" hangingPunct="1">
              <a:spcBef>
                <a:spcPct val="0"/>
              </a:spcBef>
              <a:buFontTx/>
              <a:buNone/>
            </a:pPr>
            <a:r>
              <a:rPr lang="es-ES" altLang="es-ES" sz="2500" dirty="0">
                <a:latin typeface="Arial" panose="020B0604020202020204" pitchFamily="34" charset="0"/>
              </a:rPr>
              <a:t>2. Mayores avances de la </a:t>
            </a:r>
            <a:r>
              <a:rPr lang="es-ES" altLang="es-ES" sz="2500" b="1" dirty="0">
                <a:latin typeface="Arial" panose="020B0604020202020204" pitchFamily="34" charset="0"/>
              </a:rPr>
              <a:t>revolución científica </a:t>
            </a:r>
            <a:r>
              <a:rPr lang="es-ES" altLang="es-ES" sz="2500" dirty="0">
                <a:latin typeface="Arial" panose="020B0604020202020204" pitchFamily="34" charset="0"/>
              </a:rPr>
              <a:t>y tecnológica. "Este va a ser el siglo del saber. Más  precisamente el siglo de la racionalidad científica y  tecnológica“ (Guillermo Cardona Ossa)</a:t>
            </a:r>
          </a:p>
          <a:p>
            <a:pPr algn="just" eaLnBrk="1" hangingPunct="1">
              <a:spcBef>
                <a:spcPct val="0"/>
              </a:spcBef>
              <a:buFontTx/>
              <a:buNone/>
            </a:pPr>
            <a:r>
              <a:rPr lang="es-ES" altLang="es-ES" sz="2500" dirty="0">
                <a:latin typeface="Arial" panose="020B0604020202020204" pitchFamily="34" charset="0"/>
              </a:rPr>
              <a:t>3. Educación </a:t>
            </a:r>
            <a:r>
              <a:rPr lang="es-ES" altLang="es-ES" sz="2500" b="1" dirty="0">
                <a:latin typeface="Arial" panose="020B0604020202020204" pitchFamily="34" charset="0"/>
              </a:rPr>
              <a:t>permanente</a:t>
            </a:r>
            <a:r>
              <a:rPr lang="es-ES" altLang="es-ES" sz="2500" dirty="0">
                <a:latin typeface="Arial" panose="020B0604020202020204" pitchFamily="34" charset="0"/>
              </a:rPr>
              <a:t> para toda la vida. Recibir un título académico ya no será suficiente para sobrevivir con éxito en este siglo porque cada día habrá que aprender algo nuevo.</a:t>
            </a:r>
          </a:p>
          <a:p>
            <a:pPr algn="just" eaLnBrk="1" hangingPunct="1">
              <a:spcBef>
                <a:spcPct val="0"/>
              </a:spcBef>
              <a:buFontTx/>
              <a:buNone/>
            </a:pPr>
            <a:r>
              <a:rPr lang="es-ES" altLang="es-ES" sz="2500" dirty="0">
                <a:latin typeface="Arial" panose="020B0604020202020204" pitchFamily="34" charset="0"/>
              </a:rPr>
              <a:t>4. Educación </a:t>
            </a:r>
            <a:r>
              <a:rPr lang="es-ES" altLang="es-ES" sz="2500" b="1" dirty="0">
                <a:latin typeface="Arial" panose="020B0604020202020204" pitchFamily="34" charset="0"/>
              </a:rPr>
              <a:t>virtual</a:t>
            </a:r>
            <a:r>
              <a:rPr lang="es-ES" altLang="es-ES" sz="2500" dirty="0">
                <a:latin typeface="Arial" panose="020B0604020202020204" pitchFamily="34" charset="0"/>
              </a:rPr>
              <a:t> y  autoformación. Cada vez  más  se implantará un modelo de educación virtual basado en medios informáticos y telemáticos en las que el profesor será un asesor del aprendizaje y el </a:t>
            </a:r>
            <a:r>
              <a:rPr lang="es-ES" altLang="es-ES" sz="2500" dirty="0" smtClean="0">
                <a:latin typeface="Arial" panose="020B0604020202020204" pitchFamily="34" charset="0"/>
              </a:rPr>
              <a:t>estudiante tendrá </a:t>
            </a:r>
            <a:r>
              <a:rPr lang="es-ES" altLang="es-ES" sz="2500" dirty="0">
                <a:latin typeface="Arial" panose="020B0604020202020204" pitchFamily="34" charset="0"/>
              </a:rPr>
              <a:t>mayor autonomía para seleccionar lo que quiere aprender y avanzar a su propio ritmo.</a:t>
            </a:r>
          </a:p>
          <a:p>
            <a:pPr algn="just" eaLnBrk="1" hangingPunct="1">
              <a:spcBef>
                <a:spcPct val="0"/>
              </a:spcBef>
              <a:buFontTx/>
              <a:buNone/>
            </a:pPr>
            <a:r>
              <a:rPr lang="es-ES" altLang="es-ES" sz="2500" dirty="0">
                <a:latin typeface="Arial" panose="020B0604020202020204" pitchFamily="34" charset="0"/>
              </a:rPr>
              <a:t>5. Mayor </a:t>
            </a:r>
            <a:r>
              <a:rPr lang="es-ES" altLang="es-ES" sz="2500" b="1" dirty="0">
                <a:latin typeface="Arial" panose="020B0604020202020204" pitchFamily="34" charset="0"/>
              </a:rPr>
              <a:t>autonomía</a:t>
            </a:r>
            <a:r>
              <a:rPr lang="es-ES" altLang="es-ES" sz="2500" dirty="0">
                <a:latin typeface="Arial" panose="020B0604020202020204" pitchFamily="34" charset="0"/>
              </a:rPr>
              <a:t> en la gestión escolar. Se espera que se enfatice la descentralización y  se </a:t>
            </a:r>
            <a:r>
              <a:rPr lang="es-ES" altLang="es-ES" sz="2500" dirty="0" smtClean="0">
                <a:latin typeface="Arial" panose="020B0604020202020204" pitchFamily="34" charset="0"/>
              </a:rPr>
              <a:t>dé </a:t>
            </a:r>
            <a:r>
              <a:rPr lang="es-ES" altLang="es-ES" sz="2500" dirty="0">
                <a:latin typeface="Arial" panose="020B0604020202020204" pitchFamily="34" charset="0"/>
              </a:rPr>
              <a:t>mayor autonomía a las  entidades territoriales  en la administración del sistema escolar.</a:t>
            </a:r>
          </a:p>
        </p:txBody>
      </p:sp>
      <p:sp>
        <p:nvSpPr>
          <p:cNvPr id="4" name="Marcador de pie de página 3"/>
          <p:cNvSpPr>
            <a:spLocks noGrp="1"/>
          </p:cNvSpPr>
          <p:nvPr>
            <p:ph type="ftr" sz="quarter" idx="11"/>
          </p:nvPr>
        </p:nvSpPr>
        <p:spPr/>
        <p:txBody>
          <a:bodyPr/>
          <a:lstStyle/>
          <a:p>
            <a:pPr>
              <a:defRPr/>
            </a:pPr>
            <a:r>
              <a:rPr lang="es-PE" smtClean="0"/>
              <a:t>Ramón R. Abarca Fernández   2014</a:t>
            </a:r>
            <a:endParaRPr lang="es-PE"/>
          </a:p>
        </p:txBody>
      </p:sp>
    </p:spTree>
    <p:extLst>
      <p:ext uri="{BB962C8B-B14F-4D97-AF65-F5344CB8AC3E}">
        <p14:creationId xmlns:p14="http://schemas.microsoft.com/office/powerpoint/2010/main" val="20236814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nodeType="afterGroup">
                            <p:stCondLst>
                              <p:cond delay="1500"/>
                            </p:stCondLst>
                            <p:childTnLst>
                              <p:par>
                                <p:cTn id="9" presetID="6" presetClass="entr" presetSubtype="32" fill="hold" grpId="0"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485192" y="751462"/>
            <a:ext cx="11028784" cy="4708981"/>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5125" indent="-3651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ES" sz="2500" dirty="0">
                <a:latin typeface="Arial" panose="020B0604020202020204" pitchFamily="34" charset="0"/>
              </a:rPr>
              <a:t>6. </a:t>
            </a:r>
            <a:r>
              <a:rPr lang="es-ES" altLang="es-ES" sz="2500" b="1" dirty="0" smtClean="0">
                <a:latin typeface="Arial" panose="020B0604020202020204" pitchFamily="34" charset="0"/>
              </a:rPr>
              <a:t>Aprender </a:t>
            </a:r>
            <a:r>
              <a:rPr lang="es-ES" altLang="es-ES" sz="2500" b="1" dirty="0">
                <a:latin typeface="Arial" panose="020B0604020202020204" pitchFamily="34" charset="0"/>
              </a:rPr>
              <a:t>a aprender</a:t>
            </a:r>
            <a:r>
              <a:rPr lang="es-ES" altLang="es-ES" sz="2500" dirty="0">
                <a:latin typeface="Arial" panose="020B0604020202020204" pitchFamily="34" charset="0"/>
              </a:rPr>
              <a:t>. Será el principio y estrategia pedagógica predominante. Para el desarrollo de las competencias de aprender a conocer, aprender a ser, aprender a hacer y aprender a vivir juntos.</a:t>
            </a:r>
          </a:p>
          <a:p>
            <a:pPr algn="just" eaLnBrk="1" hangingPunct="1">
              <a:spcBef>
                <a:spcPct val="0"/>
              </a:spcBef>
              <a:buFontTx/>
              <a:buNone/>
            </a:pPr>
            <a:r>
              <a:rPr lang="es-ES" altLang="es-ES" sz="2500" dirty="0">
                <a:latin typeface="Arial" panose="020B0604020202020204" pitchFamily="34" charset="0"/>
              </a:rPr>
              <a:t>7. Énfasis en la </a:t>
            </a:r>
            <a:r>
              <a:rPr lang="es-ES" altLang="es-ES" sz="2500" b="1" dirty="0">
                <a:latin typeface="Arial" panose="020B0604020202020204" pitchFamily="34" charset="0"/>
              </a:rPr>
              <a:t>calidad</a:t>
            </a:r>
            <a:r>
              <a:rPr lang="es-ES" altLang="es-ES" sz="2500" dirty="0">
                <a:latin typeface="Arial" panose="020B0604020202020204" pitchFamily="34" charset="0"/>
              </a:rPr>
              <a:t>, la </a:t>
            </a:r>
            <a:r>
              <a:rPr lang="es-ES" altLang="es-ES" sz="2500" b="1" dirty="0">
                <a:latin typeface="Arial" panose="020B0604020202020204" pitchFamily="34" charset="0"/>
              </a:rPr>
              <a:t>eficacia</a:t>
            </a:r>
            <a:r>
              <a:rPr lang="es-ES" altLang="es-ES" sz="2500" dirty="0">
                <a:latin typeface="Arial" panose="020B0604020202020204" pitchFamily="34" charset="0"/>
              </a:rPr>
              <a:t> y la </a:t>
            </a:r>
            <a:r>
              <a:rPr lang="es-ES" altLang="es-ES" sz="2500" b="1" dirty="0">
                <a:latin typeface="Arial" panose="020B0604020202020204" pitchFamily="34" charset="0"/>
              </a:rPr>
              <a:t>equidad</a:t>
            </a:r>
            <a:r>
              <a:rPr lang="es-ES" altLang="es-ES" sz="2500" dirty="0">
                <a:latin typeface="Arial" panose="020B0604020202020204" pitchFamily="34" charset="0"/>
              </a:rPr>
              <a:t>.</a:t>
            </a:r>
          </a:p>
          <a:p>
            <a:pPr algn="just" eaLnBrk="1" hangingPunct="1">
              <a:spcBef>
                <a:spcPct val="0"/>
              </a:spcBef>
              <a:buFontTx/>
              <a:buNone/>
            </a:pPr>
            <a:r>
              <a:rPr lang="es-ES" altLang="es-ES" sz="2500" dirty="0">
                <a:latin typeface="Arial" panose="020B0604020202020204" pitchFamily="34" charset="0"/>
              </a:rPr>
              <a:t>8. Rol del maestro como </a:t>
            </a:r>
            <a:r>
              <a:rPr lang="es-ES" altLang="es-ES" sz="2500" b="1" dirty="0">
                <a:latin typeface="Arial" panose="020B0604020202020204" pitchFamily="34" charset="0"/>
              </a:rPr>
              <a:t>asesor y tutor</a:t>
            </a:r>
            <a:r>
              <a:rPr lang="es-ES" altLang="es-ES" sz="2500" dirty="0">
                <a:latin typeface="Arial" panose="020B0604020202020204" pitchFamily="34" charset="0"/>
              </a:rPr>
              <a:t>. El maestro será asesor y tutor, un consultor del aprendizaje que ayuda al estudiante y abandona paulatinamente el rol protagónico que ha venido ejerciendo.</a:t>
            </a:r>
          </a:p>
          <a:p>
            <a:pPr algn="just" eaLnBrk="1" hangingPunct="1">
              <a:spcBef>
                <a:spcPct val="0"/>
              </a:spcBef>
              <a:buFontTx/>
              <a:buNone/>
            </a:pPr>
            <a:r>
              <a:rPr lang="es-ES" altLang="es-ES" sz="2500" dirty="0">
                <a:latin typeface="Arial" panose="020B0604020202020204" pitchFamily="34" charset="0"/>
              </a:rPr>
              <a:t>9. Formación para la </a:t>
            </a:r>
            <a:r>
              <a:rPr lang="es-ES" altLang="es-ES" sz="2500" b="1" dirty="0">
                <a:latin typeface="Arial" panose="020B0604020202020204" pitchFamily="34" charset="0"/>
              </a:rPr>
              <a:t>autogeneración</a:t>
            </a:r>
            <a:r>
              <a:rPr lang="es-ES" altLang="es-ES" sz="2500" dirty="0">
                <a:latin typeface="Arial" panose="020B0604020202020204" pitchFamily="34" charset="0"/>
              </a:rPr>
              <a:t> de empleo. "Incorporar en el quehacer pedagógico los ejes del trabajo y el desarrollo productivo.</a:t>
            </a:r>
          </a:p>
          <a:p>
            <a:pPr algn="just" eaLnBrk="1" hangingPunct="1">
              <a:spcBef>
                <a:spcPct val="0"/>
              </a:spcBef>
              <a:buFontTx/>
              <a:buNone/>
            </a:pPr>
            <a:r>
              <a:rPr lang="es-ES" altLang="es-ES" sz="2500" dirty="0">
                <a:latin typeface="Arial" panose="020B0604020202020204" pitchFamily="34" charset="0"/>
              </a:rPr>
              <a:t>10. </a:t>
            </a:r>
            <a:r>
              <a:rPr lang="es-ES" altLang="es-ES" sz="2500" b="1" dirty="0">
                <a:latin typeface="Arial" panose="020B0604020202020204" pitchFamily="34" charset="0"/>
              </a:rPr>
              <a:t>Gratuidad</a:t>
            </a:r>
            <a:r>
              <a:rPr lang="es-ES" altLang="es-ES" sz="2500" dirty="0">
                <a:latin typeface="Arial" panose="020B0604020202020204" pitchFamily="34" charset="0"/>
              </a:rPr>
              <a:t> de la educación. Si se pretende la universalización de la educación básica y media, necesariamente se tendrá que avanzar hacia la gratuidad total del </a:t>
            </a:r>
            <a:r>
              <a:rPr lang="es-ES" altLang="es-ES" sz="2500" dirty="0" smtClean="0">
                <a:latin typeface="Arial" panose="020B0604020202020204" pitchFamily="34" charset="0"/>
              </a:rPr>
              <a:t>servicio educativo</a:t>
            </a:r>
            <a:r>
              <a:rPr lang="es-ES" altLang="es-ES" sz="2500" dirty="0">
                <a:latin typeface="Arial" panose="020B0604020202020204" pitchFamily="34" charset="0"/>
              </a:rPr>
              <a:t>.</a:t>
            </a:r>
          </a:p>
        </p:txBody>
      </p:sp>
      <p:sp>
        <p:nvSpPr>
          <p:cNvPr id="3" name="2 Rectángulo"/>
          <p:cNvSpPr>
            <a:spLocks noChangeArrowheads="1"/>
          </p:cNvSpPr>
          <p:nvPr/>
        </p:nvSpPr>
        <p:spPr bwMode="auto">
          <a:xfrm>
            <a:off x="298580" y="12701"/>
            <a:ext cx="11588620" cy="5847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dirty="0">
                <a:latin typeface="Arial" panose="020B0604020202020204" pitchFamily="34" charset="0"/>
              </a:rPr>
              <a:t>Decálogo de tendencias educativas del siglo XXI</a:t>
            </a:r>
          </a:p>
        </p:txBody>
      </p:sp>
      <p:sp>
        <p:nvSpPr>
          <p:cNvPr id="4" name="Marcador de pie de página 3"/>
          <p:cNvSpPr>
            <a:spLocks noGrp="1"/>
          </p:cNvSpPr>
          <p:nvPr>
            <p:ph type="ftr" sz="quarter" idx="11"/>
          </p:nvPr>
        </p:nvSpPr>
        <p:spPr/>
        <p:txBody>
          <a:bodyPr/>
          <a:lstStyle/>
          <a:p>
            <a:pPr>
              <a:defRPr/>
            </a:pPr>
            <a:r>
              <a:rPr lang="es-PE" smtClean="0"/>
              <a:t>Ramón R. Abarca Fernández   2014</a:t>
            </a:r>
            <a:endParaRPr lang="es-PE"/>
          </a:p>
        </p:txBody>
      </p:sp>
      <p:sp>
        <p:nvSpPr>
          <p:cNvPr id="5" name="Rectángulo 4"/>
          <p:cNvSpPr/>
          <p:nvPr/>
        </p:nvSpPr>
        <p:spPr>
          <a:xfrm>
            <a:off x="4038600" y="5833032"/>
            <a:ext cx="5844229" cy="369332"/>
          </a:xfrm>
          <a:prstGeom prst="rect">
            <a:avLst/>
          </a:prstGeom>
        </p:spPr>
        <p:txBody>
          <a:bodyPr wrap="none">
            <a:spAutoFit/>
          </a:bodyPr>
          <a:lstStyle/>
          <a:p>
            <a:r>
              <a:rPr lang="es-ES" dirty="0"/>
              <a:t>http://www.otic-alianza.cl/biblioteca/articulos/decalogo.pdf</a:t>
            </a:r>
          </a:p>
        </p:txBody>
      </p:sp>
    </p:spTree>
    <p:extLst>
      <p:ext uri="{BB962C8B-B14F-4D97-AF65-F5344CB8AC3E}">
        <p14:creationId xmlns:p14="http://schemas.microsoft.com/office/powerpoint/2010/main" val="29292669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6" presetClass="entr" presetSubtype="32" fill="hold" grpId="0" nodeType="afterEffect">
                                  <p:stCondLst>
                                    <p:cond delay="0"/>
                                  </p:stCondLst>
                                  <p:iterate type="lt">
                                    <p:tmPct val="4000"/>
                                  </p:iterate>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22515" y="913070"/>
            <a:ext cx="11290040" cy="4893647"/>
          </a:xfrm>
          <a:prstGeom prst="rect">
            <a:avLst/>
          </a:prstGeom>
          <a:solidFill>
            <a:srgbClr val="FFCCFF"/>
          </a:solidFill>
        </p:spPr>
        <p:txBody>
          <a:bodyPr wrap="square">
            <a:spAutoFit/>
          </a:bodyPr>
          <a:lstStyle/>
          <a:p>
            <a:pPr marL="342900" indent="-342900" algn="just">
              <a:buFont typeface="+mj-lt"/>
              <a:buAutoNum type="alphaLcPeriod"/>
            </a:pPr>
            <a:r>
              <a:rPr lang="es-PE" sz="2400" b="1" dirty="0"/>
              <a:t>Rompe los límites del salón de clase tradicional.</a:t>
            </a:r>
          </a:p>
          <a:p>
            <a:pPr marL="342900" indent="-342900" algn="just">
              <a:buFont typeface="+mj-lt"/>
              <a:buAutoNum type="alphaLcPeriod"/>
            </a:pPr>
            <a:r>
              <a:rPr lang="es-PE" sz="2400" b="1" dirty="0"/>
              <a:t>Revalora en gran medida el texto escrito y la destreza mental y operativa en los procedimientos de la información.</a:t>
            </a:r>
          </a:p>
          <a:p>
            <a:pPr marL="342900" indent="-342900" algn="just">
              <a:buFont typeface="+mj-lt"/>
              <a:buAutoNum type="alphaLcPeriod"/>
            </a:pPr>
            <a:r>
              <a:rPr lang="es-PE" sz="2400" b="1" dirty="0"/>
              <a:t>Convierte a los usuarios en creadores y consumidores de información.</a:t>
            </a:r>
          </a:p>
          <a:p>
            <a:pPr marL="342900" indent="-342900" algn="just">
              <a:buFont typeface="+mj-lt"/>
              <a:buAutoNum type="alphaLcPeriod"/>
            </a:pPr>
            <a:r>
              <a:rPr lang="es-PE" sz="2400" b="1" dirty="0"/>
              <a:t>Desarrolla actividades colaborativas de aprendizaje/enseñanza entre instituciones y con otros actores externos incluyendo los de carácter internacional, se deben realizar </a:t>
            </a:r>
            <a:r>
              <a:rPr lang="es-PE" sz="2400" b="1" dirty="0" smtClean="0"/>
              <a:t>adecuaciones </a:t>
            </a:r>
            <a:r>
              <a:rPr lang="es-PE" sz="2400" b="1" dirty="0"/>
              <a:t>o cambios metodológicos, sin dejar de lado la evaluación.</a:t>
            </a:r>
          </a:p>
          <a:p>
            <a:pPr marL="342900" indent="-342900" algn="just">
              <a:buFont typeface="+mj-lt"/>
              <a:buAutoNum type="alphaLcPeriod"/>
            </a:pPr>
            <a:r>
              <a:rPr lang="es-PE" sz="2400" b="1" dirty="0"/>
              <a:t>Promueve criterios y genera habilidades para </a:t>
            </a:r>
            <a:r>
              <a:rPr lang="es-PE" sz="2400" b="1" dirty="0" smtClean="0"/>
              <a:t>discriminar la </a:t>
            </a:r>
            <a:r>
              <a:rPr lang="es-PE" sz="2400" b="1" dirty="0"/>
              <a:t>información </a:t>
            </a:r>
            <a:r>
              <a:rPr lang="es-PE" sz="2400" b="1" dirty="0" smtClean="0"/>
              <a:t>encontrada, </a:t>
            </a:r>
            <a:r>
              <a:rPr lang="es-PE" sz="2400" b="1" dirty="0"/>
              <a:t>la cual puede ser muy variada, contradictoria, inadecuada e incluso incomprensible.</a:t>
            </a:r>
          </a:p>
          <a:p>
            <a:pPr marL="342900" indent="-342900" algn="just">
              <a:buFont typeface="+mj-lt"/>
              <a:buAutoNum type="alphaLcPeriod"/>
            </a:pPr>
            <a:r>
              <a:rPr lang="es-PE" sz="2400" b="1" dirty="0"/>
              <a:t>Revalora el papel de los docentes como orientadores y mediadores, actualiza sus destrezas para trabajar en situaciones en que las desigualdades pueden ser muy notorias.</a:t>
            </a:r>
          </a:p>
          <a:p>
            <a:pPr marL="342900" indent="-342900" algn="just">
              <a:buFont typeface="+mj-lt"/>
              <a:buAutoNum type="alphaLcPeriod"/>
            </a:pPr>
            <a:r>
              <a:rPr lang="es-PE" sz="2400" b="1" dirty="0"/>
              <a:t>Los idiomas presentes en Internet y la preponderancia de la lengua inglesa.</a:t>
            </a:r>
            <a:endParaRPr lang="es-PE" sz="2400" dirty="0"/>
          </a:p>
        </p:txBody>
      </p:sp>
      <p:sp>
        <p:nvSpPr>
          <p:cNvPr id="3" name="2 Rectángulo"/>
          <p:cNvSpPr/>
          <p:nvPr/>
        </p:nvSpPr>
        <p:spPr>
          <a:xfrm>
            <a:off x="61233" y="0"/>
            <a:ext cx="12130767" cy="913070"/>
          </a:xfrm>
          <a:prstGeom prst="rect">
            <a:avLst/>
          </a:prstGeom>
          <a:solidFill>
            <a:srgbClr val="CCFF33"/>
          </a:solidFill>
        </p:spPr>
        <p:txBody>
          <a:bodyPr wrap="square">
            <a:spAutoFit/>
          </a:bodyPr>
          <a:lstStyle/>
          <a:p>
            <a:pPr algn="ctr">
              <a:lnSpc>
                <a:spcPts val="3200"/>
              </a:lnSpc>
            </a:pPr>
            <a:r>
              <a:rPr lang="es-PE" sz="3200" b="1" dirty="0"/>
              <a:t>P</a:t>
            </a:r>
            <a:r>
              <a:rPr lang="es-PE" sz="3200" b="1" dirty="0" smtClean="0"/>
              <a:t>otencialidades </a:t>
            </a:r>
            <a:r>
              <a:rPr lang="es-PE" sz="3200" b="1" dirty="0"/>
              <a:t>pedagógicas en el uso de Internet con propósitos formativos son:</a:t>
            </a:r>
          </a:p>
        </p:txBody>
      </p:sp>
      <p:sp>
        <p:nvSpPr>
          <p:cNvPr id="4" name="3 Rectángulo"/>
          <p:cNvSpPr/>
          <p:nvPr/>
        </p:nvSpPr>
        <p:spPr>
          <a:xfrm>
            <a:off x="1775520" y="6396335"/>
            <a:ext cx="8136904" cy="369332"/>
          </a:xfrm>
          <a:prstGeom prst="rect">
            <a:avLst/>
          </a:prstGeom>
        </p:spPr>
        <p:txBody>
          <a:bodyPr wrap="square">
            <a:spAutoFit/>
          </a:bodyPr>
          <a:lstStyle/>
          <a:p>
            <a:r>
              <a:rPr lang="es-PE" dirty="0"/>
              <a:t>http://investigacion.ilce.edu.mx/panel_control/doc/c37aprendizaje.pdf</a:t>
            </a:r>
          </a:p>
        </p:txBody>
      </p:sp>
    </p:spTree>
    <p:extLst>
      <p:ext uri="{BB962C8B-B14F-4D97-AF65-F5344CB8AC3E}">
        <p14:creationId xmlns:p14="http://schemas.microsoft.com/office/powerpoint/2010/main" val="6376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p:stCondLst>
                              <p:cond delay="8900"/>
                            </p:stCondLst>
                            <p:childTnLst>
                              <p:par>
                                <p:cTn id="9" presetID="42" presetClass="entr" presetSubtype="0" fill="hold" grpId="0" nodeType="afterEffect">
                                  <p:stCondLst>
                                    <p:cond delay="0"/>
                                  </p:stCondLst>
                                  <p:iterate type="lt">
                                    <p:tmPct val="5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t>Ramón R. Abarca Fernández   2014</a:t>
            </a:r>
            <a:endParaRPr lang="es-ES"/>
          </a:p>
        </p:txBody>
      </p:sp>
      <p:sp>
        <p:nvSpPr>
          <p:cNvPr id="6" name="CuadroTexto 5"/>
          <p:cNvSpPr txBox="1"/>
          <p:nvPr/>
        </p:nvSpPr>
        <p:spPr>
          <a:xfrm>
            <a:off x="406400" y="244340"/>
            <a:ext cx="11321141" cy="646331"/>
          </a:xfrm>
          <a:prstGeom prst="rect">
            <a:avLst/>
          </a:prstGeom>
          <a:solidFill>
            <a:srgbClr val="CCFF33"/>
          </a:solidFill>
        </p:spPr>
        <p:txBody>
          <a:bodyPr wrap="square" rtlCol="0">
            <a:spAutoFit/>
          </a:bodyPr>
          <a:lstStyle/>
          <a:p>
            <a:pPr algn="ctr"/>
            <a:r>
              <a:rPr lang="es-ES" sz="3600" dirty="0" smtClean="0">
                <a:latin typeface="Arial" panose="020B0604020202020204" pitchFamily="34" charset="0"/>
                <a:cs typeface="Arial" panose="020B0604020202020204" pitchFamily="34" charset="0"/>
              </a:rPr>
              <a:t>10 maneras para innovar (</a:t>
            </a:r>
            <a:r>
              <a:rPr lang="es-ES" sz="3600" dirty="0" err="1" smtClean="0">
                <a:latin typeface="Arial" panose="020B0604020202020204" pitchFamily="34" charset="0"/>
                <a:cs typeface="Arial" panose="020B0604020202020204" pitchFamily="34" charset="0"/>
              </a:rPr>
              <a:t>Thom</a:t>
            </a:r>
            <a:r>
              <a:rPr lang="es-ES" sz="3600" dirty="0" smtClean="0">
                <a:latin typeface="Arial" panose="020B0604020202020204" pitchFamily="34" charset="0"/>
                <a:cs typeface="Arial" panose="020B0604020202020204" pitchFamily="34" charset="0"/>
              </a:rPr>
              <a:t> </a:t>
            </a:r>
            <a:r>
              <a:rPr lang="es-ES" sz="3600" dirty="0" err="1" smtClean="0">
                <a:latin typeface="Arial" panose="020B0604020202020204" pitchFamily="34" charset="0"/>
                <a:cs typeface="Arial" panose="020B0604020202020204" pitchFamily="34" charset="0"/>
              </a:rPr>
              <a:t>Markhan</a:t>
            </a:r>
            <a:r>
              <a:rPr lang="es-ES" sz="3600" dirty="0" smtClean="0">
                <a:latin typeface="Arial" panose="020B0604020202020204" pitchFamily="34" charset="0"/>
                <a:cs typeface="Arial" panose="020B0604020202020204" pitchFamily="34" charset="0"/>
              </a:rPr>
              <a:t>)</a:t>
            </a:r>
            <a:endParaRPr lang="es-ES" sz="3600" dirty="0">
              <a:latin typeface="Arial" panose="020B0604020202020204" pitchFamily="34" charset="0"/>
              <a:cs typeface="Arial" panose="020B0604020202020204" pitchFamily="34" charset="0"/>
            </a:endParaRPr>
          </a:p>
        </p:txBody>
      </p:sp>
      <p:sp>
        <p:nvSpPr>
          <p:cNvPr id="8" name="Rectángulo 7"/>
          <p:cNvSpPr/>
          <p:nvPr/>
        </p:nvSpPr>
        <p:spPr>
          <a:xfrm>
            <a:off x="486227" y="890671"/>
            <a:ext cx="11110687" cy="4747453"/>
          </a:xfrm>
          <a:prstGeom prst="rect">
            <a:avLst/>
          </a:prstGeom>
          <a:solidFill>
            <a:schemeClr val="accent1">
              <a:lumMod val="20000"/>
              <a:lumOff val="80000"/>
            </a:schemeClr>
          </a:solidFill>
        </p:spPr>
        <p:txBody>
          <a:bodyPr wrap="square">
            <a:spAutoFit/>
          </a:bodyPr>
          <a:lstStyle/>
          <a:p>
            <a:pPr marL="342900" indent="-342900" algn="just">
              <a:lnSpc>
                <a:spcPts val="2000"/>
              </a:lnSpc>
              <a:buFont typeface="+mj-lt"/>
              <a:buAutoNum type="arabicPeriod"/>
            </a:pPr>
            <a:r>
              <a:rPr lang="es-ES" sz="2400" dirty="0" smtClean="0">
                <a:solidFill>
                  <a:srgbClr val="000000"/>
                </a:solidFill>
                <a:latin typeface="Calibri" panose="020F0502020204030204" pitchFamily="34" charset="0"/>
              </a:rPr>
              <a:t>Pasar de “hacer proyectos” al aprendizaje basado en proyectos: El </a:t>
            </a:r>
            <a:r>
              <a:rPr lang="es-ES" sz="2400" dirty="0">
                <a:solidFill>
                  <a:srgbClr val="000000"/>
                </a:solidFill>
                <a:latin typeface="Calibri" panose="020F0502020204030204" pitchFamily="34" charset="0"/>
              </a:rPr>
              <a:t>ABP es el mejor método que existe actualmente para combinar la investigación con la evaluación y la rendición de cuentas: intégralo en tu repertorio</a:t>
            </a:r>
          </a:p>
          <a:p>
            <a:pPr marL="342900" indent="-342900" algn="just">
              <a:lnSpc>
                <a:spcPts val="2000"/>
              </a:lnSpc>
              <a:buFont typeface="+mj-lt"/>
              <a:buAutoNum type="arabicPeriod"/>
            </a:pPr>
            <a:r>
              <a:rPr lang="es-ES" sz="2400" b="1" dirty="0">
                <a:solidFill>
                  <a:srgbClr val="000000"/>
                </a:solidFill>
                <a:latin typeface="Calibri" panose="020F0502020204030204" pitchFamily="34" charset="0"/>
              </a:rPr>
              <a:t>Conceptos </a:t>
            </a:r>
            <a:r>
              <a:rPr lang="es-ES" sz="2400" b="1" dirty="0" smtClean="0">
                <a:solidFill>
                  <a:srgbClr val="000000"/>
                </a:solidFill>
                <a:latin typeface="Calibri" panose="020F0502020204030204" pitchFamily="34" charset="0"/>
              </a:rPr>
              <a:t>contra </a:t>
            </a:r>
            <a:r>
              <a:rPr lang="es-ES" sz="2400" b="1" dirty="0">
                <a:solidFill>
                  <a:srgbClr val="000000"/>
                </a:solidFill>
                <a:latin typeface="Calibri" panose="020F0502020204030204" pitchFamily="34" charset="0"/>
              </a:rPr>
              <a:t>Hechos</a:t>
            </a:r>
            <a:r>
              <a:rPr lang="es-ES" sz="2400" dirty="0">
                <a:solidFill>
                  <a:srgbClr val="000000"/>
                </a:solidFill>
                <a:latin typeface="Calibri" panose="020F0502020204030204" pitchFamily="34" charset="0"/>
              </a:rPr>
              <a:t>: hace falta superar la necesidad de aprender cosas memorizadas mecánicamente. </a:t>
            </a:r>
            <a:r>
              <a:rPr lang="es-ES" sz="2400" dirty="0" smtClean="0">
                <a:solidFill>
                  <a:srgbClr val="000000"/>
                </a:solidFill>
                <a:latin typeface="Calibri" panose="020F0502020204030204" pitchFamily="34" charset="0"/>
              </a:rPr>
              <a:t>Debemos </a:t>
            </a:r>
            <a:r>
              <a:rPr lang="es-ES" sz="2400" dirty="0">
                <a:solidFill>
                  <a:srgbClr val="000000"/>
                </a:solidFill>
                <a:latin typeface="Calibri" panose="020F0502020204030204" pitchFamily="34" charset="0"/>
              </a:rPr>
              <a:t>planificar y organizar en torno a conceptos, utilizando conocimientos y recursos que permitan la comprensión de la idea y la lógica interna de la misma.</a:t>
            </a:r>
          </a:p>
          <a:p>
            <a:pPr marL="342900" indent="-342900" algn="just">
              <a:lnSpc>
                <a:spcPts val="2000"/>
              </a:lnSpc>
              <a:buFont typeface="+mj-lt"/>
              <a:buAutoNum type="arabicPeriod"/>
            </a:pPr>
            <a:r>
              <a:rPr lang="es-ES" sz="2400" b="1" dirty="0">
                <a:solidFill>
                  <a:srgbClr val="000000"/>
                </a:solidFill>
                <a:latin typeface="Calibri" panose="020F0502020204030204" pitchFamily="34" charset="0"/>
              </a:rPr>
              <a:t>Distinguir las ideas clave y la información crítica</a:t>
            </a:r>
            <a:r>
              <a:rPr lang="es-ES" sz="2400" dirty="0">
                <a:solidFill>
                  <a:srgbClr val="000000"/>
                </a:solidFill>
                <a:latin typeface="Calibri" panose="020F0502020204030204" pitchFamily="34" charset="0"/>
              </a:rPr>
              <a:t>: obviamente, para innovar hace falta "saber" cosas, hacen falta conocimientos. Lo que hace falta, también, es encontrar el justo medio entre la investigación del </a:t>
            </a:r>
            <a:r>
              <a:rPr lang="es-ES" sz="2400" dirty="0" smtClean="0">
                <a:solidFill>
                  <a:srgbClr val="000000"/>
                </a:solidFill>
                <a:latin typeface="Calibri" panose="020F0502020204030204" pitchFamily="34" charset="0"/>
              </a:rPr>
              <a:t>estudiantado </a:t>
            </a:r>
            <a:r>
              <a:rPr lang="es-ES" sz="2400" dirty="0">
                <a:solidFill>
                  <a:srgbClr val="000000"/>
                </a:solidFill>
                <a:latin typeface="Calibri" panose="020F0502020204030204" pitchFamily="34" charset="0"/>
              </a:rPr>
              <a:t>y la instrucción directa </a:t>
            </a:r>
            <a:r>
              <a:rPr lang="es-ES" sz="2400" dirty="0" smtClean="0">
                <a:solidFill>
                  <a:srgbClr val="000000"/>
                </a:solidFill>
                <a:latin typeface="Calibri" panose="020F0502020204030204" pitchFamily="34" charset="0"/>
              </a:rPr>
              <a:t>del docente</a:t>
            </a:r>
            <a:r>
              <a:rPr lang="es-ES" sz="2400" dirty="0">
                <a:solidFill>
                  <a:srgbClr val="000000"/>
                </a:solidFill>
                <a:latin typeface="Calibri" panose="020F0502020204030204" pitchFamily="34" charset="0"/>
              </a:rPr>
              <a:t>.</a:t>
            </a:r>
          </a:p>
          <a:p>
            <a:pPr marL="342900" indent="-342900" algn="just">
              <a:lnSpc>
                <a:spcPts val="2100"/>
              </a:lnSpc>
              <a:buFont typeface="+mj-lt"/>
              <a:buAutoNum type="arabicPeriod"/>
            </a:pPr>
            <a:r>
              <a:rPr lang="es-ES" sz="2400" b="1" dirty="0">
                <a:solidFill>
                  <a:srgbClr val="000000"/>
                </a:solidFill>
                <a:latin typeface="Calibri" panose="020F0502020204030204" pitchFamily="34" charset="0"/>
              </a:rPr>
              <a:t>Habilidades y conocimientos, juntos</a:t>
            </a:r>
            <a:r>
              <a:rPr lang="es-ES" sz="2400" dirty="0">
                <a:solidFill>
                  <a:srgbClr val="000000"/>
                </a:solidFill>
                <a:latin typeface="Calibri" panose="020F0502020204030204" pitchFamily="34" charset="0"/>
              </a:rPr>
              <a:t>: junto a esos conocimientos que sí son necesarios, hemos de fomentar el aprendizaje de varias habilidades cruciales: el trabajo colaborativo y cooperativo, el </a:t>
            </a:r>
            <a:r>
              <a:rPr lang="es-ES" sz="2400">
                <a:solidFill>
                  <a:srgbClr val="000000"/>
                </a:solidFill>
                <a:latin typeface="Calibri" panose="020F0502020204030204" pitchFamily="34" charset="0"/>
              </a:rPr>
              <a:t>pensamiento </a:t>
            </a:r>
            <a:r>
              <a:rPr lang="es-ES" sz="2400" smtClean="0">
                <a:solidFill>
                  <a:srgbClr val="000000"/>
                </a:solidFill>
                <a:latin typeface="Calibri" panose="020F0502020204030204" pitchFamily="34" charset="0"/>
              </a:rPr>
              <a:t>crítico</a:t>
            </a:r>
            <a:endParaRPr lang="es-ES" sz="2400" dirty="0">
              <a:solidFill>
                <a:srgbClr val="000000"/>
              </a:solidFill>
              <a:latin typeface="Calibri" panose="020F0502020204030204" pitchFamily="34" charset="0"/>
            </a:endParaRPr>
          </a:p>
          <a:p>
            <a:pPr marL="342900" indent="-342900" algn="just">
              <a:lnSpc>
                <a:spcPts val="2000"/>
              </a:lnSpc>
              <a:buFont typeface="+mj-lt"/>
              <a:buAutoNum type="arabicPeriod"/>
            </a:pPr>
            <a:r>
              <a:rPr lang="es-ES" sz="2400" b="1" dirty="0">
                <a:solidFill>
                  <a:srgbClr val="000000"/>
                </a:solidFill>
                <a:latin typeface="Calibri" panose="020F0502020204030204" pitchFamily="34" charset="0"/>
              </a:rPr>
              <a:t>Formar equipos</a:t>
            </a:r>
            <a:r>
              <a:rPr lang="es-ES" sz="2400" dirty="0">
                <a:solidFill>
                  <a:srgbClr val="000000"/>
                </a:solidFill>
                <a:latin typeface="Calibri" panose="020F0502020204030204" pitchFamily="34" charset="0"/>
              </a:rPr>
              <a:t>: aunque el trabajo colaborativo (en grupo) sea importantísimo, el trabajo en equipo (cooperativo) también lo es. El estudiantado tiene que aprender a trabajar en conjunto, asignación de roles, ética de trabajo, evaluación y autoevaluación, interacción, protocolos de comunicación, autocrítica</a:t>
            </a:r>
            <a:r>
              <a:rPr lang="es-ES" sz="2400" dirty="0" smtClean="0">
                <a:solidFill>
                  <a:srgbClr val="000000"/>
                </a:solidFill>
                <a:latin typeface="Calibri" panose="020F0502020204030204" pitchFamily="34" charset="0"/>
              </a:rPr>
              <a:t>...</a:t>
            </a:r>
            <a:endParaRPr lang="es-ES" sz="2400" dirty="0">
              <a:solidFill>
                <a:srgbClr val="000000"/>
              </a:solidFill>
              <a:latin typeface="Calibri" panose="020F0502020204030204" pitchFamily="34" charset="0"/>
            </a:endParaRPr>
          </a:p>
        </p:txBody>
      </p:sp>
      <p:sp>
        <p:nvSpPr>
          <p:cNvPr id="14" name="Rectángulo 13"/>
          <p:cNvSpPr/>
          <p:nvPr/>
        </p:nvSpPr>
        <p:spPr>
          <a:xfrm>
            <a:off x="300911" y="6033184"/>
            <a:ext cx="11532117" cy="646331"/>
          </a:xfrm>
          <a:prstGeom prst="rect">
            <a:avLst/>
          </a:prstGeom>
        </p:spPr>
        <p:txBody>
          <a:bodyPr wrap="square">
            <a:spAutoFit/>
          </a:bodyPr>
          <a:lstStyle/>
          <a:p>
            <a:r>
              <a:rPr lang="es-ES" dirty="0"/>
              <a:t>http://www.escuela20.com/innovacion-investigacion-reflexion/articulos-y-actualidad/10-maneras-de-ensenar-la-innovacion_3290_42_4866_0_1_in.html</a:t>
            </a:r>
          </a:p>
        </p:txBody>
      </p:sp>
    </p:spTree>
    <p:extLst>
      <p:ext uri="{BB962C8B-B14F-4D97-AF65-F5344CB8AC3E}">
        <p14:creationId xmlns:p14="http://schemas.microsoft.com/office/powerpoint/2010/main" val="42667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1300"/>
                            </p:stCondLst>
                            <p:childTnLst>
                              <p:par>
                                <p:cTn id="13" presetID="6" presetClass="entr" presetSubtype="32" fill="hold" grpId="1" nodeType="afterEffect">
                                  <p:stCondLst>
                                    <p:cond delay="0"/>
                                  </p:stCondLst>
                                  <p:iterate type="lt">
                                    <p:tmPct val="5000"/>
                                  </p:iterate>
                                  <p:childTnLst>
                                    <p:set>
                                      <p:cBhvr>
                                        <p:cTn id="14" dur="1" fill="hold">
                                          <p:stCondLst>
                                            <p:cond delay="0"/>
                                          </p:stCondLst>
                                        </p:cTn>
                                        <p:tgtEl>
                                          <p:spTgt spid="8"/>
                                        </p:tgtEl>
                                        <p:attrNameLst>
                                          <p:attrName>style.visibility</p:attrName>
                                        </p:attrNameLst>
                                      </p:cBhvr>
                                      <p:to>
                                        <p:strVal val="visible"/>
                                      </p:to>
                                    </p:set>
                                    <p:animEffect transition="in" filter="circle(out)">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t>Ramón R. Abarca Fernández   2014</a:t>
            </a:r>
            <a:endParaRPr lang="es-ES"/>
          </a:p>
        </p:txBody>
      </p:sp>
      <p:sp>
        <p:nvSpPr>
          <p:cNvPr id="6" name="CuadroTexto 5"/>
          <p:cNvSpPr txBox="1"/>
          <p:nvPr/>
        </p:nvSpPr>
        <p:spPr>
          <a:xfrm>
            <a:off x="406400" y="244340"/>
            <a:ext cx="11321141" cy="646331"/>
          </a:xfrm>
          <a:prstGeom prst="rect">
            <a:avLst/>
          </a:prstGeom>
          <a:solidFill>
            <a:srgbClr val="CCFF33"/>
          </a:solidFill>
        </p:spPr>
        <p:txBody>
          <a:bodyPr wrap="square" rtlCol="0">
            <a:spAutoFit/>
          </a:bodyPr>
          <a:lstStyle/>
          <a:p>
            <a:pPr algn="ctr"/>
            <a:r>
              <a:rPr lang="es-ES" sz="3600" dirty="0" smtClean="0">
                <a:latin typeface="Arial" panose="020B0604020202020204" pitchFamily="34" charset="0"/>
                <a:cs typeface="Arial" panose="020B0604020202020204" pitchFamily="34" charset="0"/>
              </a:rPr>
              <a:t>10 maneras de enseñar la innovación: </a:t>
            </a:r>
            <a:r>
              <a:rPr lang="es-ES" sz="3600" dirty="0" err="1">
                <a:latin typeface="Arial" panose="020B0604020202020204" pitchFamily="34" charset="0"/>
                <a:cs typeface="Arial" panose="020B0604020202020204" pitchFamily="34" charset="0"/>
              </a:rPr>
              <a:t>Thom</a:t>
            </a:r>
            <a:r>
              <a:rPr lang="es-ES" sz="3600" dirty="0">
                <a:latin typeface="Arial" panose="020B0604020202020204" pitchFamily="34" charset="0"/>
                <a:cs typeface="Arial" panose="020B0604020202020204" pitchFamily="34" charset="0"/>
              </a:rPr>
              <a:t> </a:t>
            </a:r>
            <a:r>
              <a:rPr lang="es-ES" sz="3600" dirty="0" err="1">
                <a:latin typeface="Arial" panose="020B0604020202020204" pitchFamily="34" charset="0"/>
                <a:cs typeface="Arial" panose="020B0604020202020204" pitchFamily="34" charset="0"/>
              </a:rPr>
              <a:t>Markhan</a:t>
            </a:r>
            <a:endParaRPr lang="es-ES" sz="3600" dirty="0">
              <a:latin typeface="Arial" panose="020B0604020202020204" pitchFamily="34" charset="0"/>
              <a:cs typeface="Arial" panose="020B0604020202020204" pitchFamily="34" charset="0"/>
            </a:endParaRPr>
          </a:p>
        </p:txBody>
      </p:sp>
      <p:sp>
        <p:nvSpPr>
          <p:cNvPr id="3" name="Rectángulo 2"/>
          <p:cNvSpPr/>
          <p:nvPr/>
        </p:nvSpPr>
        <p:spPr>
          <a:xfrm>
            <a:off x="526141" y="890671"/>
            <a:ext cx="11161486" cy="4939814"/>
          </a:xfrm>
          <a:prstGeom prst="rect">
            <a:avLst/>
          </a:prstGeom>
          <a:solidFill>
            <a:schemeClr val="accent1">
              <a:lumMod val="20000"/>
              <a:lumOff val="80000"/>
            </a:schemeClr>
          </a:solidFill>
        </p:spPr>
        <p:txBody>
          <a:bodyPr wrap="square">
            <a:spAutoFit/>
          </a:bodyPr>
          <a:lstStyle/>
          <a:p>
            <a:pPr marL="342900" indent="-342900" algn="just">
              <a:lnSpc>
                <a:spcPts val="2100"/>
              </a:lnSpc>
              <a:buFont typeface="+mj-lt"/>
              <a:buAutoNum type="arabicPeriod" startAt="6"/>
            </a:pPr>
            <a:r>
              <a:rPr lang="es-ES" sz="2400" b="1" dirty="0">
                <a:solidFill>
                  <a:srgbClr val="000000"/>
                </a:solidFill>
                <a:latin typeface="Calibri" panose="020F0502020204030204" pitchFamily="34" charset="0"/>
              </a:rPr>
              <a:t>Reflexión</a:t>
            </a:r>
            <a:r>
              <a:rPr lang="es-ES" sz="2400" dirty="0">
                <a:solidFill>
                  <a:srgbClr val="000000"/>
                </a:solidFill>
                <a:latin typeface="Calibri" panose="020F0502020204030204" pitchFamily="34" charset="0"/>
              </a:rPr>
              <a:t>: hay herramientas para facilitar, precisamente, la reflexión sobre los problemas que planteamos al </a:t>
            </a:r>
            <a:r>
              <a:rPr lang="es-ES" sz="2400" dirty="0" smtClean="0">
                <a:solidFill>
                  <a:srgbClr val="000000"/>
                </a:solidFill>
                <a:latin typeface="Calibri" panose="020F0502020204030204" pitchFamily="34" charset="0"/>
              </a:rPr>
              <a:t>estudiantado </a:t>
            </a:r>
            <a:r>
              <a:rPr lang="es-ES" sz="2400" dirty="0">
                <a:solidFill>
                  <a:srgbClr val="000000"/>
                </a:solidFill>
                <a:latin typeface="Calibri" panose="020F0502020204030204" pitchFamily="34" charset="0"/>
              </a:rPr>
              <a:t>en las aulas, </a:t>
            </a:r>
            <a:r>
              <a:rPr lang="es-ES" sz="2400" dirty="0" smtClean="0">
                <a:solidFill>
                  <a:srgbClr val="000000"/>
                </a:solidFill>
                <a:latin typeface="Calibri" panose="020F0502020204030204" pitchFamily="34" charset="0"/>
              </a:rPr>
              <a:t>compartir </a:t>
            </a:r>
            <a:r>
              <a:rPr lang="es-ES" sz="2400" dirty="0">
                <a:solidFill>
                  <a:srgbClr val="000000"/>
                </a:solidFill>
                <a:latin typeface="Calibri" panose="020F0502020204030204" pitchFamily="34" charset="0"/>
              </a:rPr>
              <a:t>ideas, buscar soluciones y soluciones divergentes: </a:t>
            </a:r>
            <a:r>
              <a:rPr lang="es-ES" sz="2400" dirty="0" err="1">
                <a:solidFill>
                  <a:srgbClr val="295D7F"/>
                </a:solidFill>
                <a:latin typeface="Calibri" panose="020F0502020204030204" pitchFamily="34" charset="0"/>
                <a:hlinkClick r:id="rId2" tooltip="Visitar el enlace (en nueva ventana)"/>
              </a:rPr>
              <a:t>BigThink</a:t>
            </a:r>
            <a:r>
              <a:rPr lang="es-ES" sz="2400" dirty="0">
                <a:solidFill>
                  <a:srgbClr val="000000"/>
                </a:solidFill>
                <a:latin typeface="Calibri" panose="020F0502020204030204" pitchFamily="34" charset="0"/>
              </a:rPr>
              <a:t> y el </a:t>
            </a:r>
            <a:r>
              <a:rPr lang="es-ES" sz="2400" dirty="0" err="1">
                <a:solidFill>
                  <a:srgbClr val="295D7F"/>
                </a:solidFill>
                <a:latin typeface="Calibri" panose="020F0502020204030204" pitchFamily="34" charset="0"/>
                <a:hlinkClick r:id="rId3" tooltip="Visitar el enlace (en nueva ventana)"/>
              </a:rPr>
              <a:t>VisibleThinking</a:t>
            </a:r>
            <a:r>
              <a:rPr lang="es-ES" sz="2400" dirty="0">
                <a:solidFill>
                  <a:srgbClr val="295D7F"/>
                </a:solidFill>
                <a:latin typeface="Calibri" panose="020F0502020204030204" pitchFamily="34" charset="0"/>
                <a:hlinkClick r:id="rId3" tooltip="Visitar el enlace (en nueva ventana)"/>
              </a:rPr>
              <a:t> </a:t>
            </a:r>
            <a:r>
              <a:rPr lang="es-ES" sz="2400" dirty="0" err="1">
                <a:solidFill>
                  <a:srgbClr val="295D7F"/>
                </a:solidFill>
                <a:latin typeface="Calibri" panose="020F0502020204030204" pitchFamily="34" charset="0"/>
                <a:hlinkClick r:id="rId3" tooltip="Visitar el enlace (en nueva ventana)"/>
              </a:rPr>
              <a:t>Routines</a:t>
            </a:r>
            <a:r>
              <a:rPr lang="es-ES" sz="2400" dirty="0">
                <a:solidFill>
                  <a:srgbClr val="000000"/>
                </a:solidFill>
                <a:latin typeface="Calibri" panose="020F0502020204030204" pitchFamily="34" charset="0"/>
              </a:rPr>
              <a:t> desarrollado en el Project Zero de Harvard son dos buenos ejemplos</a:t>
            </a:r>
          </a:p>
          <a:p>
            <a:pPr marL="342900" indent="-342900" algn="just">
              <a:lnSpc>
                <a:spcPts val="2100"/>
              </a:lnSpc>
              <a:buFont typeface="+mj-lt"/>
              <a:buAutoNum type="arabicPeriod" startAt="6"/>
            </a:pPr>
            <a:r>
              <a:rPr lang="es-ES" sz="2400" b="1" dirty="0">
                <a:solidFill>
                  <a:srgbClr val="000000"/>
                </a:solidFill>
                <a:latin typeface="Calibri" panose="020F0502020204030204" pitchFamily="34" charset="0"/>
              </a:rPr>
              <a:t>Creatividad</a:t>
            </a:r>
            <a:r>
              <a:rPr lang="es-ES" sz="2400" dirty="0">
                <a:solidFill>
                  <a:srgbClr val="000000"/>
                </a:solidFill>
                <a:latin typeface="Calibri" panose="020F0502020204030204" pitchFamily="34" charset="0"/>
              </a:rPr>
              <a:t>: para innovar hace falta desarrollar la creatividad. Los juegos lúdicos, ejercicios visuales o la </a:t>
            </a:r>
            <a:r>
              <a:rPr lang="es-ES" sz="2400" dirty="0" smtClean="0">
                <a:solidFill>
                  <a:srgbClr val="000000"/>
                </a:solidFill>
                <a:latin typeface="Calibri" panose="020F0502020204030204" pitchFamily="34" charset="0"/>
              </a:rPr>
              <a:t>dramatización (</a:t>
            </a:r>
            <a:r>
              <a:rPr lang="es-ES" sz="2400" dirty="0" err="1" smtClean="0">
                <a:solidFill>
                  <a:srgbClr val="000000"/>
                </a:solidFill>
                <a:latin typeface="Calibri" panose="020F0502020204030204" pitchFamily="34" charset="0"/>
              </a:rPr>
              <a:t>ludificación</a:t>
            </a:r>
            <a:r>
              <a:rPr lang="es-ES" sz="2400" dirty="0">
                <a:solidFill>
                  <a:srgbClr val="000000"/>
                </a:solidFill>
                <a:latin typeface="Calibri" panose="020F0502020204030204" pitchFamily="34" charset="0"/>
              </a:rPr>
              <a:t>) </a:t>
            </a:r>
            <a:r>
              <a:rPr lang="es-ES" sz="2400" dirty="0" smtClean="0">
                <a:solidFill>
                  <a:srgbClr val="000000"/>
                </a:solidFill>
                <a:latin typeface="Calibri" panose="020F0502020204030204" pitchFamily="34" charset="0"/>
              </a:rPr>
              <a:t>pueden </a:t>
            </a:r>
            <a:r>
              <a:rPr lang="es-ES" sz="2400" dirty="0">
                <a:solidFill>
                  <a:srgbClr val="000000"/>
                </a:solidFill>
                <a:latin typeface="Calibri" panose="020F0502020204030204" pitchFamily="34" charset="0"/>
              </a:rPr>
              <a:t>ser </a:t>
            </a:r>
            <a:r>
              <a:rPr lang="es-ES" sz="2400" dirty="0" smtClean="0">
                <a:solidFill>
                  <a:srgbClr val="000000"/>
                </a:solidFill>
                <a:latin typeface="Calibri" panose="020F0502020204030204" pitchFamily="34" charset="0"/>
              </a:rPr>
              <a:t>usados fácilmente </a:t>
            </a:r>
            <a:r>
              <a:rPr lang="es-ES" sz="2400" dirty="0">
                <a:solidFill>
                  <a:srgbClr val="000000"/>
                </a:solidFill>
                <a:latin typeface="Calibri" panose="020F0502020204030204" pitchFamily="34" charset="0"/>
              </a:rPr>
              <a:t>en las aulas</a:t>
            </a:r>
          </a:p>
          <a:p>
            <a:pPr marL="342900" indent="-342900" algn="just">
              <a:lnSpc>
                <a:spcPts val="2100"/>
              </a:lnSpc>
              <a:buFont typeface="+mj-lt"/>
              <a:buAutoNum type="arabicPeriod" startAt="6"/>
            </a:pPr>
            <a:r>
              <a:rPr lang="es-ES" sz="2400" b="1" dirty="0">
                <a:solidFill>
                  <a:srgbClr val="000000"/>
                </a:solidFill>
                <a:latin typeface="Calibri" panose="020F0502020204030204" pitchFamily="34" charset="0"/>
              </a:rPr>
              <a:t>Premiar el descubrimiento</a:t>
            </a:r>
            <a:r>
              <a:rPr lang="es-ES" sz="2400" dirty="0">
                <a:solidFill>
                  <a:srgbClr val="000000"/>
                </a:solidFill>
                <a:latin typeface="Calibri" panose="020F0502020204030204" pitchFamily="34" charset="0"/>
              </a:rPr>
              <a:t>: debemos reconocer </a:t>
            </a:r>
            <a:r>
              <a:rPr lang="es-ES" sz="2400" dirty="0" smtClean="0">
                <a:solidFill>
                  <a:srgbClr val="000000"/>
                </a:solidFill>
                <a:latin typeface="Calibri" panose="020F0502020204030204" pitchFamily="34" charset="0"/>
              </a:rPr>
              <a:t>explícitamente, </a:t>
            </a:r>
            <a:r>
              <a:rPr lang="es-ES" sz="2400" dirty="0">
                <a:solidFill>
                  <a:srgbClr val="000000"/>
                </a:solidFill>
                <a:latin typeface="Calibri" panose="020F0502020204030204" pitchFamily="34" charset="0"/>
              </a:rPr>
              <a:t>en la </a:t>
            </a:r>
            <a:r>
              <a:rPr lang="es-ES" sz="2400" dirty="0" smtClean="0">
                <a:solidFill>
                  <a:srgbClr val="000000"/>
                </a:solidFill>
                <a:latin typeface="Calibri" panose="020F0502020204030204" pitchFamily="34" charset="0"/>
              </a:rPr>
              <a:t>evaluación, </a:t>
            </a:r>
            <a:r>
              <a:rPr lang="es-ES" sz="2400" dirty="0">
                <a:solidFill>
                  <a:srgbClr val="000000"/>
                </a:solidFill>
                <a:latin typeface="Calibri" panose="020F0502020204030204" pitchFamily="34" charset="0"/>
              </a:rPr>
              <a:t>el dominio de la información adquirida por cada </a:t>
            </a:r>
            <a:r>
              <a:rPr lang="es-ES" sz="2400" dirty="0" smtClean="0">
                <a:solidFill>
                  <a:srgbClr val="000000"/>
                </a:solidFill>
                <a:latin typeface="Calibri" panose="020F0502020204030204" pitchFamily="34" charset="0"/>
              </a:rPr>
              <a:t>estudiante, </a:t>
            </a:r>
            <a:r>
              <a:rPr lang="es-ES" sz="2400" dirty="0">
                <a:solidFill>
                  <a:srgbClr val="000000"/>
                </a:solidFill>
                <a:latin typeface="Calibri" panose="020F0502020204030204" pitchFamily="34" charset="0"/>
              </a:rPr>
              <a:t>con el sistema de recompensas especificado con el uso de </a:t>
            </a:r>
            <a:r>
              <a:rPr lang="es-ES" sz="2400" dirty="0" err="1" smtClean="0">
                <a:solidFill>
                  <a:srgbClr val="000000"/>
                </a:solidFill>
                <a:latin typeface="Calibri" panose="020F0502020204030204" pitchFamily="34" charset="0"/>
              </a:rPr>
              <a:t>rúbicas</a:t>
            </a:r>
            <a:r>
              <a:rPr lang="es-ES" sz="2400" dirty="0">
                <a:solidFill>
                  <a:srgbClr val="000000"/>
                </a:solidFill>
                <a:latin typeface="Calibri" panose="020F0502020204030204" pitchFamily="34" charset="0"/>
              </a:rPr>
              <a:t>.</a:t>
            </a:r>
          </a:p>
          <a:p>
            <a:pPr marL="342900" indent="-342900" algn="just">
              <a:lnSpc>
                <a:spcPts val="2100"/>
              </a:lnSpc>
              <a:buFont typeface="+mj-lt"/>
              <a:buAutoNum type="arabicPeriod" startAt="6"/>
            </a:pPr>
            <a:r>
              <a:rPr lang="es-ES" sz="2400" b="1" dirty="0">
                <a:solidFill>
                  <a:srgbClr val="000000"/>
                </a:solidFill>
                <a:latin typeface="Calibri" panose="020F0502020204030204" pitchFamily="34" charset="0"/>
              </a:rPr>
              <a:t>Vuelve sobre las anteriores lecciones</a:t>
            </a:r>
            <a:r>
              <a:rPr lang="es-ES" sz="2400" dirty="0">
                <a:solidFill>
                  <a:srgbClr val="000000"/>
                </a:solidFill>
                <a:latin typeface="Calibri" panose="020F0502020204030204" pitchFamily="34" charset="0"/>
              </a:rPr>
              <a:t>: los plazos y las restricciones del </a:t>
            </a:r>
            <a:r>
              <a:rPr lang="es-ES" sz="2400" dirty="0" err="1" smtClean="0">
                <a:solidFill>
                  <a:srgbClr val="000000"/>
                </a:solidFill>
                <a:latin typeface="Calibri" panose="020F0502020204030204" pitchFamily="34" charset="0"/>
              </a:rPr>
              <a:t>curriculum</a:t>
            </a:r>
            <a:r>
              <a:rPr lang="es-ES" sz="2400" dirty="0" smtClean="0">
                <a:solidFill>
                  <a:srgbClr val="000000"/>
                </a:solidFill>
                <a:latin typeface="Calibri" panose="020F0502020204030204" pitchFamily="34" charset="0"/>
              </a:rPr>
              <a:t> </a:t>
            </a:r>
            <a:r>
              <a:rPr lang="es-ES" sz="2400" dirty="0">
                <a:solidFill>
                  <a:srgbClr val="000000"/>
                </a:solidFill>
                <a:latin typeface="Calibri" panose="020F0502020204030204" pitchFamily="34" charset="0"/>
              </a:rPr>
              <a:t>que nos impone la Administración nos fuerza a pasar rápidamente a la siguiente unidad didáctica y, a veces, las anteriores van quedando en el olvido. Hay que intentar volver sobre ellas para poder "anclar" esos aprendizajes y la comprensión de cada tema. "No hay innovación sin </a:t>
            </a:r>
            <a:r>
              <a:rPr lang="es-ES" sz="2400" dirty="0" smtClean="0">
                <a:solidFill>
                  <a:srgbClr val="000000"/>
                </a:solidFill>
                <a:latin typeface="Calibri" panose="020F0502020204030204" pitchFamily="34" charset="0"/>
              </a:rPr>
              <a:t>rumiar"</a:t>
            </a:r>
            <a:endParaRPr lang="es-ES" sz="2400" dirty="0">
              <a:solidFill>
                <a:srgbClr val="000000"/>
              </a:solidFill>
              <a:latin typeface="Calibri" panose="020F0502020204030204" pitchFamily="34" charset="0"/>
            </a:endParaRPr>
          </a:p>
          <a:p>
            <a:pPr marL="342900" indent="-342900" algn="just">
              <a:lnSpc>
                <a:spcPts val="2100"/>
              </a:lnSpc>
              <a:buFont typeface="+mj-lt"/>
              <a:buAutoNum type="arabicPeriod" startAt="6"/>
            </a:pPr>
            <a:r>
              <a:rPr lang="es-ES" sz="2400" b="1" dirty="0">
                <a:solidFill>
                  <a:srgbClr val="000000"/>
                </a:solidFill>
                <a:latin typeface="Calibri" panose="020F0502020204030204" pitchFamily="34" charset="0"/>
              </a:rPr>
              <a:t>Innova tú </a:t>
            </a:r>
            <a:r>
              <a:rPr lang="es-ES" sz="2400" b="1" dirty="0" smtClean="0">
                <a:solidFill>
                  <a:srgbClr val="000000"/>
                </a:solidFill>
                <a:latin typeface="Calibri" panose="020F0502020204030204" pitchFamily="34" charset="0"/>
              </a:rPr>
              <a:t>mismo:</a:t>
            </a:r>
            <a:r>
              <a:rPr lang="es-ES" sz="2400" dirty="0">
                <a:solidFill>
                  <a:srgbClr val="000000"/>
                </a:solidFill>
                <a:latin typeface="Calibri" panose="020F0502020204030204" pitchFamily="34" charset="0"/>
              </a:rPr>
              <a:t> la voluntad de fracasar, el riesgo de resultados difusos fuera de las medidas estandarizadas y la valentía para hacer frente a los defensores de la enseñanza más </a:t>
            </a:r>
            <a:r>
              <a:rPr lang="es-ES" sz="2400" dirty="0" smtClean="0">
                <a:solidFill>
                  <a:srgbClr val="000000"/>
                </a:solidFill>
                <a:latin typeface="Calibri" panose="020F0502020204030204" pitchFamily="34" charset="0"/>
              </a:rPr>
              <a:t>tradicional, </a:t>
            </a:r>
            <a:r>
              <a:rPr lang="es-ES" sz="2400" dirty="0">
                <a:solidFill>
                  <a:srgbClr val="000000"/>
                </a:solidFill>
                <a:latin typeface="Calibri" panose="020F0502020204030204" pitchFamily="34" charset="0"/>
              </a:rPr>
              <a:t>también debes tenerla tú, no solo tu </a:t>
            </a:r>
            <a:r>
              <a:rPr lang="es-ES" sz="2400" dirty="0" smtClean="0">
                <a:solidFill>
                  <a:srgbClr val="000000"/>
                </a:solidFill>
                <a:latin typeface="Calibri" panose="020F0502020204030204" pitchFamily="34" charset="0"/>
              </a:rPr>
              <a:t>estudiantado.</a:t>
            </a:r>
            <a:endParaRPr lang="es-ES" sz="2400" b="0" i="0" dirty="0">
              <a:solidFill>
                <a:srgbClr val="000000"/>
              </a:solidFill>
              <a:effectLst/>
              <a:latin typeface="Calibri" panose="020F0502020204030204" pitchFamily="34" charset="0"/>
            </a:endParaRPr>
          </a:p>
        </p:txBody>
      </p:sp>
      <p:sp>
        <p:nvSpPr>
          <p:cNvPr id="5" name="Rectángulo 4"/>
          <p:cNvSpPr/>
          <p:nvPr/>
        </p:nvSpPr>
        <p:spPr>
          <a:xfrm>
            <a:off x="300911" y="6033184"/>
            <a:ext cx="11532117" cy="646331"/>
          </a:xfrm>
          <a:prstGeom prst="rect">
            <a:avLst/>
          </a:prstGeom>
        </p:spPr>
        <p:txBody>
          <a:bodyPr wrap="square">
            <a:spAutoFit/>
          </a:bodyPr>
          <a:lstStyle/>
          <a:p>
            <a:r>
              <a:rPr lang="es-ES" dirty="0"/>
              <a:t>http://www.escuela20.com/innovacion-investigacion-reflexion/articulos-y-actualidad/10-maneras-de-ensenar-la-innovacion_3290_42_4866_0_1_in.html</a:t>
            </a:r>
          </a:p>
        </p:txBody>
      </p:sp>
    </p:spTree>
    <p:extLst>
      <p:ext uri="{BB962C8B-B14F-4D97-AF65-F5344CB8AC3E}">
        <p14:creationId xmlns:p14="http://schemas.microsoft.com/office/powerpoint/2010/main" val="390579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afterEffect">
                                  <p:stCondLst>
                                    <p:cond delay="0"/>
                                  </p:stCondLst>
                                  <p:iterate type="lt">
                                    <p:tmAbs val="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6" presetClass="entr" presetSubtype="0" fill="hold" grpId="1" nodeType="afterEffect">
                                  <p:stCondLst>
                                    <p:cond delay="0"/>
                                  </p:stCondLst>
                                  <p:iterate type="lt">
                                    <p:tmPct val="5000"/>
                                  </p:iterate>
                                  <p:childTnLst>
                                    <p:set>
                                      <p:cBhvr>
                                        <p:cTn id="9" dur="1" fill="hold">
                                          <p:stCondLst>
                                            <p:cond delay="0"/>
                                          </p:stCondLst>
                                        </p:cTn>
                                        <p:tgtEl>
                                          <p:spTgt spid="3"/>
                                        </p:tgtEl>
                                        <p:attrNameLst>
                                          <p:attrName>style.visibility</p:attrName>
                                        </p:attrNameLst>
                                      </p:cBhvr>
                                      <p:to>
                                        <p:strVal val="visible"/>
                                      </p:to>
                                    </p:set>
                                    <p:anim by="(-#ppt_w*2)" calcmode="lin" valueType="num">
                                      <p:cBhvr rctx="PPT">
                                        <p:cTn id="10" dur="500" autoRev="1" fill="hold">
                                          <p:stCondLst>
                                            <p:cond delay="0"/>
                                          </p:stCondLst>
                                        </p:cTn>
                                        <p:tgtEl>
                                          <p:spTgt spid="3"/>
                                        </p:tgtEl>
                                        <p:attrNameLst>
                                          <p:attrName>ppt_w</p:attrName>
                                        </p:attrNameLst>
                                      </p:cBhvr>
                                    </p:anim>
                                    <p:anim by="(#ppt_w*0.50)" calcmode="lin" valueType="num">
                                      <p:cBhvr>
                                        <p:cTn id="11" dur="500" decel="50000" autoRev="1" fill="hold">
                                          <p:stCondLst>
                                            <p:cond delay="0"/>
                                          </p:stCondLst>
                                        </p:cTn>
                                        <p:tgtEl>
                                          <p:spTgt spid="3"/>
                                        </p:tgtEl>
                                        <p:attrNameLst>
                                          <p:attrName>ppt_x</p:attrName>
                                        </p:attrNameLst>
                                      </p:cBhvr>
                                    </p:anim>
                                    <p:anim from="(-#ppt_h/2)" to="(#ppt_y)" calcmode="lin" valueType="num">
                                      <p:cBhvr>
                                        <p:cTn id="12" dur="1000" fill="hold">
                                          <p:stCondLst>
                                            <p:cond delay="0"/>
                                          </p:stCondLst>
                                        </p:cTn>
                                        <p:tgtEl>
                                          <p:spTgt spid="3"/>
                                        </p:tgtEl>
                                        <p:attrNameLst>
                                          <p:attrName>ppt_y</p:attrName>
                                        </p:attrNameLst>
                                      </p:cBhvr>
                                    </p:anim>
                                    <p:animRot by="21600000">
                                      <p:cBhvr>
                                        <p:cTn id="13"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 y="846385"/>
            <a:ext cx="5645426" cy="55092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txBody>
          <a:bodyPr wrap="square">
            <a:spAutoFit/>
          </a:bodyPr>
          <a:lstStyle/>
          <a:p>
            <a:pPr algn="just"/>
            <a:r>
              <a:rPr lang="es-ES" sz="2200" dirty="0">
                <a:solidFill>
                  <a:srgbClr val="000000"/>
                </a:solidFill>
                <a:latin typeface="Arial" panose="020B0604020202020204" pitchFamily="34" charset="0"/>
                <a:cs typeface="Arial" panose="020B0604020202020204" pitchFamily="34" charset="0"/>
              </a:rPr>
              <a:t>El siglo XIX correspondió al desarrollo de la Química Orgánica pura, mientras que el siglo XX fue el de la Biología y ramas relacionadas. </a:t>
            </a:r>
            <a:endParaRPr lang="es-ES" sz="2200" dirty="0" smtClean="0">
              <a:solidFill>
                <a:srgbClr val="000000"/>
              </a:solidFill>
              <a:latin typeface="Arial" panose="020B0604020202020204" pitchFamily="34" charset="0"/>
              <a:cs typeface="Arial" panose="020B0604020202020204" pitchFamily="34" charset="0"/>
            </a:endParaRPr>
          </a:p>
          <a:p>
            <a:pPr algn="just"/>
            <a:r>
              <a:rPr lang="es-ES" sz="2200" dirty="0" smtClean="0">
                <a:solidFill>
                  <a:srgbClr val="000000"/>
                </a:solidFill>
                <a:latin typeface="Arial" panose="020B0604020202020204" pitchFamily="34" charset="0"/>
                <a:cs typeface="Arial" panose="020B0604020202020204" pitchFamily="34" charset="0"/>
              </a:rPr>
              <a:t>En </a:t>
            </a:r>
            <a:r>
              <a:rPr lang="es-ES" sz="2200" dirty="0">
                <a:solidFill>
                  <a:srgbClr val="000000"/>
                </a:solidFill>
                <a:latin typeface="Arial" panose="020B0604020202020204" pitchFamily="34" charset="0"/>
                <a:cs typeface="Arial" panose="020B0604020202020204" pitchFamily="34" charset="0"/>
              </a:rPr>
              <a:t>el siglo XX se desarrolló la Química Estructural, con tecnologías como: resonancia magnética nuclear (RMN), espectrometría de masas (EM) y técnicas </a:t>
            </a:r>
            <a:r>
              <a:rPr lang="es-ES" sz="2200" dirty="0" err="1">
                <a:solidFill>
                  <a:srgbClr val="000000"/>
                </a:solidFill>
                <a:latin typeface="Arial" panose="020B0604020202020204" pitchFamily="34" charset="0"/>
                <a:cs typeface="Arial" panose="020B0604020202020204" pitchFamily="34" charset="0"/>
              </a:rPr>
              <a:t>cromatográficas</a:t>
            </a:r>
            <a:r>
              <a:rPr lang="es-ES" sz="2200" dirty="0">
                <a:solidFill>
                  <a:srgbClr val="000000"/>
                </a:solidFill>
                <a:latin typeface="Arial" panose="020B0604020202020204" pitchFamily="34" charset="0"/>
                <a:cs typeface="Arial" panose="020B0604020202020204" pitchFamily="34" charset="0"/>
              </a:rPr>
              <a:t> como: cromatografía líquida de alta resolución (en inglés: </a:t>
            </a:r>
            <a:r>
              <a:rPr lang="es-ES" sz="2200" i="1" dirty="0" err="1">
                <a:solidFill>
                  <a:srgbClr val="000000"/>
                </a:solidFill>
                <a:latin typeface="Arial" panose="020B0604020202020204" pitchFamily="34" charset="0"/>
                <a:cs typeface="Arial" panose="020B0604020202020204" pitchFamily="34" charset="0"/>
              </a:rPr>
              <a:t>high</a:t>
            </a:r>
            <a:r>
              <a:rPr lang="es-ES" sz="2200" i="1" dirty="0">
                <a:solidFill>
                  <a:srgbClr val="000000"/>
                </a:solidFill>
                <a:latin typeface="Arial" panose="020B0604020202020204" pitchFamily="34" charset="0"/>
                <a:cs typeface="Arial" panose="020B0604020202020204" pitchFamily="34" charset="0"/>
              </a:rPr>
              <a:t> performance </a:t>
            </a:r>
            <a:r>
              <a:rPr lang="es-ES" sz="2200" i="1" dirty="0" err="1">
                <a:solidFill>
                  <a:srgbClr val="000000"/>
                </a:solidFill>
                <a:latin typeface="Arial" panose="020B0604020202020204" pitchFamily="34" charset="0"/>
                <a:cs typeface="Arial" panose="020B0604020202020204" pitchFamily="34" charset="0"/>
              </a:rPr>
              <a:t>liquid</a:t>
            </a:r>
            <a:r>
              <a:rPr lang="es-ES" sz="2200" i="1" dirty="0">
                <a:solidFill>
                  <a:srgbClr val="000000"/>
                </a:solidFill>
                <a:latin typeface="Arial" panose="020B0604020202020204" pitchFamily="34" charset="0"/>
                <a:cs typeface="Arial" panose="020B0604020202020204" pitchFamily="34" charset="0"/>
              </a:rPr>
              <a:t> </a:t>
            </a:r>
            <a:r>
              <a:rPr lang="es-ES" sz="2200" i="1" dirty="0" err="1">
                <a:solidFill>
                  <a:srgbClr val="000000"/>
                </a:solidFill>
                <a:latin typeface="Arial" panose="020B0604020202020204" pitchFamily="34" charset="0"/>
                <a:cs typeface="Arial" panose="020B0604020202020204" pitchFamily="34" charset="0"/>
              </a:rPr>
              <a:t>chromatography</a:t>
            </a:r>
            <a:r>
              <a:rPr lang="es-ES" sz="2200" i="1" dirty="0">
                <a:solidFill>
                  <a:srgbClr val="000000"/>
                </a:solidFill>
                <a:latin typeface="Arial" panose="020B0604020202020204" pitchFamily="34" charset="0"/>
                <a:cs typeface="Arial" panose="020B0604020202020204" pitchFamily="34" charset="0"/>
              </a:rPr>
              <a:t>: </a:t>
            </a:r>
            <a:r>
              <a:rPr lang="es-ES" sz="2200" dirty="0">
                <a:solidFill>
                  <a:srgbClr val="000000"/>
                </a:solidFill>
                <a:latin typeface="Arial" panose="020B0604020202020204" pitchFamily="34" charset="0"/>
                <a:cs typeface="Arial" panose="020B0604020202020204" pitchFamily="34" charset="0"/>
              </a:rPr>
              <a:t>HPLC), cromatografía gas-líquido (CGL) y electroforesis capilar (EC). </a:t>
            </a:r>
            <a:r>
              <a:rPr lang="es-ES" sz="2200" b="1" dirty="0">
                <a:latin typeface="Arial" panose="020B0604020202020204" pitchFamily="34" charset="0"/>
                <a:cs typeface="Arial" panose="020B0604020202020204" pitchFamily="34" charset="0"/>
              </a:rPr>
              <a:t>Alicia Beatriz </a:t>
            </a:r>
            <a:r>
              <a:rPr lang="es-ES" sz="2200" b="1" dirty="0" err="1">
                <a:latin typeface="Arial" panose="020B0604020202020204" pitchFamily="34" charset="0"/>
                <a:cs typeface="Arial" panose="020B0604020202020204" pitchFamily="34" charset="0"/>
              </a:rPr>
              <a:t>Pomilio</a:t>
            </a:r>
            <a:r>
              <a:rPr lang="es-ES" sz="2200" dirty="0" smtClean="0">
                <a:solidFill>
                  <a:srgbClr val="000000"/>
                </a:solidFill>
                <a:latin typeface="Arial" panose="020B0604020202020204" pitchFamily="34" charset="0"/>
                <a:cs typeface="Arial" panose="020B0604020202020204" pitchFamily="34" charset="0"/>
              </a:rPr>
              <a:t> </a:t>
            </a:r>
            <a:r>
              <a:rPr lang="es-ES" sz="2200" dirty="0" smtClean="0">
                <a:solidFill>
                  <a:srgbClr val="000000"/>
                </a:solidFill>
                <a:latin typeface="Arial" panose="020B0604020202020204" pitchFamily="34" charset="0"/>
                <a:cs typeface="Arial" panose="020B0604020202020204" pitchFamily="34" charset="0"/>
                <a:hlinkClick r:id="rId2"/>
              </a:rPr>
              <a:t>http</a:t>
            </a:r>
            <a:r>
              <a:rPr lang="es-ES" sz="2200" dirty="0">
                <a:solidFill>
                  <a:srgbClr val="000000"/>
                </a:solidFill>
                <a:latin typeface="Arial" panose="020B0604020202020204" pitchFamily="34" charset="0"/>
                <a:cs typeface="Arial" panose="020B0604020202020204" pitchFamily="34" charset="0"/>
                <a:hlinkClick r:id="rId2"/>
              </a:rPr>
              <a:t>://</a:t>
            </a:r>
            <a:r>
              <a:rPr lang="es-ES" sz="2200" dirty="0" smtClean="0">
                <a:solidFill>
                  <a:srgbClr val="000000"/>
                </a:solidFill>
                <a:latin typeface="Arial" panose="020B0604020202020204" pitchFamily="34" charset="0"/>
                <a:cs typeface="Arial" panose="020B0604020202020204" pitchFamily="34" charset="0"/>
                <a:hlinkClick r:id="rId2"/>
              </a:rPr>
              <a:t>www.scielo.org.ar/scielo.php?script=sci_arttext&amp;pid=S0325-29572012000100011</a:t>
            </a:r>
            <a:r>
              <a:rPr lang="es-ES" sz="2200" dirty="0" smtClean="0">
                <a:solidFill>
                  <a:srgbClr val="000000"/>
                </a:solidFill>
                <a:latin typeface="Arial" panose="020B0604020202020204" pitchFamily="34" charset="0"/>
                <a:cs typeface="Arial" panose="020B0604020202020204" pitchFamily="34" charset="0"/>
              </a:rPr>
              <a:t> </a:t>
            </a:r>
          </a:p>
        </p:txBody>
      </p:sp>
      <p:sp>
        <p:nvSpPr>
          <p:cNvPr id="4" name="3 Marcador de pie de página"/>
          <p:cNvSpPr>
            <a:spLocks noGrp="1"/>
          </p:cNvSpPr>
          <p:nvPr>
            <p:ph type="ftr" sz="quarter" idx="11"/>
          </p:nvPr>
        </p:nvSpPr>
        <p:spPr/>
        <p:txBody>
          <a:bodyPr/>
          <a:lstStyle/>
          <a:p>
            <a:r>
              <a:rPr lang="es-ES" smtClean="0"/>
              <a:t>Ramón R. Abarca Fernández   2014</a:t>
            </a:r>
            <a:endParaRPr lang="es-ES"/>
          </a:p>
        </p:txBody>
      </p:sp>
      <p:sp>
        <p:nvSpPr>
          <p:cNvPr id="5" name="CuadroTexto 4"/>
          <p:cNvSpPr txBox="1"/>
          <p:nvPr/>
        </p:nvSpPr>
        <p:spPr>
          <a:xfrm>
            <a:off x="134319" y="0"/>
            <a:ext cx="5511106" cy="646331"/>
          </a:xfrm>
          <a:prstGeom prst="rect">
            <a:avLst/>
          </a:prstGeom>
          <a:solidFill>
            <a:srgbClr val="CCFF33"/>
          </a:solidFill>
        </p:spPr>
        <p:txBody>
          <a:bodyPr wrap="square" rtlCol="0">
            <a:spAutoFit/>
          </a:bodyPr>
          <a:lstStyle/>
          <a:p>
            <a:pPr algn="ctr"/>
            <a:r>
              <a:rPr lang="es-ES" sz="3600" dirty="0" smtClean="0"/>
              <a:t>La química</a:t>
            </a:r>
            <a:endParaRPr lang="es-ES" sz="3600" dirty="0"/>
          </a:p>
        </p:txBody>
      </p:sp>
      <p:sp>
        <p:nvSpPr>
          <p:cNvPr id="6" name="Rectángulo 5"/>
          <p:cNvSpPr/>
          <p:nvPr/>
        </p:nvSpPr>
        <p:spPr>
          <a:xfrm>
            <a:off x="5645426" y="0"/>
            <a:ext cx="6412255" cy="6824945"/>
          </a:xfrm>
          <a:prstGeom prst="rect">
            <a:avLst/>
          </a:prstGeom>
          <a:solidFill>
            <a:srgbClr val="CCFFCC"/>
          </a:solidFill>
        </p:spPr>
        <p:txBody>
          <a:bodyPr wrap="square">
            <a:spAutoFit/>
          </a:bodyPr>
          <a:lstStyle/>
          <a:p>
            <a:pPr algn="just">
              <a:lnSpc>
                <a:spcPts val="2500"/>
              </a:lnSpc>
            </a:pPr>
            <a:r>
              <a:rPr lang="es-ES" sz="2200" dirty="0" smtClean="0">
                <a:solidFill>
                  <a:srgbClr val="000000"/>
                </a:solidFill>
                <a:latin typeface="Arial" panose="020B0604020202020204" pitchFamily="34" charset="0"/>
                <a:cs typeface="Arial" panose="020B0604020202020204" pitchFamily="34" charset="0"/>
              </a:rPr>
              <a:t>Con la </a:t>
            </a:r>
            <a:r>
              <a:rPr lang="es-ES" sz="2200" dirty="0">
                <a:solidFill>
                  <a:srgbClr val="000000"/>
                </a:solidFill>
                <a:latin typeface="Arial" panose="020B0604020202020204" pitchFamily="34" charset="0"/>
                <a:cs typeface="Arial" panose="020B0604020202020204" pitchFamily="34" charset="0"/>
              </a:rPr>
              <a:t>integración de diversas ramas del conocimiento, que incluyen a la Bioquímica Clínica, Química Biológica, Química Orgánica, Físico-Química, Química </a:t>
            </a:r>
            <a:r>
              <a:rPr lang="es-ES" sz="2200" dirty="0" err="1">
                <a:solidFill>
                  <a:srgbClr val="000000"/>
                </a:solidFill>
                <a:latin typeface="Arial" panose="020B0604020202020204" pitchFamily="34" charset="0"/>
                <a:cs typeface="Arial" panose="020B0604020202020204" pitchFamily="34" charset="0"/>
              </a:rPr>
              <a:t>Bioanalítica</a:t>
            </a:r>
            <a:r>
              <a:rPr lang="es-ES" sz="2200" dirty="0">
                <a:solidFill>
                  <a:srgbClr val="000000"/>
                </a:solidFill>
                <a:latin typeface="Arial" panose="020B0604020202020204" pitchFamily="34" charset="0"/>
                <a:cs typeface="Arial" panose="020B0604020202020204" pitchFamily="34" charset="0"/>
              </a:rPr>
              <a:t>, Química Medicinal, Biología y Medicina, en el siglo XXI se produce el desarrollo de las "</a:t>
            </a:r>
            <a:r>
              <a:rPr lang="es-ES" sz="2200" dirty="0" err="1">
                <a:solidFill>
                  <a:srgbClr val="000000"/>
                </a:solidFill>
                <a:latin typeface="Arial" panose="020B0604020202020204" pitchFamily="34" charset="0"/>
                <a:cs typeface="Arial" panose="020B0604020202020204" pitchFamily="34" charset="0"/>
              </a:rPr>
              <a:t>ómicas</a:t>
            </a:r>
            <a:r>
              <a:rPr lang="es-ES" sz="2200" dirty="0">
                <a:solidFill>
                  <a:srgbClr val="000000"/>
                </a:solidFill>
                <a:latin typeface="Arial" panose="020B0604020202020204" pitchFamily="34" charset="0"/>
                <a:cs typeface="Arial" panose="020B0604020202020204" pitchFamily="34" charset="0"/>
              </a:rPr>
              <a:t>": Genómica, </a:t>
            </a:r>
            <a:r>
              <a:rPr lang="es-ES" sz="2200" dirty="0" err="1">
                <a:solidFill>
                  <a:srgbClr val="000000"/>
                </a:solidFill>
                <a:latin typeface="Arial" panose="020B0604020202020204" pitchFamily="34" charset="0"/>
                <a:cs typeface="Arial" panose="020B0604020202020204" pitchFamily="34" charset="0"/>
              </a:rPr>
              <a:t>Proteómica</a:t>
            </a:r>
            <a:r>
              <a:rPr lang="es-ES" sz="2200" dirty="0">
                <a:solidFill>
                  <a:srgbClr val="000000"/>
                </a:solidFill>
                <a:latin typeface="Arial" panose="020B0604020202020204" pitchFamily="34" charset="0"/>
                <a:cs typeface="Arial" panose="020B0604020202020204" pitchFamily="34" charset="0"/>
              </a:rPr>
              <a:t>, </a:t>
            </a:r>
            <a:r>
              <a:rPr lang="es-ES" sz="2200" dirty="0" err="1">
                <a:solidFill>
                  <a:srgbClr val="000000"/>
                </a:solidFill>
                <a:latin typeface="Arial" panose="020B0604020202020204" pitchFamily="34" charset="0"/>
                <a:cs typeface="Arial" panose="020B0604020202020204" pitchFamily="34" charset="0"/>
              </a:rPr>
              <a:t>Metabolómica</a:t>
            </a:r>
            <a:r>
              <a:rPr lang="es-ES" sz="2200" dirty="0">
                <a:solidFill>
                  <a:srgbClr val="000000"/>
                </a:solidFill>
                <a:latin typeface="Arial" panose="020B0604020202020204" pitchFamily="34" charset="0"/>
                <a:cs typeface="Arial" panose="020B0604020202020204" pitchFamily="34" charset="0"/>
              </a:rPr>
              <a:t> y </a:t>
            </a:r>
            <a:r>
              <a:rPr lang="es-ES" sz="2200" dirty="0" err="1">
                <a:solidFill>
                  <a:srgbClr val="000000"/>
                </a:solidFill>
                <a:latin typeface="Arial" panose="020B0604020202020204" pitchFamily="34" charset="0"/>
                <a:cs typeface="Arial" panose="020B0604020202020204" pitchFamily="34" charset="0"/>
              </a:rPr>
              <a:t>Transcriptómica</a:t>
            </a:r>
            <a:r>
              <a:rPr lang="es-ES" sz="2200" dirty="0">
                <a:solidFill>
                  <a:srgbClr val="000000"/>
                </a:solidFill>
                <a:latin typeface="Arial" panose="020B0604020202020204" pitchFamily="34" charset="0"/>
                <a:cs typeface="Arial" panose="020B0604020202020204" pitchFamily="34" charset="0"/>
              </a:rPr>
              <a:t>. </a:t>
            </a:r>
            <a:endParaRPr lang="es-ES" sz="2200" dirty="0" smtClean="0">
              <a:solidFill>
                <a:srgbClr val="000000"/>
              </a:solidFill>
              <a:latin typeface="Arial" panose="020B0604020202020204" pitchFamily="34" charset="0"/>
              <a:cs typeface="Arial" panose="020B0604020202020204" pitchFamily="34" charset="0"/>
            </a:endParaRPr>
          </a:p>
          <a:p>
            <a:pPr algn="just">
              <a:lnSpc>
                <a:spcPts val="2500"/>
              </a:lnSpc>
            </a:pPr>
            <a:r>
              <a:rPr lang="es-ES" sz="2200" dirty="0" smtClean="0">
                <a:solidFill>
                  <a:srgbClr val="000000"/>
                </a:solidFill>
                <a:latin typeface="Arial" panose="020B0604020202020204" pitchFamily="34" charset="0"/>
                <a:cs typeface="Arial" panose="020B0604020202020204" pitchFamily="34" charset="0"/>
              </a:rPr>
              <a:t>Se genera </a:t>
            </a:r>
            <a:r>
              <a:rPr lang="es-ES" sz="2200" dirty="0">
                <a:solidFill>
                  <a:srgbClr val="000000"/>
                </a:solidFill>
                <a:latin typeface="Arial" panose="020B0604020202020204" pitchFamily="34" charset="0"/>
                <a:cs typeface="Arial" panose="020B0604020202020204" pitchFamily="34" charset="0"/>
              </a:rPr>
              <a:t>la integración de la Biología, la Genética y el Comportamiento con la Química y además, con altas tecnologías: electroforesis capilar acoplada a espectrometría de masas (EC-EM), electroforesis capilar acoplada a resonancia magnética nuclear (EC-RMN), cromatografía líquida de alta resolución acoplada a espectrometría de masas </a:t>
            </a:r>
            <a:r>
              <a:rPr lang="es-ES" sz="2200" i="1" dirty="0">
                <a:solidFill>
                  <a:srgbClr val="000000"/>
                </a:solidFill>
                <a:latin typeface="Arial" panose="020B0604020202020204" pitchFamily="34" charset="0"/>
                <a:cs typeface="Arial" panose="020B0604020202020204" pitchFamily="34" charset="0"/>
              </a:rPr>
              <a:t>tándem </a:t>
            </a:r>
            <a:r>
              <a:rPr lang="es-ES" sz="2200" dirty="0">
                <a:solidFill>
                  <a:srgbClr val="000000"/>
                </a:solidFill>
                <a:latin typeface="Arial" panose="020B0604020202020204" pitchFamily="34" charset="0"/>
                <a:cs typeface="Arial" panose="020B0604020202020204" pitchFamily="34" charset="0"/>
              </a:rPr>
              <a:t>(HPLC-EM/EM), dentro de la disciplina de la Química de los Productos Naturales, que </a:t>
            </a:r>
            <a:r>
              <a:rPr lang="es-ES" sz="2200" dirty="0" smtClean="0">
                <a:solidFill>
                  <a:srgbClr val="000000"/>
                </a:solidFill>
                <a:latin typeface="Arial" panose="020B0604020202020204" pitchFamily="34" charset="0"/>
                <a:cs typeface="Arial" panose="020B0604020202020204" pitchFamily="34" charset="0"/>
              </a:rPr>
              <a:t>lleva, </a:t>
            </a:r>
            <a:r>
              <a:rPr lang="es-ES" sz="2200" dirty="0">
                <a:solidFill>
                  <a:srgbClr val="000000"/>
                </a:solidFill>
                <a:latin typeface="Arial" panose="020B0604020202020204" pitchFamily="34" charset="0"/>
                <a:cs typeface="Arial" panose="020B0604020202020204" pitchFamily="34" charset="0"/>
              </a:rPr>
              <a:t>en algunos </a:t>
            </a:r>
            <a:r>
              <a:rPr lang="es-ES" sz="2200" dirty="0" smtClean="0">
                <a:solidFill>
                  <a:srgbClr val="000000"/>
                </a:solidFill>
                <a:latin typeface="Arial" panose="020B0604020202020204" pitchFamily="34" charset="0"/>
                <a:cs typeface="Arial" panose="020B0604020202020204" pitchFamily="34" charset="0"/>
              </a:rPr>
              <a:t>casos, </a:t>
            </a:r>
            <a:r>
              <a:rPr lang="es-ES" sz="2200" dirty="0">
                <a:solidFill>
                  <a:srgbClr val="000000"/>
                </a:solidFill>
                <a:latin typeface="Arial" panose="020B0604020202020204" pitchFamily="34" charset="0"/>
                <a:cs typeface="Arial" panose="020B0604020202020204" pitchFamily="34" charset="0"/>
              </a:rPr>
              <a:t>al reemplazo del nombre original por los términos mencionados</a:t>
            </a:r>
            <a:r>
              <a:rPr lang="es-ES" sz="2200" dirty="0" smtClean="0">
                <a:solidFill>
                  <a:srgbClr val="000000"/>
                </a:solidFill>
                <a:latin typeface="Arial" panose="020B0604020202020204" pitchFamily="34" charset="0"/>
                <a:cs typeface="Arial" panose="020B0604020202020204" pitchFamily="34" charset="0"/>
              </a:rPr>
              <a:t>.</a:t>
            </a:r>
          </a:p>
          <a:p>
            <a:pPr algn="just">
              <a:lnSpc>
                <a:spcPts val="2500"/>
              </a:lnSpc>
            </a:pPr>
            <a:r>
              <a:rPr lang="es-ES" sz="1600" dirty="0" smtClean="0">
                <a:solidFill>
                  <a:srgbClr val="000000"/>
                </a:solidFill>
                <a:latin typeface="Arial" panose="020B0604020202020204" pitchFamily="34" charset="0"/>
                <a:cs typeface="Arial" panose="020B0604020202020204" pitchFamily="34" charset="0"/>
                <a:hlinkClick r:id="rId2"/>
              </a:rPr>
              <a:t>http</a:t>
            </a:r>
            <a:r>
              <a:rPr lang="es-ES" sz="1600" dirty="0">
                <a:solidFill>
                  <a:srgbClr val="000000"/>
                </a:solidFill>
                <a:latin typeface="Arial" panose="020B0604020202020204" pitchFamily="34" charset="0"/>
                <a:cs typeface="Arial" panose="020B0604020202020204" pitchFamily="34" charset="0"/>
                <a:hlinkClick r:id="rId2"/>
              </a:rPr>
              <a:t>://</a:t>
            </a:r>
            <a:r>
              <a:rPr lang="es-ES" sz="1600" dirty="0" smtClean="0">
                <a:solidFill>
                  <a:srgbClr val="000000"/>
                </a:solidFill>
                <a:latin typeface="Arial" panose="020B0604020202020204" pitchFamily="34" charset="0"/>
                <a:cs typeface="Arial" panose="020B0604020202020204" pitchFamily="34" charset="0"/>
                <a:hlinkClick r:id="rId2"/>
              </a:rPr>
              <a:t>www.scielo.org.ar/scielo.php?script=sci_arttext&amp;pid=S0325-29572012000100011</a:t>
            </a:r>
            <a:r>
              <a:rPr lang="es-ES" sz="1600" dirty="0" smtClean="0">
                <a:solidFill>
                  <a:srgbClr val="000000"/>
                </a:solidFill>
                <a:latin typeface="Arial" panose="020B0604020202020204" pitchFamily="34" charset="0"/>
                <a:cs typeface="Arial" panose="020B0604020202020204" pitchFamily="34" charset="0"/>
              </a:rPr>
              <a:t> </a:t>
            </a:r>
            <a:endParaRPr lang="es-ES" sz="16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33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par>
                          <p:cTn id="8" fill="hold">
                            <p:stCondLst>
                              <p:cond delay="700"/>
                            </p:stCondLst>
                            <p:childTnLst>
                              <p:par>
                                <p:cTn id="9" presetID="15" presetClass="entr" presetSubtype="0" fill="hold" grpId="1"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iterate type="lt">
                                    <p:tmPct val="5000"/>
                                  </p:iterate>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819063" y="121499"/>
            <a:ext cx="7718155" cy="6736501"/>
          </a:xfrm>
          <a:prstGeom prst="rect">
            <a:avLst/>
          </a:prstGeom>
        </p:spPr>
      </p:pic>
      <p:sp>
        <p:nvSpPr>
          <p:cNvPr id="3" name="Rectángulo 2"/>
          <p:cNvSpPr/>
          <p:nvPr/>
        </p:nvSpPr>
        <p:spPr>
          <a:xfrm rot="5400000">
            <a:off x="8711361" y="3377361"/>
            <a:ext cx="6591946" cy="369332"/>
          </a:xfrm>
          <a:prstGeom prst="rect">
            <a:avLst/>
          </a:prstGeom>
        </p:spPr>
        <p:txBody>
          <a:bodyPr wrap="square">
            <a:spAutoFit/>
          </a:bodyPr>
          <a:lstStyle/>
          <a:p>
            <a:r>
              <a:rPr lang="es-ES" dirty="0">
                <a:hlinkClick r:id="rId3"/>
              </a:rPr>
              <a:t>http://</a:t>
            </a:r>
            <a:r>
              <a:rPr lang="es-ES" dirty="0" smtClean="0">
                <a:hlinkClick r:id="rId3"/>
              </a:rPr>
              <a:t>unesdoc.unesco.org/images/0013/001365/136548so.pdf</a:t>
            </a:r>
            <a:r>
              <a:rPr lang="es-ES" dirty="0" smtClean="0"/>
              <a:t> </a:t>
            </a:r>
            <a:endParaRPr lang="es-ES" dirty="0"/>
          </a:p>
        </p:txBody>
      </p:sp>
      <p:sp>
        <p:nvSpPr>
          <p:cNvPr id="4" name="Rectángulo 3"/>
          <p:cNvSpPr/>
          <p:nvPr/>
        </p:nvSpPr>
        <p:spPr>
          <a:xfrm>
            <a:off x="-1" y="-23658"/>
            <a:ext cx="3819063" cy="6427401"/>
          </a:xfrm>
          <a:prstGeom prst="rect">
            <a:avLst/>
          </a:prstGeom>
          <a:solidFill>
            <a:srgbClr val="FFC000"/>
          </a:solidFill>
        </p:spPr>
        <p:txBody>
          <a:bodyPr wrap="square">
            <a:spAutoFit/>
          </a:bodyPr>
          <a:lstStyle/>
          <a:p>
            <a:pPr algn="just">
              <a:lnSpc>
                <a:spcPts val="2600"/>
              </a:lnSpc>
            </a:pPr>
            <a:r>
              <a:rPr lang="es-ES" sz="2600" dirty="0">
                <a:latin typeface="Arial" panose="020B0604020202020204" pitchFamily="34" charset="0"/>
                <a:cs typeface="Arial" panose="020B0604020202020204" pitchFamily="34" charset="0"/>
              </a:rPr>
              <a:t>La Química es </a:t>
            </a:r>
            <a:r>
              <a:rPr lang="es-ES" sz="2600" dirty="0" smtClean="0">
                <a:latin typeface="Arial" panose="020B0604020202020204" pitchFamily="34" charset="0"/>
                <a:cs typeface="Arial" panose="020B0604020202020204" pitchFamily="34" charset="0"/>
              </a:rPr>
              <a:t>la </a:t>
            </a:r>
            <a:r>
              <a:rPr lang="es-ES" sz="2600" dirty="0">
                <a:latin typeface="Arial" panose="020B0604020202020204" pitchFamily="34" charset="0"/>
                <a:cs typeface="Arial" panose="020B0604020202020204" pitchFamily="34" charset="0"/>
              </a:rPr>
              <a:t>ciencia central que por su propia naturaleza ocupa un lugar destacado entre todas las disciplinas </a:t>
            </a:r>
            <a:r>
              <a:rPr lang="es-ES" sz="2600" dirty="0" smtClean="0">
                <a:latin typeface="Arial" panose="020B0604020202020204" pitchFamily="34" charset="0"/>
                <a:cs typeface="Arial" panose="020B0604020202020204" pitchFamily="34" charset="0"/>
              </a:rPr>
              <a:t>del saber, </a:t>
            </a:r>
            <a:r>
              <a:rPr lang="es-ES" sz="2600" dirty="0">
                <a:latin typeface="Arial" panose="020B0604020202020204" pitchFamily="34" charset="0"/>
                <a:cs typeface="Arial" panose="020B0604020202020204" pitchFamily="34" charset="0"/>
              </a:rPr>
              <a:t>con las que </a:t>
            </a:r>
            <a:r>
              <a:rPr lang="es-ES" sz="2600" dirty="0" smtClean="0">
                <a:latin typeface="Arial" panose="020B0604020202020204" pitchFamily="34" charset="0"/>
                <a:cs typeface="Arial" panose="020B0604020202020204" pitchFamily="34" charset="0"/>
              </a:rPr>
              <a:t>se relaciona estrechamente. </a:t>
            </a:r>
          </a:p>
          <a:p>
            <a:pPr algn="just">
              <a:lnSpc>
                <a:spcPts val="2600"/>
              </a:lnSpc>
            </a:pPr>
            <a:r>
              <a:rPr lang="es-ES" sz="2600" dirty="0" smtClean="0">
                <a:latin typeface="Arial" panose="020B0604020202020204" pitchFamily="34" charset="0"/>
                <a:cs typeface="Arial" panose="020B0604020202020204" pitchFamily="34" charset="0"/>
              </a:rPr>
              <a:t>Forma </a:t>
            </a:r>
            <a:r>
              <a:rPr lang="es-ES" sz="2600" dirty="0">
                <a:latin typeface="Arial" panose="020B0604020202020204" pitchFamily="34" charset="0"/>
                <a:cs typeface="Arial" panose="020B0604020202020204" pitchFamily="34" charset="0"/>
              </a:rPr>
              <a:t>la base de todas las ciencias moleculares como la Biología, Farmacia, Ciencia de Materiales, etc. Su ámbito es universal. </a:t>
            </a:r>
            <a:r>
              <a:rPr lang="es-ES" sz="1600" dirty="0">
                <a:latin typeface="Arial" panose="020B0604020202020204" pitchFamily="34" charset="0"/>
                <a:cs typeface="Arial" panose="020B0604020202020204" pitchFamily="34" charset="0"/>
                <a:hlinkClick r:id="rId4"/>
              </a:rPr>
              <a:t>https://</a:t>
            </a:r>
            <a:r>
              <a:rPr lang="es-ES" sz="1600" dirty="0" smtClean="0">
                <a:latin typeface="Arial" panose="020B0604020202020204" pitchFamily="34" charset="0"/>
                <a:cs typeface="Arial" panose="020B0604020202020204" pitchFamily="34" charset="0"/>
                <a:hlinkClick r:id="rId4"/>
              </a:rPr>
              <a:t>www.revistaeidon.es/archivo/el-ano-de-la-quimica/plataforma-de-debate/117850-ultimas-tendencias-en-la-investigacion-de-la-quimica-inorganica</a:t>
            </a:r>
            <a:r>
              <a:rPr lang="es-ES" sz="1600" dirty="0" smtClean="0">
                <a:latin typeface="Arial" panose="020B0604020202020204" pitchFamily="34" charset="0"/>
                <a:cs typeface="Arial" panose="020B0604020202020204" pitchFamily="34" charset="0"/>
              </a:rPr>
              <a:t> </a:t>
            </a:r>
            <a:endParaRPr lang="es-ES" sz="1600" dirty="0">
              <a:latin typeface="Arial" panose="020B0604020202020204" pitchFamily="34" charset="0"/>
              <a:cs typeface="Arial" panose="020B0604020202020204" pitchFamily="34" charset="0"/>
            </a:endParaRPr>
          </a:p>
        </p:txBody>
      </p:sp>
      <p:sp>
        <p:nvSpPr>
          <p:cNvPr id="5" name="Rectángulo 4"/>
          <p:cNvSpPr/>
          <p:nvPr/>
        </p:nvSpPr>
        <p:spPr>
          <a:xfrm>
            <a:off x="282565" y="3246126"/>
            <a:ext cx="6096000" cy="2800767"/>
          </a:xfrm>
          <a:prstGeom prst="rect">
            <a:avLst/>
          </a:prstGeom>
          <a:solidFill>
            <a:srgbClr val="FFFF00"/>
          </a:solidFill>
        </p:spPr>
        <p:txBody>
          <a:bodyPr>
            <a:spAutoFit/>
          </a:bodyPr>
          <a:lstStyle/>
          <a:p>
            <a:pPr algn="just"/>
            <a:r>
              <a:rPr lang="es-ES" dirty="0" smtClean="0">
                <a:solidFill>
                  <a:srgbClr val="000000"/>
                </a:solidFill>
                <a:latin typeface="Times New Roman" panose="02020603050405020304" pitchFamily="18" charset="0"/>
              </a:rPr>
              <a:t>En el </a:t>
            </a:r>
            <a:r>
              <a:rPr lang="es-ES" dirty="0">
                <a:solidFill>
                  <a:srgbClr val="000000"/>
                </a:solidFill>
                <a:latin typeface="Times New Roman" panose="02020603050405020304" pitchFamily="18" charset="0"/>
              </a:rPr>
              <a:t>siglo XXI, el desarrollo sostenible de nuestro planeta necesita de la Química y de su capacidad permanente de aportar soluciones a las crecientes y cada vez mas complejas demandas de nuestra sociedad. </a:t>
            </a:r>
            <a:endParaRPr lang="es-ES" dirty="0" smtClean="0">
              <a:solidFill>
                <a:srgbClr val="000000"/>
              </a:solidFill>
              <a:latin typeface="Times New Roman" panose="02020603050405020304" pitchFamily="18" charset="0"/>
            </a:endParaRPr>
          </a:p>
          <a:p>
            <a:pPr algn="just"/>
            <a:r>
              <a:rPr lang="es-ES" dirty="0" smtClean="0">
                <a:solidFill>
                  <a:srgbClr val="000000"/>
                </a:solidFill>
                <a:latin typeface="Times New Roman" panose="02020603050405020304" pitchFamily="18" charset="0"/>
              </a:rPr>
              <a:t>La </a:t>
            </a:r>
            <a:r>
              <a:rPr lang="es-ES" dirty="0">
                <a:solidFill>
                  <a:srgbClr val="000000"/>
                </a:solidFill>
                <a:latin typeface="Times New Roman" panose="02020603050405020304" pitchFamily="18" charset="0"/>
              </a:rPr>
              <a:t>química es l</a:t>
            </a:r>
            <a:r>
              <a:rPr lang="es-ES" dirty="0" smtClean="0">
                <a:solidFill>
                  <a:srgbClr val="000000"/>
                </a:solidFill>
                <a:latin typeface="Times New Roman" panose="02020603050405020304" pitchFamily="18" charset="0"/>
              </a:rPr>
              <a:t>a </a:t>
            </a:r>
            <a:r>
              <a:rPr lang="es-ES" dirty="0">
                <a:solidFill>
                  <a:srgbClr val="000000"/>
                </a:solidFill>
                <a:latin typeface="Times New Roman" panose="02020603050405020304" pitchFamily="18" charset="0"/>
              </a:rPr>
              <a:t>ciencia experimental y </a:t>
            </a:r>
            <a:r>
              <a:rPr lang="es-ES" b="1" dirty="0">
                <a:solidFill>
                  <a:srgbClr val="000000"/>
                </a:solidFill>
                <a:latin typeface="Times New Roman" panose="02020603050405020304" pitchFamily="18" charset="0"/>
              </a:rPr>
              <a:t>creativa</a:t>
            </a:r>
            <a:r>
              <a:rPr lang="es-ES" dirty="0">
                <a:solidFill>
                  <a:srgbClr val="000000"/>
                </a:solidFill>
                <a:latin typeface="Times New Roman" panose="02020603050405020304" pitchFamily="18" charset="0"/>
              </a:rPr>
              <a:t>: los químicos no sólo </a:t>
            </a:r>
            <a:r>
              <a:rPr lang="es-ES" dirty="0" smtClean="0">
                <a:solidFill>
                  <a:srgbClr val="000000"/>
                </a:solidFill>
                <a:latin typeface="Times New Roman" panose="02020603050405020304" pitchFamily="18" charset="0"/>
              </a:rPr>
              <a:t>tratan </a:t>
            </a:r>
            <a:r>
              <a:rPr lang="es-ES" dirty="0">
                <a:solidFill>
                  <a:srgbClr val="000000"/>
                </a:solidFill>
                <a:latin typeface="Times New Roman" panose="02020603050405020304" pitchFamily="18" charset="0"/>
              </a:rPr>
              <a:t>de entender la naturaleza como hacen otras áreas </a:t>
            </a:r>
            <a:r>
              <a:rPr lang="es-ES" dirty="0" smtClean="0">
                <a:solidFill>
                  <a:srgbClr val="000000"/>
                </a:solidFill>
                <a:latin typeface="Times New Roman" panose="02020603050405020304" pitchFamily="18" charset="0"/>
              </a:rPr>
              <a:t>del saber; </a:t>
            </a:r>
            <a:r>
              <a:rPr lang="es-ES" dirty="0">
                <a:solidFill>
                  <a:srgbClr val="000000"/>
                </a:solidFill>
                <a:latin typeface="Times New Roman" panose="02020603050405020304" pitchFamily="18" charset="0"/>
              </a:rPr>
              <a:t>los </a:t>
            </a:r>
            <a:r>
              <a:rPr lang="es-ES" dirty="0" smtClean="0">
                <a:solidFill>
                  <a:srgbClr val="000000"/>
                </a:solidFill>
                <a:latin typeface="Times New Roman" panose="02020603050405020304" pitchFamily="18" charset="0"/>
              </a:rPr>
              <a:t>químicos, además, crean </a:t>
            </a:r>
            <a:r>
              <a:rPr lang="es-ES" dirty="0">
                <a:solidFill>
                  <a:srgbClr val="000000"/>
                </a:solidFill>
                <a:latin typeface="Times New Roman" panose="02020603050405020304" pitchFamily="18" charset="0"/>
              </a:rPr>
              <a:t>nuevas moléculas y materiales con propiedades y aplicaciones insospechadas. </a:t>
            </a:r>
            <a:r>
              <a:rPr lang="es-ES" sz="1600" dirty="0" smtClean="0">
                <a:solidFill>
                  <a:srgbClr val="000000"/>
                </a:solidFill>
                <a:latin typeface="Times New Roman" panose="02020603050405020304" pitchFamily="18" charset="0"/>
                <a:hlinkClick r:id="rId5"/>
              </a:rPr>
              <a:t>http</a:t>
            </a:r>
            <a:r>
              <a:rPr lang="es-ES" sz="1600" dirty="0">
                <a:solidFill>
                  <a:srgbClr val="000000"/>
                </a:solidFill>
                <a:latin typeface="Times New Roman" panose="02020603050405020304" pitchFamily="18" charset="0"/>
                <a:hlinkClick r:id="rId5"/>
              </a:rPr>
              <a:t>://</a:t>
            </a:r>
            <a:r>
              <a:rPr lang="es-ES" sz="1600" dirty="0" smtClean="0">
                <a:solidFill>
                  <a:srgbClr val="000000"/>
                </a:solidFill>
                <a:latin typeface="Times New Roman" panose="02020603050405020304" pitchFamily="18" charset="0"/>
                <a:hlinkClick r:id="rId5"/>
              </a:rPr>
              <a:t>www.heraldo.es/noticias/suplementos/frontera_azul/luis_oro_desarrollo_sostenible_necesita_quimica.html</a:t>
            </a:r>
            <a:r>
              <a:rPr lang="es-ES" sz="1600" dirty="0" smtClean="0">
                <a:solidFill>
                  <a:srgbClr val="000000"/>
                </a:solidFill>
                <a:latin typeface="Times New Roman" panose="02020603050405020304" pitchFamily="18" charset="0"/>
              </a:rPr>
              <a:t> </a:t>
            </a:r>
            <a:endParaRPr lang="es-ES" sz="1600" dirty="0"/>
          </a:p>
        </p:txBody>
      </p:sp>
      <p:sp>
        <p:nvSpPr>
          <p:cNvPr id="6" name="5 Marcador de pie de página"/>
          <p:cNvSpPr>
            <a:spLocks noGrp="1"/>
          </p:cNvSpPr>
          <p:nvPr>
            <p:ph type="ftr" sz="quarter" idx="11"/>
          </p:nvPr>
        </p:nvSpPr>
        <p:spPr/>
        <p:txBody>
          <a:bodyPr/>
          <a:lstStyle/>
          <a:p>
            <a:r>
              <a:rPr lang="es-ES" smtClean="0"/>
              <a:t>Ramón R. Abarca Fernández   2014</a:t>
            </a:r>
            <a:endParaRPr lang="es-ES"/>
          </a:p>
        </p:txBody>
      </p:sp>
      <p:sp>
        <p:nvSpPr>
          <p:cNvPr id="7" name="Rectángulo 6"/>
          <p:cNvSpPr/>
          <p:nvPr/>
        </p:nvSpPr>
        <p:spPr>
          <a:xfrm>
            <a:off x="5911334" y="2795349"/>
            <a:ext cx="6096000" cy="4124206"/>
          </a:xfrm>
          <a:prstGeom prst="rect">
            <a:avLst/>
          </a:prstGeom>
          <a:solidFill>
            <a:srgbClr val="FFCCCC"/>
          </a:solidFill>
        </p:spPr>
        <p:txBody>
          <a:bodyPr>
            <a:spAutoFit/>
          </a:bodyPr>
          <a:lstStyle/>
          <a:p>
            <a:pPr algn="just"/>
            <a:r>
              <a:rPr lang="es-ES" dirty="0" smtClean="0">
                <a:solidFill>
                  <a:srgbClr val="000000"/>
                </a:solidFill>
                <a:latin typeface="Arial" panose="020B0604020202020204" pitchFamily="34" charset="0"/>
              </a:rPr>
              <a:t>Para Luis Oro, la química tiene retos muy importantes, uno </a:t>
            </a:r>
            <a:r>
              <a:rPr lang="es-ES" dirty="0">
                <a:solidFill>
                  <a:srgbClr val="000000"/>
                </a:solidFill>
                <a:latin typeface="Arial" panose="020B0604020202020204" pitchFamily="34" charset="0"/>
              </a:rPr>
              <a:t>de ellos, a su juicio</a:t>
            </a:r>
            <a:r>
              <a:rPr lang="es-ES">
                <a:solidFill>
                  <a:srgbClr val="000000"/>
                </a:solidFill>
                <a:latin typeface="Arial" panose="020B0604020202020204" pitchFamily="34" charset="0"/>
              </a:rPr>
              <a:t>, </a:t>
            </a:r>
            <a:r>
              <a:rPr lang="es-ES" smtClean="0">
                <a:solidFill>
                  <a:srgbClr val="000000"/>
                </a:solidFill>
                <a:latin typeface="Arial" panose="020B0604020202020204" pitchFamily="34" charset="0"/>
              </a:rPr>
              <a:t>es contribuir </a:t>
            </a:r>
            <a:r>
              <a:rPr lang="es-ES" dirty="0">
                <a:solidFill>
                  <a:srgbClr val="000000"/>
                </a:solidFill>
                <a:latin typeface="Arial" panose="020B0604020202020204" pitchFamily="34" charset="0"/>
              </a:rPr>
              <a:t>a sentar las bases de un desarrollo sostenible del planeta Tierra evitando un consumo insostenible de los recursos. </a:t>
            </a:r>
            <a:endParaRPr lang="es-ES" dirty="0" smtClean="0">
              <a:solidFill>
                <a:srgbClr val="000000"/>
              </a:solidFill>
              <a:latin typeface="Arial" panose="020B0604020202020204" pitchFamily="34" charset="0"/>
            </a:endParaRPr>
          </a:p>
          <a:p>
            <a:pPr algn="just"/>
            <a:r>
              <a:rPr lang="es-ES" dirty="0" smtClean="0">
                <a:solidFill>
                  <a:srgbClr val="000000"/>
                </a:solidFill>
                <a:latin typeface="Arial" panose="020B0604020202020204" pitchFamily="34" charset="0"/>
              </a:rPr>
              <a:t>La </a:t>
            </a:r>
            <a:r>
              <a:rPr lang="es-ES" dirty="0">
                <a:solidFill>
                  <a:srgbClr val="000000"/>
                </a:solidFill>
                <a:latin typeface="Arial" panose="020B0604020202020204" pitchFamily="34" charset="0"/>
              </a:rPr>
              <a:t>energía, el agua, los alimentos y el medio ambiente son los </a:t>
            </a:r>
            <a:r>
              <a:rPr lang="es-ES" b="1" dirty="0">
                <a:solidFill>
                  <a:srgbClr val="000000"/>
                </a:solidFill>
                <a:latin typeface="Arial" panose="020B0604020202020204" pitchFamily="34" charset="0"/>
              </a:rPr>
              <a:t>cuatro retos </a:t>
            </a:r>
            <a:r>
              <a:rPr lang="es-ES" dirty="0">
                <a:solidFill>
                  <a:srgbClr val="000000"/>
                </a:solidFill>
                <a:latin typeface="Arial" panose="020B0604020202020204" pitchFamily="34" charset="0"/>
              </a:rPr>
              <a:t>más importantes de nuestro mundo. </a:t>
            </a:r>
            <a:r>
              <a:rPr lang="es-ES" dirty="0" smtClean="0">
                <a:solidFill>
                  <a:srgbClr val="000000"/>
                </a:solidFill>
                <a:latin typeface="Arial" panose="020B0604020202020204" pitchFamily="34" charset="0"/>
              </a:rPr>
              <a:t>La química </a:t>
            </a:r>
            <a:r>
              <a:rPr lang="es-ES" dirty="0">
                <a:solidFill>
                  <a:srgbClr val="000000"/>
                </a:solidFill>
                <a:latin typeface="Arial" panose="020B0604020202020204" pitchFamily="34" charset="0"/>
              </a:rPr>
              <a:t>es </a:t>
            </a:r>
            <a:r>
              <a:rPr lang="es-ES" dirty="0" smtClean="0">
                <a:solidFill>
                  <a:srgbClr val="000000"/>
                </a:solidFill>
                <a:latin typeface="Arial" panose="020B0604020202020204" pitchFamily="34" charset="0"/>
              </a:rPr>
              <a:t>la </a:t>
            </a:r>
            <a:r>
              <a:rPr lang="es-ES" dirty="0">
                <a:solidFill>
                  <a:srgbClr val="000000"/>
                </a:solidFill>
                <a:latin typeface="Arial" panose="020B0604020202020204" pitchFamily="34" charset="0"/>
              </a:rPr>
              <a:t>ciencia </a:t>
            </a:r>
            <a:r>
              <a:rPr lang="es-ES" b="1" dirty="0">
                <a:solidFill>
                  <a:srgbClr val="000000"/>
                </a:solidFill>
                <a:latin typeface="Arial" panose="020B0604020202020204" pitchFamily="34" charset="0"/>
              </a:rPr>
              <a:t>fundamental</a:t>
            </a:r>
            <a:r>
              <a:rPr lang="es-ES" dirty="0">
                <a:solidFill>
                  <a:srgbClr val="000000"/>
                </a:solidFill>
                <a:latin typeface="Arial" panose="020B0604020202020204" pitchFamily="34" charset="0"/>
              </a:rPr>
              <a:t> </a:t>
            </a:r>
            <a:r>
              <a:rPr lang="es-ES" dirty="0" smtClean="0">
                <a:solidFill>
                  <a:srgbClr val="000000"/>
                </a:solidFill>
                <a:latin typeface="Arial" panose="020B0604020202020204" pitchFamily="34" charset="0"/>
              </a:rPr>
              <a:t>para: </a:t>
            </a:r>
            <a:r>
              <a:rPr lang="es-ES" dirty="0">
                <a:solidFill>
                  <a:srgbClr val="000000"/>
                </a:solidFill>
                <a:latin typeface="Arial" panose="020B0604020202020204" pitchFamily="34" charset="0"/>
              </a:rPr>
              <a:t>identificar el origen de la </a:t>
            </a:r>
            <a:r>
              <a:rPr lang="es-ES" dirty="0" smtClean="0">
                <a:solidFill>
                  <a:srgbClr val="000000"/>
                </a:solidFill>
                <a:latin typeface="Arial" panose="020B0604020202020204" pitchFamily="34" charset="0"/>
              </a:rPr>
              <a:t>contaminación (en </a:t>
            </a:r>
            <a:r>
              <a:rPr lang="es-ES" dirty="0">
                <a:solidFill>
                  <a:srgbClr val="000000"/>
                </a:solidFill>
                <a:latin typeface="Arial" panose="020B0604020202020204" pitchFamily="34" charset="0"/>
              </a:rPr>
              <a:t>algunos </a:t>
            </a:r>
            <a:r>
              <a:rPr lang="es-ES" dirty="0" smtClean="0">
                <a:solidFill>
                  <a:srgbClr val="000000"/>
                </a:solidFill>
                <a:latin typeface="Arial" panose="020B0604020202020204" pitchFamily="34" charset="0"/>
              </a:rPr>
              <a:t>casos de </a:t>
            </a:r>
            <a:r>
              <a:rPr lang="es-ES" dirty="0">
                <a:solidFill>
                  <a:srgbClr val="000000"/>
                </a:solidFill>
                <a:latin typeface="Arial" panose="020B0604020202020204" pitchFamily="34" charset="0"/>
              </a:rPr>
              <a:t>origen </a:t>
            </a:r>
            <a:r>
              <a:rPr lang="es-ES" dirty="0" smtClean="0">
                <a:solidFill>
                  <a:srgbClr val="000000"/>
                </a:solidFill>
                <a:latin typeface="Arial" panose="020B0604020202020204" pitchFamily="34" charset="0"/>
              </a:rPr>
              <a:t>natural); proponer </a:t>
            </a:r>
            <a:r>
              <a:rPr lang="es-ES" dirty="0">
                <a:solidFill>
                  <a:srgbClr val="000000"/>
                </a:solidFill>
                <a:latin typeface="Arial" panose="020B0604020202020204" pitchFamily="34" charset="0"/>
              </a:rPr>
              <a:t>posibles opciones para su solución, o al </a:t>
            </a:r>
            <a:r>
              <a:rPr lang="es-ES" dirty="0" smtClean="0">
                <a:solidFill>
                  <a:srgbClr val="000000"/>
                </a:solidFill>
                <a:latin typeface="Arial" panose="020B0604020202020204" pitchFamily="34" charset="0"/>
              </a:rPr>
              <a:t>menos; minimizar </a:t>
            </a:r>
            <a:r>
              <a:rPr lang="es-ES" dirty="0">
                <a:solidFill>
                  <a:srgbClr val="000000"/>
                </a:solidFill>
                <a:latin typeface="Arial" panose="020B0604020202020204" pitchFamily="34" charset="0"/>
              </a:rPr>
              <a:t>sus efectos negativos, aunque </a:t>
            </a:r>
            <a:r>
              <a:rPr lang="es-ES" dirty="0" smtClean="0">
                <a:solidFill>
                  <a:srgbClr val="000000"/>
                </a:solidFill>
                <a:latin typeface="Arial" panose="020B0604020202020204" pitchFamily="34" charset="0"/>
              </a:rPr>
              <a:t>corresponden, </a:t>
            </a:r>
            <a:r>
              <a:rPr lang="es-ES" dirty="0">
                <a:solidFill>
                  <a:srgbClr val="000000"/>
                </a:solidFill>
                <a:latin typeface="Arial" panose="020B0604020202020204" pitchFamily="34" charset="0"/>
              </a:rPr>
              <a:t>en último </a:t>
            </a:r>
            <a:r>
              <a:rPr lang="es-ES" dirty="0" smtClean="0">
                <a:solidFill>
                  <a:srgbClr val="000000"/>
                </a:solidFill>
                <a:latin typeface="Arial" panose="020B0604020202020204" pitchFamily="34" charset="0"/>
              </a:rPr>
              <a:t>término, </a:t>
            </a:r>
            <a:r>
              <a:rPr lang="es-ES" dirty="0">
                <a:solidFill>
                  <a:srgbClr val="000000"/>
                </a:solidFill>
                <a:latin typeface="Arial" panose="020B0604020202020204" pitchFamily="34" charset="0"/>
              </a:rPr>
              <a:t>a la </a:t>
            </a:r>
            <a:r>
              <a:rPr lang="es-ES" dirty="0" smtClean="0">
                <a:solidFill>
                  <a:srgbClr val="000000"/>
                </a:solidFill>
                <a:latin typeface="Arial" panose="020B0604020202020204" pitchFamily="34" charset="0"/>
              </a:rPr>
              <a:t>sociedad, </a:t>
            </a:r>
            <a:r>
              <a:rPr lang="es-ES" dirty="0">
                <a:solidFill>
                  <a:srgbClr val="000000"/>
                </a:solidFill>
                <a:latin typeface="Arial" panose="020B0604020202020204" pitchFamily="34" charset="0"/>
              </a:rPr>
              <a:t>las decisiones finales</a:t>
            </a:r>
            <a:r>
              <a:rPr lang="es-ES" dirty="0" smtClean="0">
                <a:solidFill>
                  <a:srgbClr val="000000"/>
                </a:solidFill>
                <a:latin typeface="Arial" panose="020B0604020202020204" pitchFamily="34" charset="0"/>
              </a:rPr>
              <a:t>.</a:t>
            </a:r>
          </a:p>
          <a:p>
            <a:pPr algn="just"/>
            <a:r>
              <a:rPr lang="es-ES" sz="1400" dirty="0" smtClean="0">
                <a:solidFill>
                  <a:srgbClr val="000000"/>
                </a:solidFill>
                <a:latin typeface="Arial" panose="020B0604020202020204" pitchFamily="34" charset="0"/>
                <a:hlinkClick r:id="rId6"/>
              </a:rPr>
              <a:t>http</a:t>
            </a:r>
            <a:r>
              <a:rPr lang="es-ES" sz="1400" dirty="0">
                <a:solidFill>
                  <a:srgbClr val="000000"/>
                </a:solidFill>
                <a:latin typeface="Arial" panose="020B0604020202020204" pitchFamily="34" charset="0"/>
                <a:hlinkClick r:id="rId6"/>
              </a:rPr>
              <a:t>://</a:t>
            </a:r>
            <a:r>
              <a:rPr lang="es-ES" sz="1400" dirty="0" smtClean="0">
                <a:solidFill>
                  <a:srgbClr val="000000"/>
                </a:solidFill>
                <a:latin typeface="Arial" panose="020B0604020202020204" pitchFamily="34" charset="0"/>
                <a:hlinkClick r:id="rId6"/>
              </a:rPr>
              <a:t>www.redaccionmedica.com/autonomias/aragon/oro-comenzar-a-descifrar-el-genoma-humano-abre-paso-a-una-medicina-preventiva-y-personalizada-6523&amp;previo=965985</a:t>
            </a:r>
            <a:r>
              <a:rPr lang="es-ES" sz="1400" dirty="0" smtClean="0">
                <a:solidFill>
                  <a:srgbClr val="000000"/>
                </a:solidFill>
                <a:latin typeface="Arial" panose="020B0604020202020204" pitchFamily="34" charset="0"/>
              </a:rPr>
              <a:t> </a:t>
            </a:r>
            <a:endParaRPr lang="es-ES" sz="1400" dirty="0"/>
          </a:p>
        </p:txBody>
      </p:sp>
    </p:spTree>
    <p:extLst>
      <p:ext uri="{BB962C8B-B14F-4D97-AF65-F5344CB8AC3E}">
        <p14:creationId xmlns:p14="http://schemas.microsoft.com/office/powerpoint/2010/main" val="33390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6" presetClass="entr" presetSubtype="32" fill="hold" grpId="2" nodeType="after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1" nodeType="clickEffect">
                                  <p:stCondLst>
                                    <p:cond delay="0"/>
                                  </p:stCondLst>
                                  <p:iterate type="lt">
                                    <p:tmPct val="5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1" nodeType="clickEffect">
                                  <p:stCondLst>
                                    <p:cond delay="0"/>
                                  </p:stCondLst>
                                  <p:iterate type="lt">
                                    <p:tmPct val="5000"/>
                                  </p:iterate>
                                  <p:childTnLst>
                                    <p:set>
                                      <p:cBhvr>
                                        <p:cTn id="23" dur="1" fill="hold">
                                          <p:stCondLst>
                                            <p:cond delay="0"/>
                                          </p:stCondLst>
                                        </p:cTn>
                                        <p:tgtEl>
                                          <p:spTgt spid="7"/>
                                        </p:tgtEl>
                                        <p:attrNameLst>
                                          <p:attrName>style.visibility</p:attrName>
                                        </p:attrNameLst>
                                      </p:cBhvr>
                                      <p:to>
                                        <p:strVal val="visible"/>
                                      </p:to>
                                    </p:set>
                                    <p:animEffect transition="in" filter="barn(in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animBg="1"/>
      <p:bldP spid="5" grpId="1"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rgbClr val="66FF33"/>
            </a:gs>
            <a:gs pos="58000">
              <a:srgbClr val="FFFF00"/>
            </a:gs>
            <a:gs pos="85000">
              <a:srgbClr val="FF0300"/>
            </a:gs>
            <a:gs pos="95000">
              <a:schemeClr val="bg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t>Ramón R. Abarca Fernández   2014</a:t>
            </a:r>
            <a:endParaRPr lang="es-ES"/>
          </a:p>
        </p:txBody>
      </p:sp>
      <p:sp>
        <p:nvSpPr>
          <p:cNvPr id="3" name="Rectángulo 2"/>
          <p:cNvSpPr/>
          <p:nvPr/>
        </p:nvSpPr>
        <p:spPr>
          <a:xfrm>
            <a:off x="2278251" y="1190029"/>
            <a:ext cx="7470183" cy="4524315"/>
          </a:xfrm>
          <a:prstGeom prst="rect">
            <a:avLst/>
          </a:prstGeom>
        </p:spPr>
        <p:txBody>
          <a:bodyPr wrap="square">
            <a:spAutoFit/>
          </a:bodyPr>
          <a:lstStyle/>
          <a:p>
            <a:pPr algn="just">
              <a:spcAft>
                <a:spcPts val="0"/>
              </a:spcAft>
            </a:pPr>
            <a:r>
              <a:rPr lang="es-ES" sz="2400" i="1" dirty="0">
                <a:solidFill>
                  <a:srgbClr val="000000"/>
                </a:solidFill>
                <a:latin typeface="Arial" panose="020B0604020202020204" pitchFamily="34" charset="0"/>
              </a:rPr>
              <a:t>Creemos que las condiciones están </a:t>
            </a:r>
            <a:r>
              <a:rPr lang="es-ES" sz="2400" i="1" dirty="0" smtClean="0">
                <a:solidFill>
                  <a:srgbClr val="000000"/>
                </a:solidFill>
                <a:latin typeface="Arial" panose="020B0604020202020204" pitchFamily="34" charset="0"/>
              </a:rPr>
              <a:t>dadas, </a:t>
            </a:r>
            <a:r>
              <a:rPr lang="es-ES" sz="2400" i="1" dirty="0">
                <a:solidFill>
                  <a:srgbClr val="000000"/>
                </a:solidFill>
                <a:latin typeface="Arial" panose="020B0604020202020204" pitchFamily="34" charset="0"/>
              </a:rPr>
              <a:t>como </a:t>
            </a:r>
            <a:r>
              <a:rPr lang="es-ES" sz="2400" i="1" dirty="0" smtClean="0">
                <a:solidFill>
                  <a:srgbClr val="000000"/>
                </a:solidFill>
                <a:latin typeface="Arial" panose="020B0604020202020204" pitchFamily="34" charset="0"/>
              </a:rPr>
              <a:t>nunca, </a:t>
            </a:r>
            <a:r>
              <a:rPr lang="es-ES" sz="2400" i="1" dirty="0">
                <a:solidFill>
                  <a:srgbClr val="000000"/>
                </a:solidFill>
                <a:latin typeface="Arial" panose="020B0604020202020204" pitchFamily="34" charset="0"/>
              </a:rPr>
              <a:t>para el cambio social, y </a:t>
            </a:r>
            <a:r>
              <a:rPr lang="es-ES" sz="2400" i="1" dirty="0" smtClean="0">
                <a:solidFill>
                  <a:srgbClr val="000000"/>
                </a:solidFill>
                <a:latin typeface="Arial" panose="020B0604020202020204" pitchFamily="34" charset="0"/>
              </a:rPr>
              <a:t>que </a:t>
            </a:r>
            <a:r>
              <a:rPr lang="es-ES" sz="2400" i="1" dirty="0">
                <a:solidFill>
                  <a:srgbClr val="000000"/>
                </a:solidFill>
                <a:latin typeface="Arial" panose="020B0604020202020204" pitchFamily="34" charset="0"/>
              </a:rPr>
              <a:t>la educación será un órgano maestro. </a:t>
            </a:r>
            <a:endParaRPr lang="es-ES" sz="2400" i="1" dirty="0" smtClean="0">
              <a:solidFill>
                <a:srgbClr val="000000"/>
              </a:solidFill>
              <a:latin typeface="Arial" panose="020B0604020202020204" pitchFamily="34" charset="0"/>
            </a:endParaRPr>
          </a:p>
          <a:p>
            <a:pPr algn="just">
              <a:spcAft>
                <a:spcPts val="0"/>
              </a:spcAft>
            </a:pPr>
            <a:r>
              <a:rPr lang="es-ES" sz="2400" i="1" dirty="0" smtClean="0">
                <a:solidFill>
                  <a:srgbClr val="000000"/>
                </a:solidFill>
                <a:latin typeface="Arial" panose="020B0604020202020204" pitchFamily="34" charset="0"/>
              </a:rPr>
              <a:t>Una </a:t>
            </a:r>
            <a:r>
              <a:rPr lang="es-ES" sz="2400" i="1" dirty="0">
                <a:solidFill>
                  <a:srgbClr val="000000"/>
                </a:solidFill>
                <a:latin typeface="Arial" panose="020B0604020202020204" pitchFamily="34" charset="0"/>
              </a:rPr>
              <a:t>educación de la cuna hasta </a:t>
            </a:r>
            <a:r>
              <a:rPr lang="es-ES" sz="2400" i="1" dirty="0" smtClean="0">
                <a:solidFill>
                  <a:srgbClr val="000000"/>
                </a:solidFill>
                <a:latin typeface="Arial" panose="020B0604020202020204" pitchFamily="34" charset="0"/>
              </a:rPr>
              <a:t>la tumba</a:t>
            </a:r>
            <a:r>
              <a:rPr lang="es-ES" sz="2400" i="1" dirty="0">
                <a:solidFill>
                  <a:srgbClr val="000000"/>
                </a:solidFill>
                <a:latin typeface="Arial" panose="020B0604020202020204" pitchFamily="34" charset="0"/>
              </a:rPr>
              <a:t>, inconforme y reflexiva, que nos inspire un nuevo modo de pensar y nos </a:t>
            </a:r>
            <a:r>
              <a:rPr lang="es-ES" sz="2400" i="1" dirty="0" smtClean="0">
                <a:solidFill>
                  <a:srgbClr val="000000"/>
                </a:solidFill>
                <a:latin typeface="Arial" panose="020B0604020202020204" pitchFamily="34" charset="0"/>
              </a:rPr>
              <a:t>incite </a:t>
            </a:r>
            <a:r>
              <a:rPr lang="es-ES" sz="2400" i="1" dirty="0">
                <a:solidFill>
                  <a:srgbClr val="000000"/>
                </a:solidFill>
                <a:latin typeface="Arial" panose="020B0604020202020204" pitchFamily="34" charset="0"/>
              </a:rPr>
              <a:t>a descubrir quiénes somos en una sociedad que se quiera más a </a:t>
            </a:r>
            <a:r>
              <a:rPr lang="es-ES" sz="2400" i="1" dirty="0" smtClean="0">
                <a:solidFill>
                  <a:srgbClr val="000000"/>
                </a:solidFill>
                <a:latin typeface="Arial" panose="020B0604020202020204" pitchFamily="34" charset="0"/>
              </a:rPr>
              <a:t>sí misma</a:t>
            </a:r>
            <a:r>
              <a:rPr lang="es-ES" sz="2400" i="1" dirty="0">
                <a:solidFill>
                  <a:srgbClr val="000000"/>
                </a:solidFill>
                <a:latin typeface="Arial" panose="020B0604020202020204" pitchFamily="34" charset="0"/>
              </a:rPr>
              <a:t>. Que aprovecha al máximo nuestra creatividad inagotable y conciba una </a:t>
            </a:r>
            <a:r>
              <a:rPr lang="es-ES" sz="2400" i="1" dirty="0" smtClean="0">
                <a:solidFill>
                  <a:srgbClr val="000000"/>
                </a:solidFill>
                <a:latin typeface="Arial" panose="020B0604020202020204" pitchFamily="34" charset="0"/>
              </a:rPr>
              <a:t>ética </a:t>
            </a:r>
            <a:r>
              <a:rPr lang="es-ES" sz="2400" i="1" dirty="0">
                <a:solidFill>
                  <a:srgbClr val="000000"/>
                </a:solidFill>
                <a:latin typeface="Arial" panose="020B0604020202020204" pitchFamily="34" charset="0"/>
              </a:rPr>
              <a:t>-y tal vez una estética- para nuestro afán desaforado y legítimo </a:t>
            </a:r>
            <a:r>
              <a:rPr lang="es-ES" sz="2400" i="1" dirty="0" smtClean="0">
                <a:solidFill>
                  <a:srgbClr val="000000"/>
                </a:solidFill>
                <a:latin typeface="Arial" panose="020B0604020202020204" pitchFamily="34" charset="0"/>
              </a:rPr>
              <a:t>de superación </a:t>
            </a:r>
            <a:r>
              <a:rPr lang="es-ES" sz="2400" i="1" dirty="0">
                <a:solidFill>
                  <a:srgbClr val="000000"/>
                </a:solidFill>
                <a:latin typeface="Arial" panose="020B0604020202020204" pitchFamily="34" charset="0"/>
              </a:rPr>
              <a:t>personal... Por el país próspero y justo que soñamos: al alcance de </a:t>
            </a:r>
            <a:r>
              <a:rPr lang="es-ES" sz="2400" i="1" dirty="0" smtClean="0">
                <a:solidFill>
                  <a:srgbClr val="000000"/>
                </a:solidFill>
                <a:latin typeface="Arial" panose="020B0604020202020204" pitchFamily="34" charset="0"/>
              </a:rPr>
              <a:t>los </a:t>
            </a:r>
            <a:r>
              <a:rPr lang="es-ES" sz="2400" i="1" dirty="0">
                <a:solidFill>
                  <a:srgbClr val="000000"/>
                </a:solidFill>
                <a:latin typeface="Arial" panose="020B0604020202020204" pitchFamily="34" charset="0"/>
              </a:rPr>
              <a:t>niños.</a:t>
            </a:r>
            <a:endParaRPr lang="es-ES" sz="2400" dirty="0">
              <a:solidFill>
                <a:srgbClr val="000000"/>
              </a:solidFill>
              <a:latin typeface="Arial" panose="020B0604020202020204" pitchFamily="34" charset="0"/>
            </a:endParaRPr>
          </a:p>
        </p:txBody>
      </p:sp>
      <p:sp>
        <p:nvSpPr>
          <p:cNvPr id="4" name="CuadroTexto 3"/>
          <p:cNvSpPr txBox="1"/>
          <p:nvPr/>
        </p:nvSpPr>
        <p:spPr>
          <a:xfrm>
            <a:off x="557939" y="340963"/>
            <a:ext cx="11127783" cy="707886"/>
          </a:xfrm>
          <a:prstGeom prst="rect">
            <a:avLst/>
          </a:prstGeom>
          <a:solidFill>
            <a:srgbClr val="CCFF33"/>
          </a:solidFill>
        </p:spPr>
        <p:txBody>
          <a:bodyPr wrap="square" rtlCol="0">
            <a:spAutoFit/>
          </a:bodyPr>
          <a:lstStyle/>
          <a:p>
            <a:pPr algn="ctr"/>
            <a:r>
              <a:rPr lang="es-ES" sz="4000" dirty="0">
                <a:solidFill>
                  <a:srgbClr val="000000"/>
                </a:solidFill>
                <a:latin typeface="Arial" panose="020B0604020202020204" pitchFamily="34" charset="0"/>
              </a:rPr>
              <a:t>Gabriel García </a:t>
            </a:r>
            <a:r>
              <a:rPr lang="es-ES" sz="4000" dirty="0" smtClean="0">
                <a:solidFill>
                  <a:srgbClr val="000000"/>
                </a:solidFill>
                <a:latin typeface="Arial" panose="020B0604020202020204" pitchFamily="34" charset="0"/>
              </a:rPr>
              <a:t>Márquez nos recuerda</a:t>
            </a:r>
            <a:endParaRPr lang="es-ES" sz="4000" dirty="0">
              <a:solidFill>
                <a:srgbClr val="000000"/>
              </a:solidFill>
              <a:latin typeface="Arial" panose="020B0604020202020204" pitchFamily="34" charset="0"/>
            </a:endParaRPr>
          </a:p>
        </p:txBody>
      </p:sp>
      <p:sp>
        <p:nvSpPr>
          <p:cNvPr id="5" name="Rectángulo 4"/>
          <p:cNvSpPr/>
          <p:nvPr/>
        </p:nvSpPr>
        <p:spPr>
          <a:xfrm>
            <a:off x="1777138" y="5532358"/>
            <a:ext cx="7568339" cy="646331"/>
          </a:xfrm>
          <a:prstGeom prst="rect">
            <a:avLst/>
          </a:prstGeom>
        </p:spPr>
        <p:txBody>
          <a:bodyPr wrap="square">
            <a:spAutoFit/>
          </a:bodyPr>
          <a:lstStyle/>
          <a:p>
            <a:pPr algn="ctr"/>
            <a:r>
              <a:rPr lang="es-ES" dirty="0">
                <a:hlinkClick r:id="rId2"/>
              </a:rPr>
              <a:t>http://</a:t>
            </a:r>
            <a:r>
              <a:rPr lang="es-ES" dirty="0" smtClean="0">
                <a:hlinkClick r:id="rId2"/>
              </a:rPr>
              <a:t>www.pedagogica.edu.co/storage/rce/articulos/rce29_07docu.pdf</a:t>
            </a:r>
            <a:endParaRPr lang="es-ES" dirty="0" smtClean="0"/>
          </a:p>
          <a:p>
            <a:pPr algn="ctr"/>
            <a:r>
              <a:rPr lang="es-ES" dirty="0">
                <a:hlinkClick r:id="rId3"/>
              </a:rPr>
              <a:t>http://</a:t>
            </a:r>
            <a:r>
              <a:rPr lang="es-ES" dirty="0" smtClean="0">
                <a:hlinkClick r:id="rId3"/>
              </a:rPr>
              <a:t>casadeasterion.homestead.com/v10n38ident.html</a:t>
            </a:r>
            <a:r>
              <a:rPr lang="es-ES" dirty="0" smtClean="0"/>
              <a:t>  </a:t>
            </a:r>
            <a:endParaRPr lang="es-ES" dirty="0"/>
          </a:p>
        </p:txBody>
      </p:sp>
    </p:spTree>
    <p:extLst>
      <p:ext uri="{BB962C8B-B14F-4D97-AF65-F5344CB8AC3E}">
        <p14:creationId xmlns:p14="http://schemas.microsoft.com/office/powerpoint/2010/main" val="131451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1250"/>
                            </p:stCondLst>
                            <p:childTnLst>
                              <p:par>
                                <p:cTn id="9" presetID="56" presetClass="entr" presetSubtype="0" fill="hold" grpId="0" nodeType="afterEffect">
                                  <p:stCondLst>
                                    <p:cond delay="0"/>
                                  </p:stCondLst>
                                  <p:iterate type="lt">
                                    <p:tmPct val="5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6096000" cy="2862322"/>
          </a:xfrm>
          <a:prstGeom prst="rect">
            <a:avLst/>
          </a:prstGeom>
          <a:solidFill>
            <a:srgbClr val="CCFF33"/>
          </a:solidFill>
        </p:spPr>
        <p:txBody>
          <a:bodyPr>
            <a:spAutoFit/>
          </a:bodyPr>
          <a:lstStyle/>
          <a:p>
            <a:pPr algn="just"/>
            <a:r>
              <a:rPr lang="es-ES" dirty="0">
                <a:solidFill>
                  <a:srgbClr val="000000"/>
                </a:solidFill>
                <a:latin typeface="Times New Roman" panose="02020603050405020304" pitchFamily="18" charset="0"/>
              </a:rPr>
              <a:t>Una línea de investigación de gran interés es la síntesis de polímeros inorgánicos, tales como </a:t>
            </a:r>
            <a:r>
              <a:rPr lang="es-ES" dirty="0" err="1">
                <a:solidFill>
                  <a:srgbClr val="000000"/>
                </a:solidFill>
                <a:latin typeface="Times New Roman" panose="02020603050405020304" pitchFamily="18" charset="0"/>
              </a:rPr>
              <a:t>polisilanos</a:t>
            </a:r>
            <a:r>
              <a:rPr lang="es-ES" dirty="0">
                <a:solidFill>
                  <a:srgbClr val="000000"/>
                </a:solidFill>
                <a:latin typeface="Times New Roman" panose="02020603050405020304" pitchFamily="18" charset="0"/>
              </a:rPr>
              <a:t> o </a:t>
            </a:r>
            <a:r>
              <a:rPr lang="es-ES" dirty="0" err="1">
                <a:solidFill>
                  <a:srgbClr val="000000"/>
                </a:solidFill>
                <a:latin typeface="Times New Roman" panose="02020603050405020304" pitchFamily="18" charset="0"/>
              </a:rPr>
              <a:t>polifosfacenos</a:t>
            </a:r>
            <a:r>
              <a:rPr lang="es-ES" dirty="0">
                <a:solidFill>
                  <a:srgbClr val="000000"/>
                </a:solidFill>
                <a:latin typeface="Times New Roman" panose="02020603050405020304" pitchFamily="18" charset="0"/>
              </a:rPr>
              <a:t>, que pueden tener aplicaciones al presentar propiedades que no se encuentran en los polímeros orgánicos, como puede ser la resistencia al calor o a la radiación de alta energía. En esta línea futuros desarrollos incluirán un mayor énfasis en materiales inorgánicos y orgánicos combinados</a:t>
            </a:r>
            <a:r>
              <a:rPr lang="es-ES" dirty="0" smtClean="0">
                <a:solidFill>
                  <a:srgbClr val="000000"/>
                </a:solidFill>
                <a:latin typeface="Times New Roman" panose="02020603050405020304" pitchFamily="18" charset="0"/>
              </a:rPr>
              <a:t>. </a:t>
            </a:r>
          </a:p>
          <a:p>
            <a:r>
              <a:rPr lang="es-ES" dirty="0">
                <a:hlinkClick r:id="rId2"/>
              </a:rPr>
              <a:t>https://</a:t>
            </a:r>
            <a:r>
              <a:rPr lang="es-ES" dirty="0" smtClean="0">
                <a:hlinkClick r:id="rId2"/>
              </a:rPr>
              <a:t>www.revistaeidon.es/archivo/el-ano-de-la-quimica/plataforma-de-debate/117850-ultimas-tendencias-en-la-investigacion-de-la-quimica-inorganica</a:t>
            </a:r>
            <a:r>
              <a:rPr lang="es-ES" dirty="0" smtClean="0"/>
              <a:t>  Luis Oro</a:t>
            </a:r>
            <a:endParaRPr lang="es-ES" dirty="0"/>
          </a:p>
        </p:txBody>
      </p:sp>
      <p:sp>
        <p:nvSpPr>
          <p:cNvPr id="4" name="Rectángulo 3"/>
          <p:cNvSpPr/>
          <p:nvPr/>
        </p:nvSpPr>
        <p:spPr>
          <a:xfrm>
            <a:off x="1" y="2891037"/>
            <a:ext cx="5517397" cy="3693319"/>
          </a:xfrm>
          <a:prstGeom prst="rect">
            <a:avLst/>
          </a:prstGeom>
          <a:solidFill>
            <a:srgbClr val="66FF66"/>
          </a:solidFill>
        </p:spPr>
        <p:txBody>
          <a:bodyPr wrap="square">
            <a:spAutoFit/>
          </a:bodyPr>
          <a:lstStyle/>
          <a:p>
            <a:pPr algn="just"/>
            <a:r>
              <a:rPr lang="es-ES" dirty="0"/>
              <a:t>La química, en todas sus formas, se desarrolla al impulso </a:t>
            </a:r>
          </a:p>
          <a:p>
            <a:pPr algn="just"/>
            <a:r>
              <a:rPr lang="es-ES" dirty="0"/>
              <a:t>de estímulos constantes, entre los cuales cabe citar los </a:t>
            </a:r>
          </a:p>
          <a:p>
            <a:pPr algn="just"/>
            <a:r>
              <a:rPr lang="es-ES" dirty="0"/>
              <a:t>siguientes : </a:t>
            </a:r>
            <a:endParaRPr lang="es-ES" dirty="0" smtClean="0"/>
          </a:p>
          <a:p>
            <a:pPr marL="263525" indent="-263525" algn="just"/>
            <a:r>
              <a:rPr lang="es-ES" dirty="0" smtClean="0"/>
              <a:t>a</a:t>
            </a:r>
            <a:r>
              <a:rPr lang="es-ES" dirty="0"/>
              <a:t>) </a:t>
            </a:r>
            <a:r>
              <a:rPr lang="es-ES" dirty="0" smtClean="0"/>
              <a:t>Mejora de los conocimientos adquiridos  sobre los compuestos ya estudiados y búsqueda de nuevos compuestos, con la consiguiente investigación de la estructura de las substancias químicas y del mecanismo de sus reacciones; </a:t>
            </a:r>
          </a:p>
          <a:p>
            <a:pPr marL="263525" indent="-263525" algn="just"/>
            <a:r>
              <a:rPr lang="es-ES" dirty="0"/>
              <a:t>b</a:t>
            </a:r>
            <a:r>
              <a:rPr lang="es-ES" dirty="0" smtClean="0"/>
              <a:t>) Aplicación de nuevas técnicas y nuevos aparatos; </a:t>
            </a:r>
          </a:p>
          <a:p>
            <a:pPr marL="263525" indent="-263525" algn="just"/>
            <a:r>
              <a:rPr lang="es-ES" dirty="0"/>
              <a:t>c</a:t>
            </a:r>
            <a:r>
              <a:rPr lang="es-ES" dirty="0" smtClean="0"/>
              <a:t>) Búsqueda de </a:t>
            </a:r>
            <a:r>
              <a:rPr lang="es-ES" dirty="0"/>
              <a:t>soluciones a </a:t>
            </a:r>
            <a:r>
              <a:rPr lang="es-ES" dirty="0" smtClean="0"/>
              <a:t>determinados </a:t>
            </a:r>
            <a:r>
              <a:rPr lang="es-ES" dirty="0"/>
              <a:t>problemas de aplicación en la ciencia o la </a:t>
            </a:r>
            <a:r>
              <a:rPr lang="es-ES" dirty="0" smtClean="0"/>
              <a:t>tecnología</a:t>
            </a:r>
            <a:r>
              <a:rPr lang="es-ES" dirty="0"/>
              <a:t>. </a:t>
            </a:r>
            <a:r>
              <a:rPr lang="es-ES" dirty="0">
                <a:hlinkClick r:id="rId3"/>
              </a:rPr>
              <a:t>http://</a:t>
            </a:r>
            <a:r>
              <a:rPr lang="es-ES" dirty="0" smtClean="0">
                <a:hlinkClick r:id="rId3"/>
              </a:rPr>
              <a:t>unesdoc.unesco.org/images/0013/001372/137216so.pdf</a:t>
            </a:r>
            <a:r>
              <a:rPr lang="es-ES" dirty="0" smtClean="0"/>
              <a:t>  Pierre </a:t>
            </a:r>
            <a:r>
              <a:rPr lang="es-ES" dirty="0" err="1" smtClean="0"/>
              <a:t>Auger</a:t>
            </a:r>
            <a:endParaRPr lang="es-ES" dirty="0"/>
          </a:p>
        </p:txBody>
      </p:sp>
      <p:sp>
        <p:nvSpPr>
          <p:cNvPr id="5" name="Rectángulo 4"/>
          <p:cNvSpPr/>
          <p:nvPr/>
        </p:nvSpPr>
        <p:spPr>
          <a:xfrm>
            <a:off x="5517398" y="2683310"/>
            <a:ext cx="6674602" cy="4247317"/>
          </a:xfrm>
          <a:prstGeom prst="rect">
            <a:avLst/>
          </a:prstGeom>
          <a:solidFill>
            <a:srgbClr val="FFFF00"/>
          </a:solidFill>
        </p:spPr>
        <p:txBody>
          <a:bodyPr wrap="square">
            <a:spAutoFit/>
          </a:bodyPr>
          <a:lstStyle/>
          <a:p>
            <a:pPr algn="just"/>
            <a:r>
              <a:rPr lang="es-ES" dirty="0" smtClean="0"/>
              <a:t>Las tendencias </a:t>
            </a:r>
            <a:r>
              <a:rPr lang="es-ES" dirty="0"/>
              <a:t>principales que se observan </a:t>
            </a:r>
            <a:r>
              <a:rPr lang="es-ES" dirty="0" smtClean="0"/>
              <a:t>en </a:t>
            </a:r>
            <a:r>
              <a:rPr lang="es-ES" dirty="0"/>
              <a:t>las investigaciones de química general son las </a:t>
            </a:r>
            <a:r>
              <a:rPr lang="es-ES" dirty="0" smtClean="0"/>
              <a:t>siguientes </a:t>
            </a:r>
            <a:r>
              <a:rPr lang="es-ES" dirty="0"/>
              <a:t>: </a:t>
            </a:r>
          </a:p>
          <a:p>
            <a:pPr marL="342900" indent="-342900" algn="just">
              <a:buFont typeface="+mj-lt"/>
              <a:buAutoNum type="alphaLcPeriod"/>
            </a:pPr>
            <a:r>
              <a:rPr lang="es-ES" dirty="0" smtClean="0"/>
              <a:t>Determinación </a:t>
            </a:r>
            <a:r>
              <a:rPr lang="es-ES" dirty="0"/>
              <a:t>de las propiedades </a:t>
            </a:r>
            <a:r>
              <a:rPr lang="es-ES" dirty="0" err="1"/>
              <a:t>físicoquímicas</a:t>
            </a:r>
            <a:r>
              <a:rPr lang="es-ES" dirty="0"/>
              <a:t> de </a:t>
            </a:r>
            <a:r>
              <a:rPr lang="es-ES" dirty="0" smtClean="0"/>
              <a:t>los </a:t>
            </a:r>
            <a:r>
              <a:rPr lang="es-ES" dirty="0"/>
              <a:t>cuerpos de suma pureza; </a:t>
            </a:r>
          </a:p>
          <a:p>
            <a:pPr marL="342900" indent="-342900" algn="just">
              <a:buFont typeface="+mj-lt"/>
              <a:buAutoNum type="alphaLcPeriod"/>
            </a:pPr>
            <a:r>
              <a:rPr lang="es-ES" dirty="0" smtClean="0"/>
              <a:t>Estructura </a:t>
            </a:r>
            <a:r>
              <a:rPr lang="es-ES" dirty="0"/>
              <a:t>y propiedades de los cuerpos sólidos; </a:t>
            </a:r>
          </a:p>
          <a:p>
            <a:pPr marL="342900" indent="-342900" algn="just">
              <a:buFont typeface="+mj-lt"/>
              <a:buAutoNum type="alphaLcPeriod"/>
            </a:pPr>
            <a:r>
              <a:rPr lang="es-ES" dirty="0" smtClean="0"/>
              <a:t>Estudio </a:t>
            </a:r>
            <a:r>
              <a:rPr lang="es-ES" dirty="0"/>
              <a:t>de los sistemas en evolución (cinética </a:t>
            </a:r>
            <a:r>
              <a:rPr lang="es-ES" dirty="0" smtClean="0"/>
              <a:t>química</a:t>
            </a:r>
            <a:r>
              <a:rPr lang="es-ES" dirty="0"/>
              <a:t>), y en especial de los fenómenos de </a:t>
            </a:r>
            <a:r>
              <a:rPr lang="es-ES" dirty="0" smtClean="0"/>
              <a:t>combustión</a:t>
            </a:r>
            <a:r>
              <a:rPr lang="es-ES" dirty="0"/>
              <a:t>; </a:t>
            </a:r>
          </a:p>
          <a:p>
            <a:pPr marL="342900" indent="-342900" algn="just">
              <a:buFont typeface="+mj-lt"/>
              <a:buAutoNum type="alphaLcPeriod"/>
            </a:pPr>
            <a:r>
              <a:rPr lang="es-ES" dirty="0" smtClean="0"/>
              <a:t>Electroquímica </a:t>
            </a:r>
            <a:r>
              <a:rPr lang="es-ES" dirty="0"/>
              <a:t>de las soluciones concentradas y de </a:t>
            </a:r>
            <a:r>
              <a:rPr lang="es-ES" dirty="0" smtClean="0"/>
              <a:t>las </a:t>
            </a:r>
            <a:r>
              <a:rPr lang="es-ES" dirty="0"/>
              <a:t>sales fundidas; estudios </a:t>
            </a:r>
            <a:r>
              <a:rPr lang="es-ES" dirty="0" err="1"/>
              <a:t>polarográficos</a:t>
            </a:r>
            <a:r>
              <a:rPr lang="es-ES" dirty="0"/>
              <a:t>; </a:t>
            </a:r>
            <a:r>
              <a:rPr lang="es-ES" dirty="0" smtClean="0"/>
              <a:t>investigaciones </a:t>
            </a:r>
            <a:r>
              <a:rPr lang="es-ES" dirty="0"/>
              <a:t>sobres la doble capa electroquímica; </a:t>
            </a:r>
          </a:p>
          <a:p>
            <a:pPr marL="342900" indent="-342900" algn="just">
              <a:buFont typeface="+mj-lt"/>
              <a:buAutoNum type="alphaLcPeriod"/>
            </a:pPr>
            <a:r>
              <a:rPr lang="es-ES" dirty="0" smtClean="0"/>
              <a:t>Investigaciones </a:t>
            </a:r>
            <a:r>
              <a:rPr lang="es-ES" dirty="0"/>
              <a:t>sobre los procesos catalíticos y los </a:t>
            </a:r>
            <a:r>
              <a:rPr lang="es-ES" dirty="0" smtClean="0"/>
              <a:t>catalizadores</a:t>
            </a:r>
            <a:r>
              <a:rPr lang="es-ES" dirty="0"/>
              <a:t>; </a:t>
            </a:r>
          </a:p>
          <a:p>
            <a:pPr marL="342900" indent="-342900" algn="just">
              <a:buFont typeface="+mj-lt"/>
              <a:buAutoNum type="alphaLcPeriod"/>
            </a:pPr>
            <a:r>
              <a:rPr lang="es-ES" dirty="0" smtClean="0"/>
              <a:t>Puesta </a:t>
            </a:r>
            <a:r>
              <a:rPr lang="es-ES" dirty="0"/>
              <a:t>a punto de </a:t>
            </a:r>
            <a:r>
              <a:rPr lang="es-ES" dirty="0" err="1"/>
              <a:t>micrométodos</a:t>
            </a:r>
            <a:r>
              <a:rPr lang="es-ES" dirty="0"/>
              <a:t> de análisis </a:t>
            </a:r>
            <a:r>
              <a:rPr lang="es-ES" dirty="0" smtClean="0"/>
              <a:t>fisicoquímico </a:t>
            </a:r>
            <a:r>
              <a:rPr lang="es-ES" dirty="0"/>
              <a:t>que sean a la vez rápidos, precisos y, en la </a:t>
            </a:r>
            <a:r>
              <a:rPr lang="es-ES" dirty="0" smtClean="0"/>
              <a:t>medida </a:t>
            </a:r>
            <a:r>
              <a:rPr lang="es-ES" dirty="0"/>
              <a:t>de lo posible, automáticos. Pierre </a:t>
            </a:r>
            <a:r>
              <a:rPr lang="es-ES" dirty="0" err="1"/>
              <a:t>Auger</a:t>
            </a:r>
            <a:r>
              <a:rPr lang="es-ES" dirty="0"/>
              <a:t>  </a:t>
            </a:r>
          </a:p>
          <a:p>
            <a:pPr algn="just"/>
            <a:r>
              <a:rPr lang="es-ES" dirty="0" smtClean="0">
                <a:hlinkClick r:id="rId3"/>
              </a:rPr>
              <a:t>      http</a:t>
            </a:r>
            <a:r>
              <a:rPr lang="es-ES" dirty="0">
                <a:hlinkClick r:id="rId3"/>
              </a:rPr>
              <a:t>://</a:t>
            </a:r>
            <a:r>
              <a:rPr lang="es-ES" dirty="0" smtClean="0">
                <a:hlinkClick r:id="rId3"/>
              </a:rPr>
              <a:t>unesdoc.unesco.org/images/0013/001372/137216so.pdf</a:t>
            </a:r>
            <a:endParaRPr lang="es-ES" dirty="0"/>
          </a:p>
        </p:txBody>
      </p:sp>
      <p:sp>
        <p:nvSpPr>
          <p:cNvPr id="6" name="5 Marcador de pie de página"/>
          <p:cNvSpPr>
            <a:spLocks noGrp="1"/>
          </p:cNvSpPr>
          <p:nvPr>
            <p:ph type="ftr" sz="quarter" idx="11"/>
          </p:nvPr>
        </p:nvSpPr>
        <p:spPr/>
        <p:txBody>
          <a:bodyPr/>
          <a:lstStyle/>
          <a:p>
            <a:r>
              <a:rPr lang="es-ES" smtClean="0"/>
              <a:t>Ramón R. Abarca Fernández   2014</a:t>
            </a:r>
            <a:endParaRPr lang="es-ES"/>
          </a:p>
        </p:txBody>
      </p:sp>
      <p:sp>
        <p:nvSpPr>
          <p:cNvPr id="7" name="Rectángulo 6"/>
          <p:cNvSpPr/>
          <p:nvPr/>
        </p:nvSpPr>
        <p:spPr>
          <a:xfrm>
            <a:off x="6096000" y="0"/>
            <a:ext cx="6096000" cy="2585323"/>
          </a:xfrm>
          <a:prstGeom prst="rect">
            <a:avLst/>
          </a:prstGeom>
          <a:solidFill>
            <a:srgbClr val="00FF00"/>
          </a:solidFill>
        </p:spPr>
        <p:txBody>
          <a:bodyPr>
            <a:spAutoFit/>
          </a:bodyPr>
          <a:lstStyle/>
          <a:p>
            <a:pPr algn="just"/>
            <a:r>
              <a:rPr lang="es-ES" dirty="0">
                <a:solidFill>
                  <a:srgbClr val="000000"/>
                </a:solidFill>
              </a:rPr>
              <a:t>La química </a:t>
            </a:r>
            <a:r>
              <a:rPr lang="es-ES" dirty="0" err="1">
                <a:solidFill>
                  <a:srgbClr val="000000"/>
                </a:solidFill>
              </a:rPr>
              <a:t>bionorgánica</a:t>
            </a:r>
            <a:r>
              <a:rPr lang="es-ES" dirty="0">
                <a:solidFill>
                  <a:srgbClr val="000000"/>
                </a:solidFill>
              </a:rPr>
              <a:t> tiene importantes retos. Esta </a:t>
            </a:r>
            <a:r>
              <a:rPr lang="es-ES" dirty="0" err="1">
                <a:solidFill>
                  <a:srgbClr val="000000"/>
                </a:solidFill>
              </a:rPr>
              <a:t>subdisciplina</a:t>
            </a:r>
            <a:r>
              <a:rPr lang="es-ES" dirty="0">
                <a:solidFill>
                  <a:srgbClr val="000000"/>
                </a:solidFill>
              </a:rPr>
              <a:t> debe contribuir al desarrollo de modelos funcionales de </a:t>
            </a:r>
            <a:r>
              <a:rPr lang="es-ES" dirty="0" err="1">
                <a:solidFill>
                  <a:srgbClr val="000000"/>
                </a:solidFill>
              </a:rPr>
              <a:t>metaloenzimas</a:t>
            </a:r>
            <a:r>
              <a:rPr lang="es-ES" dirty="0">
                <a:solidFill>
                  <a:srgbClr val="000000"/>
                </a:solidFill>
              </a:rPr>
              <a:t>, biomateriales, </a:t>
            </a:r>
            <a:r>
              <a:rPr lang="es-ES" dirty="0" err="1">
                <a:solidFill>
                  <a:srgbClr val="000000"/>
                </a:solidFill>
              </a:rPr>
              <a:t>bio-metalosensores</a:t>
            </a:r>
            <a:r>
              <a:rPr lang="es-ES" dirty="0">
                <a:solidFill>
                  <a:srgbClr val="000000"/>
                </a:solidFill>
              </a:rPr>
              <a:t>, agentes de contraste y catalizadores, así como al conocimiento detallado de la función de nuevos reguladores fisiológicos. Aunque los sistemas biológicos son de una gran complejidad, el entorno de coordinación de los átomos metálicos presenta notables similitudes con las ideas establecidas en química de coordinación.</a:t>
            </a:r>
            <a:endParaRPr lang="es-ES" dirty="0"/>
          </a:p>
        </p:txBody>
      </p:sp>
    </p:spTree>
    <p:extLst>
      <p:ext uri="{BB962C8B-B14F-4D97-AF65-F5344CB8AC3E}">
        <p14:creationId xmlns:p14="http://schemas.microsoft.com/office/powerpoint/2010/main" val="306762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13125"/>
                            </p:stCondLst>
                            <p:childTnLst>
                              <p:par>
                                <p:cTn id="9" presetID="6" presetClass="entr" presetSubtype="32" fill="hold" grpId="0" nodeType="after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childTnLst>
                          </p:cTn>
                        </p:par>
                        <p:par>
                          <p:cTn id="12" fill="hold">
                            <p:stCondLst>
                              <p:cond delay="64125"/>
                            </p:stCondLst>
                            <p:childTnLst>
                              <p:par>
                                <p:cTn id="13" presetID="16" presetClass="entr" presetSubtype="26" fill="hold" grpId="0" nodeType="afterEffect">
                                  <p:stCondLst>
                                    <p:cond delay="0"/>
                                  </p:stCondLst>
                                  <p:iterate type="lt">
                                    <p:tmPct val="5000"/>
                                  </p:iterate>
                                  <p:childTnLst>
                                    <p:set>
                                      <p:cBhvr>
                                        <p:cTn id="14" dur="1" fill="hold">
                                          <p:stCondLst>
                                            <p:cond delay="0"/>
                                          </p:stCondLst>
                                        </p:cTn>
                                        <p:tgtEl>
                                          <p:spTgt spid="7"/>
                                        </p:tgtEl>
                                        <p:attrNameLst>
                                          <p:attrName>style.visibility</p:attrName>
                                        </p:attrNameLst>
                                      </p:cBhvr>
                                      <p:to>
                                        <p:strVal val="visible"/>
                                      </p:to>
                                    </p:set>
                                    <p:animEffect transition="in" filter="barn(in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272" fill="hold" grpId="0" nodeType="clickEffect">
                                  <p:stCondLst>
                                    <p:cond delay="0"/>
                                  </p:stCondLst>
                                  <p:iterate type="lt">
                                    <p:tmPct val="5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strVal val="2/3*#ppt_w"/>
                                          </p:val>
                                        </p:tav>
                                        <p:tav tm="100000">
                                          <p:val>
                                            <p:strVal val="#ppt_w"/>
                                          </p:val>
                                        </p:tav>
                                      </p:tavLst>
                                    </p:anim>
                                    <p:anim calcmode="lin" valueType="num">
                                      <p:cBhvr>
                                        <p:cTn id="21" dur="5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9410" y="0"/>
            <a:ext cx="12251410" cy="954107"/>
          </a:xfrm>
          <a:prstGeom prst="rect">
            <a:avLst/>
          </a:prstGeom>
          <a:solidFill>
            <a:srgbClr val="CCFF33"/>
          </a:solidFill>
          <a:ln>
            <a:solidFill>
              <a:schemeClr val="accent1">
                <a:lumMod val="40000"/>
                <a:lumOff val="60000"/>
              </a:schemeClr>
            </a:solidFill>
          </a:ln>
        </p:spPr>
        <p:txBody>
          <a:bodyPr wrap="square">
            <a:spAutoFit/>
          </a:bodyPr>
          <a:lstStyle/>
          <a:p>
            <a:pPr algn="ctr"/>
            <a:r>
              <a:rPr lang="es-ES" sz="2800" dirty="0"/>
              <a:t>Tendencias en los procesos de selección y organización </a:t>
            </a:r>
            <a:endParaRPr lang="es-ES" sz="2800" dirty="0" smtClean="0"/>
          </a:p>
          <a:p>
            <a:pPr algn="ctr"/>
            <a:r>
              <a:rPr lang="es-ES" sz="2800" dirty="0" smtClean="0"/>
              <a:t>de </a:t>
            </a:r>
            <a:r>
              <a:rPr lang="es-ES" sz="2800" dirty="0"/>
              <a:t>las experiencias de aprendizaje </a:t>
            </a:r>
          </a:p>
        </p:txBody>
      </p:sp>
      <p:sp>
        <p:nvSpPr>
          <p:cNvPr id="5" name="Rectángulo 4"/>
          <p:cNvSpPr/>
          <p:nvPr/>
        </p:nvSpPr>
        <p:spPr>
          <a:xfrm>
            <a:off x="3048000" y="6488668"/>
            <a:ext cx="6591946" cy="369332"/>
          </a:xfrm>
          <a:prstGeom prst="rect">
            <a:avLst/>
          </a:prstGeom>
        </p:spPr>
        <p:txBody>
          <a:bodyPr wrap="square">
            <a:spAutoFit/>
          </a:bodyPr>
          <a:lstStyle/>
          <a:p>
            <a:r>
              <a:rPr lang="es-ES" dirty="0">
                <a:hlinkClick r:id="rId2"/>
              </a:rPr>
              <a:t>http://</a:t>
            </a:r>
            <a:r>
              <a:rPr lang="es-ES" dirty="0" smtClean="0">
                <a:hlinkClick r:id="rId2"/>
              </a:rPr>
              <a:t>unesdoc.unesco.org/images/0013/001365/136548so.pdf</a:t>
            </a:r>
            <a:r>
              <a:rPr lang="es-ES" dirty="0" smtClean="0"/>
              <a:t> </a:t>
            </a:r>
            <a:endParaRPr lang="es-ES" dirty="0"/>
          </a:p>
        </p:txBody>
      </p:sp>
      <p:sp>
        <p:nvSpPr>
          <p:cNvPr id="4" name="Rectángulo 3"/>
          <p:cNvSpPr/>
          <p:nvPr/>
        </p:nvSpPr>
        <p:spPr>
          <a:xfrm>
            <a:off x="59410" y="954107"/>
            <a:ext cx="12132590" cy="2677656"/>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pPr algn="just"/>
            <a:r>
              <a:rPr lang="es-ES" sz="2400" dirty="0"/>
              <a:t>Los encargados de planificar los cursos han reaccionado ante las presiones de docentes y estudiantes buscando series alternativas de experiencias de aprendizaje y utilizando métodos alternativos de Organización. Uno de los actuales símbolos de la situación de la Educación Química es la pertinencia o adecuación, tal como aparece en la Conferencia de Mt. Holyoke "</a:t>
            </a:r>
            <a:r>
              <a:rPr lang="es-ES" sz="2400" dirty="0" err="1" smtClean="0"/>
              <a:t>Education</a:t>
            </a:r>
            <a:r>
              <a:rPr lang="es-ES" sz="2400" dirty="0" smtClean="0"/>
              <a:t> </a:t>
            </a:r>
            <a:r>
              <a:rPr lang="es-ES" sz="2400" dirty="0"/>
              <a:t>in </a:t>
            </a:r>
            <a:r>
              <a:rPr lang="es-ES" sz="2400" dirty="0" err="1"/>
              <a:t>Chemistry</a:t>
            </a:r>
            <a:r>
              <a:rPr lang="es-ES" sz="2400" dirty="0"/>
              <a:t> 72" de la Sociedad Americana de Química. Se observa que numerosos procesos sometidos a prueba ayudan a promover una mejor aplicabilidad. Las principales tendencias </a:t>
            </a:r>
            <a:r>
              <a:rPr lang="es-ES" sz="2400" dirty="0" err="1"/>
              <a:t>identíficables</a:t>
            </a:r>
            <a:r>
              <a:rPr lang="es-ES" sz="2400" dirty="0"/>
              <a:t> comprenden: </a:t>
            </a:r>
          </a:p>
        </p:txBody>
      </p:sp>
      <p:sp>
        <p:nvSpPr>
          <p:cNvPr id="6" name="Rectángulo 5"/>
          <p:cNvSpPr/>
          <p:nvPr/>
        </p:nvSpPr>
        <p:spPr>
          <a:xfrm>
            <a:off x="359044" y="1785103"/>
            <a:ext cx="5377912" cy="2800767"/>
          </a:xfrm>
          <a:prstGeom prst="rect">
            <a:avLst/>
          </a:prstGeom>
          <a:solidFill>
            <a:srgbClr val="FFFF00"/>
          </a:solidFill>
        </p:spPr>
        <p:txBody>
          <a:bodyPr wrap="square">
            <a:spAutoFit/>
          </a:bodyPr>
          <a:lstStyle/>
          <a:p>
            <a:pPr algn="just"/>
            <a:r>
              <a:rPr lang="es-ES" sz="2200" dirty="0"/>
              <a:t>1. Experiencias químicas que se interrelacionan con otros campos (por ejemplo, Física, Biología, Geología), creando en algunos casos nuevos temas o nuevas materias como en Bioquímica (por ejemplo, síntesis de la vida) o </a:t>
            </a:r>
            <a:r>
              <a:rPr lang="es-ES" sz="2200" dirty="0" smtClean="0"/>
              <a:t>Geoquímica (al </a:t>
            </a:r>
            <a:r>
              <a:rPr lang="es-ES" sz="2200" dirty="0"/>
              <a:t>extenderse el interés por la exploración espacial y la conservación ambiental). </a:t>
            </a:r>
          </a:p>
        </p:txBody>
      </p:sp>
      <p:sp>
        <p:nvSpPr>
          <p:cNvPr id="7" name="Rectángulo 6"/>
          <p:cNvSpPr/>
          <p:nvPr/>
        </p:nvSpPr>
        <p:spPr>
          <a:xfrm>
            <a:off x="5855776" y="1718740"/>
            <a:ext cx="6096000" cy="1107996"/>
          </a:xfrm>
          <a:prstGeom prst="rect">
            <a:avLst/>
          </a:prstGeom>
          <a:solidFill>
            <a:srgbClr val="66FF33"/>
          </a:solidFill>
        </p:spPr>
        <p:txBody>
          <a:bodyPr>
            <a:spAutoFit/>
          </a:bodyPr>
          <a:lstStyle/>
          <a:p>
            <a:pPr algn="just"/>
            <a:r>
              <a:rPr lang="es-ES" sz="2200" dirty="0"/>
              <a:t>2. Eliminación del material específico sobre hechos anticuados o aislados y su reemplazo por conceptos de Química actualizados de mayor significación. </a:t>
            </a:r>
          </a:p>
        </p:txBody>
      </p:sp>
      <p:sp>
        <p:nvSpPr>
          <p:cNvPr id="8" name="Rectángulo 7"/>
          <p:cNvSpPr/>
          <p:nvPr/>
        </p:nvSpPr>
        <p:spPr>
          <a:xfrm>
            <a:off x="5855776" y="2887682"/>
            <a:ext cx="6096000" cy="1107996"/>
          </a:xfrm>
          <a:prstGeom prst="rect">
            <a:avLst/>
          </a:prstGeom>
          <a:solidFill>
            <a:srgbClr val="00FF00"/>
          </a:solidFill>
        </p:spPr>
        <p:txBody>
          <a:bodyPr>
            <a:spAutoFit/>
          </a:bodyPr>
          <a:lstStyle/>
          <a:p>
            <a:pPr algn="just"/>
            <a:r>
              <a:rPr lang="es-ES" sz="2200" dirty="0"/>
              <a:t>3. Reestructuración de los cursos de Química para que reflejen mejor las actividades de los investigadores químicos contemporáneos. </a:t>
            </a:r>
          </a:p>
        </p:txBody>
      </p:sp>
      <p:sp>
        <p:nvSpPr>
          <p:cNvPr id="9" name="Rectángulo 8"/>
          <p:cNvSpPr/>
          <p:nvPr/>
        </p:nvSpPr>
        <p:spPr>
          <a:xfrm>
            <a:off x="59410" y="4411176"/>
            <a:ext cx="6248400" cy="2123658"/>
          </a:xfrm>
          <a:prstGeom prst="rect">
            <a:avLst/>
          </a:prstGeom>
          <a:solidFill>
            <a:srgbClr val="66CCFF"/>
          </a:solidFill>
        </p:spPr>
        <p:txBody>
          <a:bodyPr wrap="square">
            <a:spAutoFit/>
          </a:bodyPr>
          <a:lstStyle/>
          <a:p>
            <a:pPr algn="just"/>
            <a:r>
              <a:rPr lang="es-ES" sz="2200" dirty="0"/>
              <a:t>4. Extensión del alcance tradicional de los temas de Química para que exista una mayor relación con la vida de la década del 70 por medio de la diversificación de las experiencias de aprendizaje; inclusión de destrezas pertinentes a la carrera y mayor resalte de la Química como esfuerzo humano. </a:t>
            </a:r>
          </a:p>
        </p:txBody>
      </p:sp>
      <p:sp>
        <p:nvSpPr>
          <p:cNvPr id="10" name="Rectángulo 9"/>
          <p:cNvSpPr/>
          <p:nvPr/>
        </p:nvSpPr>
        <p:spPr>
          <a:xfrm>
            <a:off x="6343973" y="4180344"/>
            <a:ext cx="5704668" cy="2123658"/>
          </a:xfrm>
          <a:prstGeom prst="rect">
            <a:avLst/>
          </a:prstGeom>
          <a:solidFill>
            <a:srgbClr val="FFFF00"/>
          </a:solidFill>
        </p:spPr>
        <p:txBody>
          <a:bodyPr wrap="square">
            <a:spAutoFit/>
          </a:bodyPr>
          <a:lstStyle/>
          <a:p>
            <a:pPr algn="just"/>
            <a:r>
              <a:rPr lang="es-ES" sz="2200" dirty="0"/>
              <a:t>5. Diversificación de los métodos de </a:t>
            </a:r>
            <a:r>
              <a:rPr lang="es-ES" sz="2200" dirty="0" smtClean="0"/>
              <a:t>aprendizaje, </a:t>
            </a:r>
            <a:r>
              <a:rPr lang="es-ES" sz="2200" dirty="0"/>
              <a:t>dando cada vez menor importancia a las clases expositivas y creciente uso del aprendizaje e individualización en pequeños grupos, lecciones por preceptores y actividades orientadas hacia la investigación .</a:t>
            </a:r>
          </a:p>
        </p:txBody>
      </p:sp>
      <p:sp>
        <p:nvSpPr>
          <p:cNvPr id="2" name="1 Marcador de pie de página"/>
          <p:cNvSpPr>
            <a:spLocks noGrp="1"/>
          </p:cNvSpPr>
          <p:nvPr>
            <p:ph type="ftr" sz="quarter" idx="11"/>
          </p:nvPr>
        </p:nvSpPr>
        <p:spPr/>
        <p:txBody>
          <a:bodyPr/>
          <a:lstStyle/>
          <a:p>
            <a:r>
              <a:rPr lang="es-ES" smtClean="0"/>
              <a:t>Ramón R. Abarca Fernández   2014</a:t>
            </a:r>
            <a:endParaRPr lang="es-ES"/>
          </a:p>
        </p:txBody>
      </p:sp>
    </p:spTree>
    <p:extLst>
      <p:ext uri="{BB962C8B-B14F-4D97-AF65-F5344CB8AC3E}">
        <p14:creationId xmlns:p14="http://schemas.microsoft.com/office/powerpoint/2010/main" val="400776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par>
                          <p:cTn id="8" fill="hold">
                            <p:stCondLst>
                              <p:cond delay="9600"/>
                            </p:stCondLst>
                            <p:childTnLst>
                              <p:par>
                                <p:cTn id="9" presetID="41" presetClass="entr" presetSubtype="0" fill="hold" grpId="0" nodeType="after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iterate type="lt">
                                    <p:tmPct val="5000"/>
                                  </p:iterate>
                                  <p:childTnLst>
                                    <p:set>
                                      <p:cBhvr>
                                        <p:cTn id="19" dur="1" fill="hold">
                                          <p:stCondLst>
                                            <p:cond delay="0"/>
                                          </p:stCondLst>
                                        </p:cTn>
                                        <p:tgtEl>
                                          <p:spTgt spid="6"/>
                                        </p:tgtEl>
                                        <p:attrNameLst>
                                          <p:attrName>style.visibility</p:attrName>
                                        </p:attrNameLst>
                                      </p:cBhvr>
                                      <p:to>
                                        <p:strVal val="visible"/>
                                      </p:to>
                                    </p:set>
                                    <p:animEffect transition="in" filter="barn(in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iterate type="lt">
                                    <p:tmPct val="5000"/>
                                  </p:iterate>
                                  <p:childTnLst>
                                    <p:set>
                                      <p:cBhvr>
                                        <p:cTn id="24" dur="1" fill="hold">
                                          <p:stCondLst>
                                            <p:cond delay="0"/>
                                          </p:stCondLst>
                                        </p:cTn>
                                        <p:tgtEl>
                                          <p:spTgt spid="7"/>
                                        </p:tgtEl>
                                        <p:attrNameLst>
                                          <p:attrName>style.visibility</p:attrName>
                                        </p:attrNameLst>
                                      </p:cBhvr>
                                      <p:to>
                                        <p:strVal val="visible"/>
                                      </p:to>
                                    </p:set>
                                    <p:animEffect transition="in" filter="circle(out)">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iterate type="lt">
                                    <p:tmPct val="5000"/>
                                  </p:iterate>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grpId="0" nodeType="clickEffect">
                                  <p:stCondLst>
                                    <p:cond delay="0"/>
                                  </p:stCondLst>
                                  <p:iterate type="lt">
                                    <p:tmPct val="5000"/>
                                  </p:iterate>
                                  <p:childTnLst>
                                    <p:set>
                                      <p:cBhvr>
                                        <p:cTn id="36" dur="1" fill="hold">
                                          <p:stCondLst>
                                            <p:cond delay="0"/>
                                          </p:stCondLst>
                                        </p:cTn>
                                        <p:tgtEl>
                                          <p:spTgt spid="9"/>
                                        </p:tgtEl>
                                        <p:attrNameLst>
                                          <p:attrName>style.visibility</p:attrName>
                                        </p:attrNameLst>
                                      </p:cBhvr>
                                      <p:to>
                                        <p:strVal val="visible"/>
                                      </p:to>
                                    </p:set>
                                    <p:animEffect transition="in" filter="fade">
                                      <p:cBhvr>
                                        <p:cTn id="37" dur="100"/>
                                        <p:tgtEl>
                                          <p:spTgt spid="9"/>
                                        </p:tgtEl>
                                      </p:cBhvr>
                                    </p:animEffect>
                                    <p:anim calcmode="lin" valueType="num">
                                      <p:cBhvr>
                                        <p:cTn id="38" dur="400" fill="hold"/>
                                        <p:tgtEl>
                                          <p:spTgt spid="9"/>
                                        </p:tgtEl>
                                        <p:attrNameLst>
                                          <p:attrName>ppt_x</p:attrName>
                                        </p:attrNameLst>
                                      </p:cBhvr>
                                      <p:tavLst>
                                        <p:tav tm="0">
                                          <p:val>
                                            <p:strVal val="#ppt_x"/>
                                          </p:val>
                                        </p:tav>
                                        <p:tav tm="100000">
                                          <p:val>
                                            <p:strVal val="#ppt_x"/>
                                          </p:val>
                                        </p:tav>
                                      </p:tavLst>
                                    </p:anim>
                                    <p:anim calcmode="lin" valueType="num">
                                      <p:cBhvr>
                                        <p:cTn id="39" dur="400" fill="hold"/>
                                        <p:tgtEl>
                                          <p:spTgt spid="9"/>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iterate type="lt">
                                    <p:tmPct val="5000"/>
                                  </p:iterate>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369332"/>
          </a:xfrm>
          <a:prstGeom prst="rect">
            <a:avLst/>
          </a:prstGeom>
          <a:solidFill>
            <a:srgbClr val="CCFF33"/>
          </a:solidFill>
        </p:spPr>
        <p:txBody>
          <a:bodyPr wrap="square">
            <a:spAutoFit/>
          </a:bodyPr>
          <a:lstStyle/>
          <a:p>
            <a:pPr algn="ctr"/>
            <a:r>
              <a:rPr lang="es-ES" dirty="0" smtClean="0"/>
              <a:t>Consideraciones </a:t>
            </a:r>
            <a:r>
              <a:rPr lang="es-ES" dirty="0"/>
              <a:t>sobre Producto y Proceso del </a:t>
            </a:r>
            <a:r>
              <a:rPr lang="es-ES" dirty="0" err="1"/>
              <a:t>Curriculum</a:t>
            </a:r>
            <a:r>
              <a:rPr lang="es-ES" dirty="0"/>
              <a:t>, </a:t>
            </a:r>
            <a:r>
              <a:rPr lang="es-ES" dirty="0" smtClean="0"/>
              <a:t>en Educación </a:t>
            </a:r>
            <a:r>
              <a:rPr lang="es-ES" dirty="0"/>
              <a:t>Química.</a:t>
            </a:r>
          </a:p>
        </p:txBody>
      </p:sp>
      <p:graphicFrame>
        <p:nvGraphicFramePr>
          <p:cNvPr id="3" name="Tabla 2"/>
          <p:cNvGraphicFramePr>
            <a:graphicFrameLocks noGrp="1"/>
          </p:cNvGraphicFramePr>
          <p:nvPr>
            <p:extLst>
              <p:ext uri="{D42A27DB-BD31-4B8C-83A1-F6EECF244321}">
                <p14:modId xmlns:p14="http://schemas.microsoft.com/office/powerpoint/2010/main" val="1815704028"/>
              </p:ext>
            </p:extLst>
          </p:nvPr>
        </p:nvGraphicFramePr>
        <p:xfrm>
          <a:off x="125708" y="514588"/>
          <a:ext cx="11947473" cy="5755015"/>
        </p:xfrm>
        <a:graphic>
          <a:graphicData uri="http://schemas.openxmlformats.org/drawingml/2006/table">
            <a:tbl>
              <a:tblPr firstRow="1" bandRow="1">
                <a:tableStyleId>{5C22544A-7EE6-4342-B048-85BDC9FD1C3A}</a:tableStyleId>
              </a:tblPr>
              <a:tblGrid>
                <a:gridCol w="2013058"/>
                <a:gridCol w="4850970"/>
                <a:gridCol w="5083445"/>
              </a:tblGrid>
              <a:tr h="370840">
                <a:tc>
                  <a:txBody>
                    <a:bodyPr/>
                    <a:lstStyle/>
                    <a:p>
                      <a:pPr algn="ctr"/>
                      <a:r>
                        <a:rPr lang="es-ES" sz="1600" dirty="0" smtClean="0">
                          <a:solidFill>
                            <a:sysClr val="windowText" lastClr="000000"/>
                          </a:solidFill>
                        </a:rPr>
                        <a:t>Componente del </a:t>
                      </a:r>
                    </a:p>
                    <a:p>
                      <a:pPr algn="ctr"/>
                      <a:r>
                        <a:rPr lang="es-ES" sz="1600" dirty="0" err="1" smtClean="0">
                          <a:solidFill>
                            <a:sysClr val="windowText" lastClr="000000"/>
                          </a:solidFill>
                        </a:rPr>
                        <a:t>curriculum</a:t>
                      </a:r>
                      <a:r>
                        <a:rPr lang="es-ES" sz="1600" dirty="0" smtClean="0">
                          <a:solidFill>
                            <a:sysClr val="windowText" lastClr="000000"/>
                          </a:solidFill>
                        </a:rPr>
                        <a:t> </a:t>
                      </a:r>
                      <a:endParaRPr lang="es-E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s-ES" sz="1600" dirty="0" smtClean="0">
                          <a:solidFill>
                            <a:sysClr val="windowText" lastClr="000000"/>
                          </a:solidFill>
                        </a:rPr>
                        <a:t>Consideraciones relacionadas del producto del </a:t>
                      </a:r>
                      <a:r>
                        <a:rPr lang="es-ES" sz="1600" dirty="0" err="1" smtClean="0">
                          <a:solidFill>
                            <a:sysClr val="windowText" lastClr="000000"/>
                          </a:solidFill>
                        </a:rPr>
                        <a:t>curríiculum</a:t>
                      </a:r>
                      <a:endParaRPr lang="es-E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pPr algn="ctr"/>
                      <a:r>
                        <a:rPr lang="es-ES" sz="1600" dirty="0" smtClean="0">
                          <a:solidFill>
                            <a:sysClr val="windowText" lastClr="000000"/>
                          </a:solidFill>
                        </a:rPr>
                        <a:t>Procesos relacionados del currículum</a:t>
                      </a:r>
                      <a:endParaRPr lang="es-E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r>
              <a:tr h="370840">
                <a:tc>
                  <a:txBody>
                    <a:bodyPr/>
                    <a:lstStyle/>
                    <a:p>
                      <a:endParaRPr lang="es-ES" sz="1600" dirty="0" smtClean="0">
                        <a:solidFill>
                          <a:sysClr val="windowText" lastClr="000000"/>
                        </a:solidFill>
                      </a:endParaRPr>
                    </a:p>
                    <a:p>
                      <a:endParaRPr lang="es-ES" sz="1600" dirty="0" smtClean="0">
                        <a:solidFill>
                          <a:sysClr val="windowText" lastClr="000000"/>
                        </a:solidFill>
                      </a:endParaRPr>
                    </a:p>
                    <a:p>
                      <a:endParaRPr lang="es-ES" sz="1600" dirty="0" smtClean="0">
                        <a:solidFill>
                          <a:sysClr val="windowText" lastClr="000000"/>
                        </a:solidFill>
                      </a:endParaRPr>
                    </a:p>
                    <a:p>
                      <a:r>
                        <a:rPr lang="es-ES" sz="1600" dirty="0" smtClean="0">
                          <a:solidFill>
                            <a:sysClr val="windowText" lastClr="000000"/>
                          </a:solidFill>
                        </a:rPr>
                        <a:t>Objetivos </a:t>
                      </a:r>
                      <a:endParaRPr lang="es-E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s-ES" sz="1600" dirty="0" smtClean="0">
                          <a:solidFill>
                            <a:sysClr val="windowText" lastClr="000000"/>
                          </a:solidFill>
                        </a:rPr>
                        <a:t>Fuentes de objetivos (industria, profesiones, sociedad) y sus cambiantes demandas. Influencia sobre los objetivos de educación química de: </a:t>
                      </a:r>
                    </a:p>
                    <a:p>
                      <a:pPr marL="342900" indent="-342900">
                        <a:buFont typeface="+mj-lt"/>
                        <a:buAutoNum type="alphaLcPeriod"/>
                      </a:pPr>
                      <a:r>
                        <a:rPr lang="es-ES" sz="1600" dirty="0" smtClean="0">
                          <a:solidFill>
                            <a:sysClr val="windowText" lastClr="000000"/>
                          </a:solidFill>
                        </a:rPr>
                        <a:t>Naturaleza y estructura cambiante de la química </a:t>
                      </a:r>
                    </a:p>
                    <a:p>
                      <a:pPr marL="342900" indent="-342900">
                        <a:buFont typeface="+mj-lt"/>
                        <a:buAutoNum type="alphaLcPeriod"/>
                      </a:pPr>
                      <a:r>
                        <a:rPr lang="es-ES" sz="1600" dirty="0" smtClean="0">
                          <a:solidFill>
                            <a:sysClr val="windowText" lastClr="000000"/>
                          </a:solidFill>
                        </a:rPr>
                        <a:t>Naturaleza cambiante de los estudiantes</a:t>
                      </a:r>
                    </a:p>
                    <a:p>
                      <a:pPr marL="342900" indent="-342900">
                        <a:buFont typeface="+mj-lt"/>
                        <a:buAutoNum type="alphaLcPeriod"/>
                      </a:pPr>
                      <a:r>
                        <a:rPr lang="es-ES" sz="1600" dirty="0" smtClean="0">
                          <a:solidFill>
                            <a:sysClr val="windowText" lastClr="000000"/>
                          </a:solidFill>
                        </a:rPr>
                        <a:t>Tecnología cambiante. </a:t>
                      </a:r>
                    </a:p>
                    <a:p>
                      <a:r>
                        <a:rPr lang="es-ES" sz="1600" dirty="0" smtClean="0">
                          <a:solidFill>
                            <a:sysClr val="windowText" lastClr="000000"/>
                          </a:solidFill>
                        </a:rPr>
                        <a:t>Tendencias en los métodos para expresar objetivos .</a:t>
                      </a:r>
                      <a:endParaRPr lang="es-E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r>
                        <a:rPr lang="es-ES" sz="1600" dirty="0" smtClean="0">
                          <a:solidFill>
                            <a:sysClr val="windowText" lastClr="000000"/>
                          </a:solidFill>
                        </a:rPr>
                        <a:t>¿Cómo se determinan los objetivos en la enseñanza de la Química? </a:t>
                      </a:r>
                    </a:p>
                    <a:p>
                      <a:r>
                        <a:rPr lang="es-ES" sz="1600" dirty="0" smtClean="0">
                          <a:solidFill>
                            <a:sysClr val="windowText" lastClr="000000"/>
                          </a:solidFill>
                        </a:rPr>
                        <a:t>¿Qué criterios se usan para determinar objetivos? </a:t>
                      </a:r>
                    </a:p>
                    <a:p>
                      <a:r>
                        <a:rPr lang="es-ES" sz="1600" dirty="0" smtClean="0">
                          <a:solidFill>
                            <a:sysClr val="windowText" lastClr="000000"/>
                          </a:solidFill>
                        </a:rPr>
                        <a:t>¿De qué fuentes derivan los objetivos para planes de Química? </a:t>
                      </a:r>
                    </a:p>
                    <a:p>
                      <a:r>
                        <a:rPr lang="es-ES" sz="1600" dirty="0" smtClean="0">
                          <a:solidFill>
                            <a:sysClr val="windowText" lastClr="000000"/>
                          </a:solidFill>
                        </a:rPr>
                        <a:t>¿Quienes deben determinar los objetivos de educación química?</a:t>
                      </a:r>
                      <a:endParaRPr lang="es-E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r>
              <a:tr h="2554615">
                <a:tc>
                  <a:txBody>
                    <a:bodyPr/>
                    <a:lstStyle/>
                    <a:p>
                      <a:endParaRPr lang="es-ES" sz="1600" dirty="0" smtClean="0">
                        <a:solidFill>
                          <a:sysClr val="windowText" lastClr="000000"/>
                        </a:solidFill>
                      </a:endParaRPr>
                    </a:p>
                    <a:p>
                      <a:endParaRPr lang="es-ES" sz="1600" dirty="0" smtClean="0">
                        <a:solidFill>
                          <a:sysClr val="windowText" lastClr="000000"/>
                        </a:solidFill>
                      </a:endParaRPr>
                    </a:p>
                    <a:p>
                      <a:endParaRPr lang="es-ES" sz="1600" dirty="0" smtClean="0">
                        <a:solidFill>
                          <a:sysClr val="windowText" lastClr="000000"/>
                        </a:solidFill>
                      </a:endParaRPr>
                    </a:p>
                    <a:p>
                      <a:pPr algn="ctr"/>
                      <a:r>
                        <a:rPr lang="es-ES" sz="1600" dirty="0" smtClean="0">
                          <a:solidFill>
                            <a:sysClr val="windowText" lastClr="000000"/>
                          </a:solidFill>
                        </a:rPr>
                        <a:t>Experiencias de aprendizaje y su </a:t>
                      </a:r>
                    </a:p>
                    <a:p>
                      <a:pPr algn="ctr"/>
                      <a:r>
                        <a:rPr lang="es-ES" sz="1600" dirty="0" smtClean="0">
                          <a:solidFill>
                            <a:sysClr val="windowText" lastClr="000000"/>
                          </a:solidFill>
                        </a:rPr>
                        <a:t>organización</a:t>
                      </a:r>
                      <a:endParaRPr lang="es-E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s-ES" sz="1600" dirty="0" smtClean="0">
                          <a:solidFill>
                            <a:sysClr val="windowText" lastClr="000000"/>
                          </a:solidFill>
                        </a:rPr>
                        <a:t>Contenido de los cursos de Química. </a:t>
                      </a:r>
                    </a:p>
                    <a:p>
                      <a:r>
                        <a:rPr lang="es-ES" sz="1600" dirty="0" smtClean="0">
                          <a:solidFill>
                            <a:sysClr val="windowText" lastClr="000000"/>
                          </a:solidFill>
                        </a:rPr>
                        <a:t>Tendencias en los métodos de enseñanza de la Química. </a:t>
                      </a:r>
                    </a:p>
                    <a:p>
                      <a:r>
                        <a:rPr lang="es-ES" sz="1600" dirty="0" smtClean="0">
                          <a:solidFill>
                            <a:sysClr val="windowText" lastClr="000000"/>
                          </a:solidFill>
                        </a:rPr>
                        <a:t>Cambios en los materiales de aprendizaje. </a:t>
                      </a:r>
                    </a:p>
                    <a:p>
                      <a:r>
                        <a:rPr lang="es-ES" sz="1600" dirty="0" smtClean="0">
                          <a:solidFill>
                            <a:sysClr val="windowText" lastClr="000000"/>
                          </a:solidFill>
                        </a:rPr>
                        <a:t>Influencia de la nueva tecnología en la enseñanza de la Química. </a:t>
                      </a:r>
                    </a:p>
                    <a:p>
                      <a:r>
                        <a:rPr lang="es-ES" sz="1600" dirty="0" err="1" smtClean="0">
                          <a:solidFill>
                            <a:sysClr val="windowText" lastClr="000000"/>
                          </a:solidFill>
                        </a:rPr>
                        <a:t>Subdisciplinas</a:t>
                      </a:r>
                      <a:r>
                        <a:rPr lang="es-ES" sz="1600" dirty="0" smtClean="0">
                          <a:solidFill>
                            <a:sysClr val="windowText" lastClr="000000"/>
                          </a:solidFill>
                        </a:rPr>
                        <a:t> de Química. </a:t>
                      </a:r>
                    </a:p>
                    <a:p>
                      <a:r>
                        <a:rPr lang="es-ES" sz="1600" dirty="0" smtClean="0">
                          <a:solidFill>
                            <a:sysClr val="windowText" lastClr="000000"/>
                          </a:solidFill>
                        </a:rPr>
                        <a:t>Ordenamiento de unidades de Química. </a:t>
                      </a:r>
                    </a:p>
                    <a:p>
                      <a:r>
                        <a:rPr lang="es-ES" sz="1600" dirty="0" smtClean="0">
                          <a:solidFill>
                            <a:sysClr val="windowText" lastClr="000000"/>
                          </a:solidFill>
                        </a:rPr>
                        <a:t>Interrelación de unidades de Química. </a:t>
                      </a:r>
                    </a:p>
                    <a:p>
                      <a:r>
                        <a:rPr lang="es-ES" sz="1600" dirty="0" smtClean="0">
                          <a:solidFill>
                            <a:sysClr val="windowText" lastClr="000000"/>
                          </a:solidFill>
                        </a:rPr>
                        <a:t>Naturaleza de las actividades estudiantiles en el aprendizaje de Química. </a:t>
                      </a:r>
                      <a:endParaRPr lang="es-E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r>
                        <a:rPr lang="es-ES" sz="1600" dirty="0" smtClean="0">
                          <a:solidFill>
                            <a:sysClr val="windowText" lastClr="000000"/>
                          </a:solidFill>
                        </a:rPr>
                        <a:t>¿Cómo se traducen los objetivos de enseñanza de la Química a experiencias de aprendizaje? </a:t>
                      </a:r>
                    </a:p>
                    <a:p>
                      <a:r>
                        <a:rPr lang="es-ES" sz="1600" dirty="0" smtClean="0">
                          <a:solidFill>
                            <a:sysClr val="windowText" lastClr="000000"/>
                          </a:solidFill>
                        </a:rPr>
                        <a:t>¿Cómo pueden proyectarse las actividades adecuadas de los estudiantes para promover los objetivos de la educación Química? </a:t>
                      </a:r>
                    </a:p>
                    <a:p>
                      <a:r>
                        <a:rPr lang="es-ES" sz="1600" dirty="0" smtClean="0">
                          <a:solidFill>
                            <a:sysClr val="windowText" lastClr="000000"/>
                          </a:solidFill>
                        </a:rPr>
                        <a:t>¿Qué criterios se aplican para ayudar al desarrollo o seleccionar y organizar experiencias de aprendizaje en Química?</a:t>
                      </a:r>
                    </a:p>
                    <a:p>
                      <a:r>
                        <a:rPr lang="es-ES" sz="1600" dirty="0" smtClean="0">
                          <a:solidFill>
                            <a:sysClr val="windowText" lastClr="000000"/>
                          </a:solidFill>
                        </a:rPr>
                        <a:t>¿Quienes proyectan y organizan experiencias de aprendizaje</a:t>
                      </a:r>
                      <a:r>
                        <a:rPr lang="es-ES" sz="1600" smtClean="0">
                          <a:solidFill>
                            <a:sysClr val="windowText" lastClr="000000"/>
                          </a:solidFill>
                        </a:rPr>
                        <a:t>? </a:t>
                      </a:r>
                      <a:endParaRPr lang="es-ES" sz="1600" dirty="0" smtClean="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r>
              <a:tr h="370840">
                <a:tc>
                  <a:txBody>
                    <a:bodyPr/>
                    <a:lstStyle/>
                    <a:p>
                      <a:pPr algn="ctr"/>
                      <a:r>
                        <a:rPr lang="es-ES" sz="1600" dirty="0" smtClean="0">
                          <a:solidFill>
                            <a:sysClr val="windowText" lastClr="000000"/>
                          </a:solidFill>
                        </a:rPr>
                        <a:t>Evaluación de los progresos de los </a:t>
                      </a:r>
                    </a:p>
                    <a:p>
                      <a:pPr algn="ctr"/>
                      <a:r>
                        <a:rPr lang="es-ES" sz="1600" dirty="0" smtClean="0">
                          <a:solidFill>
                            <a:sysClr val="windowText" lastClr="000000"/>
                          </a:solidFill>
                        </a:rPr>
                        <a:t>estudiantes </a:t>
                      </a:r>
                      <a:endParaRPr lang="es-E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s-ES" sz="1600" dirty="0" smtClean="0">
                          <a:solidFill>
                            <a:sysClr val="windowText" lastClr="000000"/>
                          </a:solidFill>
                        </a:rPr>
                        <a:t>Tendencias en las técnicas de evaluación del progreso de los estudiantes</a:t>
                      </a:r>
                      <a:endParaRPr lang="es-E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a:txBody>
                    <a:bodyPr/>
                    <a:lstStyle/>
                    <a:p>
                      <a:r>
                        <a:rPr lang="es-ES" sz="1600" dirty="0" smtClean="0">
                          <a:solidFill>
                            <a:sysClr val="windowText" lastClr="000000"/>
                          </a:solidFill>
                        </a:rPr>
                        <a:t>¿Quién es responsable de la evaluación del progreso de los </a:t>
                      </a:r>
                    </a:p>
                    <a:p>
                      <a:r>
                        <a:rPr lang="es-ES" sz="1600" dirty="0" smtClean="0">
                          <a:solidFill>
                            <a:sysClr val="windowText" lastClr="000000"/>
                          </a:solidFill>
                        </a:rPr>
                        <a:t>estudiantes? </a:t>
                      </a:r>
                    </a:p>
                    <a:p>
                      <a:r>
                        <a:rPr lang="es-ES" sz="1600" dirty="0" smtClean="0">
                          <a:solidFill>
                            <a:sysClr val="windowText" lastClr="000000"/>
                          </a:solidFill>
                        </a:rPr>
                        <a:t>¿Mediante qué métodos se evalúa a los estudiantes? </a:t>
                      </a:r>
                      <a:endParaRPr lang="es-ES"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r>
            </a:tbl>
          </a:graphicData>
        </a:graphic>
      </p:graphicFrame>
      <p:sp>
        <p:nvSpPr>
          <p:cNvPr id="4" name="Rectángulo 3"/>
          <p:cNvSpPr/>
          <p:nvPr/>
        </p:nvSpPr>
        <p:spPr>
          <a:xfrm>
            <a:off x="258305" y="6488668"/>
            <a:ext cx="6591946" cy="369332"/>
          </a:xfrm>
          <a:prstGeom prst="rect">
            <a:avLst/>
          </a:prstGeom>
        </p:spPr>
        <p:txBody>
          <a:bodyPr wrap="square">
            <a:spAutoFit/>
          </a:bodyPr>
          <a:lstStyle/>
          <a:p>
            <a:r>
              <a:rPr lang="es-ES" dirty="0">
                <a:hlinkClick r:id="rId2"/>
              </a:rPr>
              <a:t>http://</a:t>
            </a:r>
            <a:r>
              <a:rPr lang="es-ES" dirty="0" smtClean="0">
                <a:hlinkClick r:id="rId2"/>
              </a:rPr>
              <a:t>unesdoc.unesco.org/images/0013/001365/136548so.pdf</a:t>
            </a:r>
            <a:r>
              <a:rPr lang="es-ES" dirty="0" smtClean="0"/>
              <a:t> </a:t>
            </a:r>
            <a:endParaRPr lang="es-ES" dirty="0"/>
          </a:p>
        </p:txBody>
      </p:sp>
      <p:sp>
        <p:nvSpPr>
          <p:cNvPr id="5" name="4 Marcador de pie de página"/>
          <p:cNvSpPr>
            <a:spLocks noGrp="1"/>
          </p:cNvSpPr>
          <p:nvPr>
            <p:ph type="ftr" sz="quarter" idx="11"/>
          </p:nvPr>
        </p:nvSpPr>
        <p:spPr>
          <a:xfrm>
            <a:off x="8077200" y="6565577"/>
            <a:ext cx="4114800" cy="365125"/>
          </a:xfrm>
        </p:spPr>
        <p:txBody>
          <a:bodyPr/>
          <a:lstStyle/>
          <a:p>
            <a:r>
              <a:rPr lang="es-ES" dirty="0" smtClean="0"/>
              <a:t>Ramón R. Abarca Fernández   2014</a:t>
            </a:r>
            <a:endParaRPr lang="es-ES" dirty="0"/>
          </a:p>
        </p:txBody>
      </p:sp>
    </p:spTree>
    <p:extLst>
      <p:ext uri="{BB962C8B-B14F-4D97-AF65-F5344CB8AC3E}">
        <p14:creationId xmlns:p14="http://schemas.microsoft.com/office/powerpoint/2010/main" val="232907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2200"/>
                            </p:stCondLst>
                            <p:childTnLst>
                              <p:par>
                                <p:cTn id="9" presetID="21"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4)">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Text Box 6"/>
          <p:cNvSpPr txBox="1">
            <a:spLocks noChangeArrowheads="1"/>
          </p:cNvSpPr>
          <p:nvPr/>
        </p:nvSpPr>
        <p:spPr bwMode="auto">
          <a:xfrm>
            <a:off x="1524000" y="428626"/>
            <a:ext cx="9144000" cy="923925"/>
          </a:xfrm>
          <a:prstGeom prst="rect">
            <a:avLst/>
          </a:prstGeom>
          <a:solidFill>
            <a:srgbClr val="00FFFF"/>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ES" sz="1800" b="1" dirty="0">
                <a:latin typeface="Times New Roman" panose="02020603050405020304" pitchFamily="18" charset="0"/>
                <a:cs typeface="Times New Roman" panose="02020603050405020304" pitchFamily="18" charset="0"/>
              </a:rPr>
              <a:t>Constituido mediante Áreas Académicas, apoyado en una estructura que permita integrar Programas Académicos afines y  logre articular la docencia, la investigación, la extensión de los servicios, la difusión cultural  y el aprendizaje.</a:t>
            </a:r>
            <a:endParaRPr lang="es-MX" altLang="es-ES" sz="1800" dirty="0">
              <a:latin typeface="Times New Roman" panose="02020603050405020304" pitchFamily="18" charset="0"/>
              <a:cs typeface="Times New Roman" panose="02020603050405020304" pitchFamily="18" charset="0"/>
            </a:endParaRPr>
          </a:p>
        </p:txBody>
      </p:sp>
      <p:sp>
        <p:nvSpPr>
          <p:cNvPr id="112647" name="AutoShape 7"/>
          <p:cNvSpPr>
            <a:spLocks noChangeArrowheads="1"/>
          </p:cNvSpPr>
          <p:nvPr/>
        </p:nvSpPr>
        <p:spPr bwMode="auto">
          <a:xfrm>
            <a:off x="4367213" y="3357564"/>
            <a:ext cx="3600450" cy="1366837"/>
          </a:xfrm>
          <a:prstGeom prst="roundRect">
            <a:avLst>
              <a:gd name="adj" fmla="val 16667"/>
            </a:avLst>
          </a:prstGeom>
          <a:gradFill rotWithShape="1">
            <a:gsLst>
              <a:gs pos="0">
                <a:srgbClr val="CC0066"/>
              </a:gs>
              <a:gs pos="50000">
                <a:srgbClr val="5E002F"/>
              </a:gs>
              <a:gs pos="100000">
                <a:srgbClr val="CC0066"/>
              </a:gs>
            </a:gsLst>
            <a:lin ang="5400000" scaled="1"/>
          </a:gradFill>
          <a:ln w="38100">
            <a:solidFill>
              <a:srgbClr val="660066"/>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ES" sz="1400" b="1">
              <a:solidFill>
                <a:srgbClr val="FFFFFF"/>
              </a:solidFill>
            </a:endParaRPr>
          </a:p>
          <a:p>
            <a:pPr algn="ctr" eaLnBrk="1" hangingPunct="1">
              <a:spcBef>
                <a:spcPct val="0"/>
              </a:spcBef>
              <a:buFontTx/>
              <a:buNone/>
            </a:pPr>
            <a:r>
              <a:rPr lang="es-ES" altLang="es-ES" sz="1600" b="1">
                <a:solidFill>
                  <a:srgbClr val="FFFFFF"/>
                </a:solidFill>
              </a:rPr>
              <a:t>INTEGRACIÓN DE LAS </a:t>
            </a:r>
          </a:p>
          <a:p>
            <a:pPr algn="ctr" eaLnBrk="1" hangingPunct="1">
              <a:spcBef>
                <a:spcPct val="0"/>
              </a:spcBef>
              <a:buFontTx/>
              <a:buNone/>
            </a:pPr>
            <a:r>
              <a:rPr lang="es-ES" altLang="es-ES" sz="1600" b="1">
                <a:solidFill>
                  <a:srgbClr val="FFFFFF"/>
                </a:solidFill>
              </a:rPr>
              <a:t>ÁREAS  ACADÉMICAS</a:t>
            </a:r>
            <a:endParaRPr lang="es-MX" altLang="es-ES" sz="1600">
              <a:latin typeface="Constantia" panose="02030602050306030303" pitchFamily="18" charset="0"/>
            </a:endParaRPr>
          </a:p>
        </p:txBody>
      </p:sp>
      <p:sp>
        <p:nvSpPr>
          <p:cNvPr id="112648" name="AutoShape 8"/>
          <p:cNvSpPr>
            <a:spLocks noChangeArrowheads="1"/>
          </p:cNvSpPr>
          <p:nvPr/>
        </p:nvSpPr>
        <p:spPr bwMode="auto">
          <a:xfrm>
            <a:off x="1703389" y="1412876"/>
            <a:ext cx="1728787" cy="1152525"/>
          </a:xfrm>
          <a:prstGeom prst="roundRect">
            <a:avLst>
              <a:gd name="adj" fmla="val 16667"/>
            </a:avLst>
          </a:prstGeom>
          <a:gradFill rotWithShape="1">
            <a:gsLst>
              <a:gs pos="0">
                <a:srgbClr val="008080"/>
              </a:gs>
              <a:gs pos="50000">
                <a:srgbClr val="003B3B"/>
              </a:gs>
              <a:gs pos="100000">
                <a:srgbClr val="008080"/>
              </a:gs>
            </a:gsLst>
            <a:lin ang="5400000" scaled="1"/>
          </a:gra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ES" sz="1800">
                <a:solidFill>
                  <a:schemeClr val="bg1"/>
                </a:solidFill>
                <a:latin typeface="Constantia" panose="02030602050306030303" pitchFamily="18" charset="0"/>
              </a:rPr>
              <a:t>Marco estructural intgrador</a:t>
            </a:r>
          </a:p>
        </p:txBody>
      </p:sp>
      <p:sp>
        <p:nvSpPr>
          <p:cNvPr id="112652" name="AutoShape 12"/>
          <p:cNvSpPr>
            <a:spLocks noChangeArrowheads="1"/>
          </p:cNvSpPr>
          <p:nvPr/>
        </p:nvSpPr>
        <p:spPr bwMode="auto">
          <a:xfrm>
            <a:off x="3544888" y="1449389"/>
            <a:ext cx="1873250" cy="1152525"/>
          </a:xfrm>
          <a:prstGeom prst="roundRect">
            <a:avLst>
              <a:gd name="adj" fmla="val 16667"/>
            </a:avLst>
          </a:prstGeom>
          <a:gradFill rotWithShape="1">
            <a:gsLst>
              <a:gs pos="0">
                <a:srgbClr val="3B0000"/>
              </a:gs>
              <a:gs pos="50000">
                <a:srgbClr val="800000"/>
              </a:gs>
              <a:gs pos="100000">
                <a:srgbClr val="3B0000"/>
              </a:gs>
            </a:gsLst>
            <a:lin ang="5400000" scaled="1"/>
          </a:gra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ES" sz="1800">
                <a:solidFill>
                  <a:schemeClr val="bg1"/>
                </a:solidFill>
                <a:latin typeface="Constantia" panose="02030602050306030303" pitchFamily="18" charset="0"/>
              </a:rPr>
              <a:t>Flexibilización de la estructura curricular</a:t>
            </a:r>
          </a:p>
        </p:txBody>
      </p:sp>
      <p:sp>
        <p:nvSpPr>
          <p:cNvPr id="112653" name="AutoShape 13"/>
          <p:cNvSpPr>
            <a:spLocks noChangeArrowheads="1"/>
          </p:cNvSpPr>
          <p:nvPr/>
        </p:nvSpPr>
        <p:spPr bwMode="auto">
          <a:xfrm>
            <a:off x="5468938" y="1412876"/>
            <a:ext cx="1543050" cy="1152525"/>
          </a:xfrm>
          <a:prstGeom prst="roundRect">
            <a:avLst>
              <a:gd name="adj" fmla="val 1412"/>
            </a:avLst>
          </a:prstGeom>
          <a:solidFill>
            <a:srgbClr val="FF0000"/>
          </a:solidFill>
          <a:ln w="38100">
            <a:solidFill>
              <a:srgbClr val="000000"/>
            </a:solidFill>
            <a:round/>
            <a:headEnd/>
            <a:tailEnd/>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825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0"/>
              </a:spcBef>
              <a:buFontTx/>
              <a:buNone/>
            </a:pPr>
            <a:endParaRPr lang="es-MX" altLang="es-ES" sz="1800" b="1">
              <a:solidFill>
                <a:schemeClr val="bg1"/>
              </a:solidFill>
              <a:latin typeface="Constantia" panose="02030602050306030303" pitchFamily="18" charset="0"/>
            </a:endParaRPr>
          </a:p>
          <a:p>
            <a:pPr lvl="1" algn="ctr" eaLnBrk="1" hangingPunct="1">
              <a:spcBef>
                <a:spcPct val="0"/>
              </a:spcBef>
              <a:buFontTx/>
              <a:buNone/>
            </a:pPr>
            <a:r>
              <a:rPr lang="es-MX" altLang="es-ES" sz="1800" b="1">
                <a:solidFill>
                  <a:schemeClr val="bg1"/>
                </a:solidFill>
                <a:latin typeface="Constantia" panose="02030602050306030303" pitchFamily="18" charset="0"/>
              </a:rPr>
              <a:t>Innoación educativa</a:t>
            </a:r>
          </a:p>
        </p:txBody>
      </p:sp>
      <p:sp>
        <p:nvSpPr>
          <p:cNvPr id="112655" name="AutoShape 15"/>
          <p:cNvSpPr>
            <a:spLocks noChangeArrowheads="1"/>
          </p:cNvSpPr>
          <p:nvPr/>
        </p:nvSpPr>
        <p:spPr bwMode="auto">
          <a:xfrm>
            <a:off x="7104064" y="1412876"/>
            <a:ext cx="1512887" cy="1152525"/>
          </a:xfrm>
          <a:prstGeom prst="roundRect">
            <a:avLst>
              <a:gd name="adj" fmla="val 4463"/>
            </a:avLst>
          </a:prstGeom>
          <a:gradFill rotWithShape="1">
            <a:gsLst>
              <a:gs pos="0">
                <a:srgbClr val="765E00"/>
              </a:gs>
              <a:gs pos="50000">
                <a:srgbClr val="FFCC00"/>
              </a:gs>
              <a:gs pos="100000">
                <a:srgbClr val="765E00"/>
              </a:gs>
            </a:gsLst>
            <a:lin ang="5400000" scaled="1"/>
          </a:gra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ES" sz="1800">
                <a:latin typeface="Constantia" panose="02030602050306030303" pitchFamily="18" charset="0"/>
              </a:rPr>
              <a:t>Pertinencia social y académica</a:t>
            </a:r>
          </a:p>
        </p:txBody>
      </p:sp>
      <p:sp>
        <p:nvSpPr>
          <p:cNvPr id="112658" name="AutoShape 18"/>
          <p:cNvSpPr>
            <a:spLocks noChangeArrowheads="1"/>
          </p:cNvSpPr>
          <p:nvPr/>
        </p:nvSpPr>
        <p:spPr bwMode="auto">
          <a:xfrm>
            <a:off x="8867776" y="1363663"/>
            <a:ext cx="1655763" cy="1079500"/>
          </a:xfrm>
          <a:prstGeom prst="roundRect">
            <a:avLst>
              <a:gd name="adj" fmla="val 8522"/>
            </a:avLst>
          </a:prstGeom>
          <a:solidFill>
            <a:schemeClr val="accent3">
              <a:lumMod val="75000"/>
            </a:schemeClr>
          </a:solidFill>
          <a:ln w="28575">
            <a:solidFill>
              <a:srgbClr val="003300"/>
            </a:solidFill>
            <a:round/>
            <a:headEnd/>
            <a:tailEnd/>
          </a:ln>
        </p:spPr>
        <p:txBody>
          <a:bodyPr/>
          <a:lstStyle/>
          <a:p>
            <a:pPr algn="ctr">
              <a:lnSpc>
                <a:spcPct val="75000"/>
              </a:lnSpc>
              <a:defRPr/>
            </a:pPr>
            <a:r>
              <a:rPr lang="es-MX" b="1" dirty="0">
                <a:solidFill>
                  <a:schemeClr val="bg1">
                    <a:lumMod val="95000"/>
                    <a:lumOff val="5000"/>
                  </a:schemeClr>
                </a:solidFill>
              </a:rPr>
              <a:t>  </a:t>
            </a:r>
          </a:p>
          <a:p>
            <a:pPr algn="ctr">
              <a:lnSpc>
                <a:spcPct val="75000"/>
              </a:lnSpc>
              <a:defRPr/>
            </a:pPr>
            <a:r>
              <a:rPr lang="es-MX" b="1" dirty="0">
                <a:solidFill>
                  <a:schemeClr val="bg1">
                    <a:lumMod val="95000"/>
                    <a:lumOff val="5000"/>
                  </a:schemeClr>
                </a:solidFill>
              </a:rPr>
              <a:t> Sistema de participación colegiada</a:t>
            </a:r>
          </a:p>
        </p:txBody>
      </p:sp>
      <p:sp>
        <p:nvSpPr>
          <p:cNvPr id="112659" name="AutoShape 19"/>
          <p:cNvSpPr>
            <a:spLocks noChangeArrowheads="1"/>
          </p:cNvSpPr>
          <p:nvPr/>
        </p:nvSpPr>
        <p:spPr bwMode="auto">
          <a:xfrm>
            <a:off x="1703389" y="2781301"/>
            <a:ext cx="1512887" cy="1008063"/>
          </a:xfrm>
          <a:prstGeom prst="roundRect">
            <a:avLst>
              <a:gd name="adj" fmla="val 16667"/>
            </a:avLst>
          </a:prstGeom>
          <a:gradFill rotWithShape="1">
            <a:gsLst>
              <a:gs pos="0">
                <a:srgbClr val="66CCFF"/>
              </a:gs>
              <a:gs pos="50000">
                <a:srgbClr val="2F5E76"/>
              </a:gs>
              <a:gs pos="100000">
                <a:srgbClr val="66CCFF"/>
              </a:gs>
            </a:gsLst>
            <a:lin ang="5400000" scaled="1"/>
          </a:gra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ES" sz="1800" b="1">
                <a:solidFill>
                  <a:schemeClr val="bg1"/>
                </a:solidFill>
                <a:latin typeface="Constantia" panose="02030602050306030303" pitchFamily="18" charset="0"/>
              </a:rPr>
              <a:t>Formación integral</a:t>
            </a:r>
            <a:endParaRPr lang="es-MX" altLang="es-ES" sz="1800">
              <a:solidFill>
                <a:schemeClr val="bg1"/>
              </a:solidFill>
              <a:latin typeface="Constantia" panose="02030602050306030303" pitchFamily="18" charset="0"/>
            </a:endParaRPr>
          </a:p>
        </p:txBody>
      </p:sp>
      <p:sp>
        <p:nvSpPr>
          <p:cNvPr id="112660" name="AutoShape 20"/>
          <p:cNvSpPr>
            <a:spLocks noChangeArrowheads="1"/>
          </p:cNvSpPr>
          <p:nvPr/>
        </p:nvSpPr>
        <p:spPr bwMode="auto">
          <a:xfrm>
            <a:off x="8832851" y="5373688"/>
            <a:ext cx="1692275" cy="1008062"/>
          </a:xfrm>
          <a:prstGeom prst="roundRect">
            <a:avLst>
              <a:gd name="adj" fmla="val 16667"/>
            </a:avLst>
          </a:prstGeom>
          <a:solidFill>
            <a:srgbClr val="00CC66"/>
          </a:soli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ES" sz="1600">
                <a:latin typeface="Constantia" panose="02030602050306030303" pitchFamily="18" charset="0"/>
              </a:rPr>
              <a:t>Equipamiento de infraestructura</a:t>
            </a:r>
          </a:p>
        </p:txBody>
      </p:sp>
      <p:sp>
        <p:nvSpPr>
          <p:cNvPr id="112662" name="AutoShape 22"/>
          <p:cNvSpPr>
            <a:spLocks noChangeArrowheads="1"/>
          </p:cNvSpPr>
          <p:nvPr/>
        </p:nvSpPr>
        <p:spPr bwMode="auto">
          <a:xfrm>
            <a:off x="8759825" y="2781300"/>
            <a:ext cx="1728788" cy="935038"/>
          </a:xfrm>
          <a:prstGeom prst="roundRect">
            <a:avLst>
              <a:gd name="adj" fmla="val 16667"/>
            </a:avLst>
          </a:prstGeom>
          <a:gradFill rotWithShape="1">
            <a:gsLst>
              <a:gs pos="0">
                <a:srgbClr val="2F2F76"/>
              </a:gs>
              <a:gs pos="50000">
                <a:srgbClr val="6666FF"/>
              </a:gs>
              <a:gs pos="100000">
                <a:srgbClr val="2F2F76"/>
              </a:gs>
            </a:gsLst>
            <a:lin ang="5400000" scaled="1"/>
          </a:gra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50000"/>
              </a:lnSpc>
              <a:spcBef>
                <a:spcPct val="0"/>
              </a:spcBef>
              <a:buFontTx/>
              <a:buNone/>
            </a:pPr>
            <a:r>
              <a:rPr lang="es-MX" altLang="es-ES" sz="1600" b="1">
                <a:solidFill>
                  <a:srgbClr val="FFFFFF"/>
                </a:solidFill>
                <a:latin typeface="Constantia" panose="02030602050306030303" pitchFamily="18" charset="0"/>
              </a:rPr>
              <a:t>  </a:t>
            </a:r>
          </a:p>
          <a:p>
            <a:pPr algn="ctr" eaLnBrk="1" hangingPunct="1">
              <a:lnSpc>
                <a:spcPct val="50000"/>
              </a:lnSpc>
              <a:spcBef>
                <a:spcPct val="0"/>
              </a:spcBef>
              <a:buFontTx/>
              <a:buNone/>
            </a:pPr>
            <a:r>
              <a:rPr lang="es-MX" altLang="es-ES" sz="1800" b="1">
                <a:solidFill>
                  <a:schemeClr val="bg1"/>
                </a:solidFill>
                <a:latin typeface="Constantia" panose="02030602050306030303" pitchFamily="18" charset="0"/>
              </a:rPr>
              <a:t>Planeación</a:t>
            </a:r>
          </a:p>
          <a:p>
            <a:pPr algn="ctr" eaLnBrk="1" hangingPunct="1">
              <a:lnSpc>
                <a:spcPct val="50000"/>
              </a:lnSpc>
              <a:spcBef>
                <a:spcPct val="0"/>
              </a:spcBef>
              <a:buFontTx/>
              <a:buNone/>
            </a:pPr>
            <a:r>
              <a:rPr lang="es-MX" altLang="es-ES" sz="1800" b="1">
                <a:solidFill>
                  <a:schemeClr val="bg1"/>
                </a:solidFill>
                <a:latin typeface="Constantia" panose="02030602050306030303" pitchFamily="18" charset="0"/>
              </a:rPr>
              <a:t>  universitaria</a:t>
            </a:r>
          </a:p>
        </p:txBody>
      </p:sp>
      <p:sp>
        <p:nvSpPr>
          <p:cNvPr id="112666" name="AutoShape 26"/>
          <p:cNvSpPr>
            <a:spLocks noChangeArrowheads="1"/>
          </p:cNvSpPr>
          <p:nvPr/>
        </p:nvSpPr>
        <p:spPr bwMode="auto">
          <a:xfrm>
            <a:off x="1703389" y="3933826"/>
            <a:ext cx="1800225" cy="1008063"/>
          </a:xfrm>
          <a:prstGeom prst="roundRect">
            <a:avLst>
              <a:gd name="adj" fmla="val 16667"/>
            </a:avLst>
          </a:prstGeom>
          <a:gradFill rotWithShape="1">
            <a:gsLst>
              <a:gs pos="0">
                <a:srgbClr val="76472F"/>
              </a:gs>
              <a:gs pos="50000">
                <a:srgbClr val="FF9966"/>
              </a:gs>
              <a:gs pos="100000">
                <a:srgbClr val="76472F"/>
              </a:gs>
            </a:gsLst>
            <a:lin ang="5400000" scaled="1"/>
          </a:gra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buFontTx/>
              <a:buNone/>
            </a:pPr>
            <a:r>
              <a:rPr lang="es-MX" altLang="es-ES" sz="1800" b="1">
                <a:latin typeface="Constantia" panose="02030602050306030303" pitchFamily="18" charset="0"/>
              </a:rPr>
              <a:t>Comunidades de        aprendizaje</a:t>
            </a:r>
            <a:endParaRPr lang="es-MX" altLang="es-ES" sz="1800">
              <a:latin typeface="Constantia" panose="02030602050306030303" pitchFamily="18" charset="0"/>
            </a:endParaRPr>
          </a:p>
        </p:txBody>
      </p:sp>
      <p:sp>
        <p:nvSpPr>
          <p:cNvPr id="112668" name="AutoShape 28"/>
          <p:cNvSpPr>
            <a:spLocks noChangeArrowheads="1"/>
          </p:cNvSpPr>
          <p:nvPr/>
        </p:nvSpPr>
        <p:spPr bwMode="auto">
          <a:xfrm>
            <a:off x="1703388" y="5084764"/>
            <a:ext cx="1655762" cy="1368425"/>
          </a:xfrm>
          <a:prstGeom prst="roundRect">
            <a:avLst>
              <a:gd name="adj" fmla="val 16667"/>
            </a:avLst>
          </a:prstGeom>
          <a:gradFill rotWithShape="1">
            <a:gsLst>
              <a:gs pos="0">
                <a:srgbClr val="47005E"/>
              </a:gs>
              <a:gs pos="50000">
                <a:srgbClr val="9900CC"/>
              </a:gs>
              <a:gs pos="100000">
                <a:srgbClr val="47005E"/>
              </a:gs>
            </a:gsLst>
            <a:lin ang="5400000" scaled="1"/>
          </a:gra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ES" sz="1600" b="1">
                <a:solidFill>
                  <a:schemeClr val="bg1"/>
                </a:solidFill>
                <a:latin typeface="Constantia" panose="02030602050306030303" pitchFamily="18" charset="0"/>
              </a:rPr>
              <a:t>Impulso a la titulación y eficiencia terminal  </a:t>
            </a:r>
          </a:p>
        </p:txBody>
      </p:sp>
      <p:sp>
        <p:nvSpPr>
          <p:cNvPr id="112671" name="AutoShape 31"/>
          <p:cNvSpPr>
            <a:spLocks noChangeArrowheads="1"/>
          </p:cNvSpPr>
          <p:nvPr/>
        </p:nvSpPr>
        <p:spPr bwMode="auto">
          <a:xfrm>
            <a:off x="3522965" y="5299776"/>
            <a:ext cx="1584325" cy="1247933"/>
          </a:xfrm>
          <a:prstGeom prst="roundRect">
            <a:avLst>
              <a:gd name="adj" fmla="val 10743"/>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tx1"/>
            </a:solidFill>
            <a:round/>
            <a:headEnd/>
            <a:tailEnd/>
          </a:ln>
        </p:spPr>
        <p:txBody>
          <a:bodyPr/>
          <a:lstStyle/>
          <a:p>
            <a:pPr algn="ctr">
              <a:defRPr/>
            </a:pPr>
            <a:r>
              <a:rPr lang="es-MX" sz="1600" dirty="0" err="1" smtClean="0">
                <a:solidFill>
                  <a:schemeClr val="bg1"/>
                </a:solidFill>
              </a:rPr>
              <a:t>Internacionali</a:t>
            </a:r>
            <a:r>
              <a:rPr lang="es-MX" sz="1600" dirty="0" smtClean="0">
                <a:solidFill>
                  <a:schemeClr val="bg1"/>
                </a:solidFill>
              </a:rPr>
              <a:t> </a:t>
            </a:r>
            <a:r>
              <a:rPr lang="es-MX" sz="1600" dirty="0" err="1" smtClean="0">
                <a:solidFill>
                  <a:schemeClr val="bg1"/>
                </a:solidFill>
              </a:rPr>
              <a:t>zación</a:t>
            </a:r>
            <a:r>
              <a:rPr lang="es-MX" sz="1600" dirty="0" smtClean="0">
                <a:solidFill>
                  <a:schemeClr val="bg1"/>
                </a:solidFill>
              </a:rPr>
              <a:t> </a:t>
            </a:r>
            <a:r>
              <a:rPr lang="es-MX" sz="1600" dirty="0">
                <a:solidFill>
                  <a:schemeClr val="bg1"/>
                </a:solidFill>
              </a:rPr>
              <a:t>de programas académicos </a:t>
            </a:r>
          </a:p>
        </p:txBody>
      </p:sp>
      <p:sp>
        <p:nvSpPr>
          <p:cNvPr id="112673" name="AutoShape 33"/>
          <p:cNvSpPr>
            <a:spLocks noChangeArrowheads="1"/>
          </p:cNvSpPr>
          <p:nvPr/>
        </p:nvSpPr>
        <p:spPr bwMode="auto">
          <a:xfrm>
            <a:off x="8759825" y="3929064"/>
            <a:ext cx="1728788" cy="1152525"/>
          </a:xfrm>
          <a:prstGeom prst="roundRect">
            <a:avLst>
              <a:gd name="adj" fmla="val 16667"/>
            </a:avLst>
          </a:prstGeom>
          <a:gradFill rotWithShape="1">
            <a:gsLst>
              <a:gs pos="0">
                <a:srgbClr val="762F00"/>
              </a:gs>
              <a:gs pos="50000">
                <a:srgbClr val="FF6600"/>
              </a:gs>
              <a:gs pos="100000">
                <a:srgbClr val="762F00"/>
              </a:gs>
            </a:gsLst>
            <a:lin ang="5400000" scaled="1"/>
          </a:gradFill>
          <a:ln w="952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0000"/>
              </a:lnSpc>
              <a:spcBef>
                <a:spcPct val="0"/>
              </a:spcBef>
              <a:buFontTx/>
              <a:buNone/>
            </a:pPr>
            <a:r>
              <a:rPr lang="es-MX" altLang="es-ES" sz="1800" b="1">
                <a:solidFill>
                  <a:srgbClr val="FFFFFF"/>
                </a:solidFill>
                <a:latin typeface="Constantia" panose="02030602050306030303" pitchFamily="18" charset="0"/>
              </a:rPr>
              <a:t>Sistema  </a:t>
            </a:r>
          </a:p>
          <a:p>
            <a:pPr algn="ctr" eaLnBrk="1" hangingPunct="1">
              <a:lnSpc>
                <a:spcPct val="80000"/>
              </a:lnSpc>
              <a:spcBef>
                <a:spcPct val="0"/>
              </a:spcBef>
              <a:buFontTx/>
              <a:buNone/>
            </a:pPr>
            <a:r>
              <a:rPr lang="es-MX" altLang="es-ES" sz="1800" b="1">
                <a:solidFill>
                  <a:srgbClr val="FFFFFF"/>
                </a:solidFill>
                <a:latin typeface="Constantia" panose="02030602050306030303" pitchFamily="18" charset="0"/>
              </a:rPr>
              <a:t>institucional de información</a:t>
            </a:r>
            <a:endParaRPr lang="es-MX" altLang="es-ES" sz="1800">
              <a:latin typeface="Constantia" panose="02030602050306030303" pitchFamily="18" charset="0"/>
            </a:endParaRPr>
          </a:p>
        </p:txBody>
      </p:sp>
      <p:sp>
        <p:nvSpPr>
          <p:cNvPr id="112674" name="AutoShape 34"/>
          <p:cNvSpPr>
            <a:spLocks noChangeArrowheads="1"/>
          </p:cNvSpPr>
          <p:nvPr/>
        </p:nvSpPr>
        <p:spPr bwMode="auto">
          <a:xfrm>
            <a:off x="7321550" y="5461002"/>
            <a:ext cx="1392238" cy="1086708"/>
          </a:xfrm>
          <a:prstGeom prst="roundRect">
            <a:avLst>
              <a:gd name="adj" fmla="val 0"/>
            </a:avLst>
          </a:prstGeom>
          <a:gradFill rotWithShape="1">
            <a:gsLst>
              <a:gs pos="0">
                <a:srgbClr val="764700"/>
              </a:gs>
              <a:gs pos="50000">
                <a:srgbClr val="FF9900"/>
              </a:gs>
              <a:gs pos="100000">
                <a:srgbClr val="764700"/>
              </a:gs>
            </a:gsLst>
            <a:lin ang="5400000" scaled="1"/>
          </a:gradFill>
          <a:ln w="28575">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MX" altLang="es-ES" sz="1800" b="1">
              <a:latin typeface="Constantia" panose="02030602050306030303" pitchFamily="18" charset="0"/>
            </a:endParaRPr>
          </a:p>
          <a:p>
            <a:pPr algn="ctr" eaLnBrk="1" hangingPunct="1">
              <a:spcBef>
                <a:spcPct val="0"/>
              </a:spcBef>
              <a:buFontTx/>
              <a:buNone/>
            </a:pPr>
            <a:r>
              <a:rPr lang="es-MX" altLang="es-ES" sz="1800" b="1">
                <a:latin typeface="Constantia" panose="02030602050306030303" pitchFamily="18" charset="0"/>
              </a:rPr>
              <a:t>Base Normativa</a:t>
            </a:r>
          </a:p>
        </p:txBody>
      </p:sp>
      <p:sp>
        <p:nvSpPr>
          <p:cNvPr id="112676" name="AutoShape 36"/>
          <p:cNvSpPr>
            <a:spLocks noChangeArrowheads="1"/>
          </p:cNvSpPr>
          <p:nvPr/>
        </p:nvSpPr>
        <p:spPr bwMode="auto">
          <a:xfrm>
            <a:off x="5205061" y="5400717"/>
            <a:ext cx="2016125" cy="1412875"/>
          </a:xfrm>
          <a:prstGeom prst="roundRect">
            <a:avLst>
              <a:gd name="adj" fmla="val 16667"/>
            </a:avLst>
          </a:prstGeom>
          <a:gradFill rotWithShape="1">
            <a:gsLst>
              <a:gs pos="0">
                <a:srgbClr val="5E7676"/>
              </a:gs>
              <a:gs pos="50000">
                <a:srgbClr val="CCFFFF"/>
              </a:gs>
              <a:gs pos="100000">
                <a:srgbClr val="5E7676"/>
              </a:gs>
            </a:gsLst>
            <a:lin ang="5400000" scaled="1"/>
          </a:gradFill>
          <a:ln w="2857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ES" sz="1600" b="1" dirty="0">
                <a:latin typeface="Constantia" panose="02030602050306030303" pitchFamily="18" charset="0"/>
              </a:rPr>
              <a:t>Estructura organizativa y gestión administrativa de calidad</a:t>
            </a:r>
          </a:p>
        </p:txBody>
      </p:sp>
      <p:sp>
        <p:nvSpPr>
          <p:cNvPr id="112678" name="AutoShape 38"/>
          <p:cNvSpPr>
            <a:spLocks noChangeArrowheads="1"/>
          </p:cNvSpPr>
          <p:nvPr/>
        </p:nvSpPr>
        <p:spPr bwMode="auto">
          <a:xfrm rot="-1391916">
            <a:off x="3292475" y="4824414"/>
            <a:ext cx="1296988" cy="287337"/>
          </a:xfrm>
          <a:prstGeom prst="rightArrow">
            <a:avLst>
              <a:gd name="adj1" fmla="val 50000"/>
              <a:gd name="adj2" fmla="val 112846"/>
            </a:avLst>
          </a:prstGeom>
          <a:gradFill rotWithShape="1">
            <a:gsLst>
              <a:gs pos="0">
                <a:srgbClr val="47005E"/>
              </a:gs>
              <a:gs pos="50000">
                <a:srgbClr val="9900CC"/>
              </a:gs>
              <a:gs pos="100000">
                <a:srgbClr val="47005E"/>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79" name="AutoShape 39"/>
          <p:cNvSpPr>
            <a:spLocks noChangeArrowheads="1"/>
          </p:cNvSpPr>
          <p:nvPr/>
        </p:nvSpPr>
        <p:spPr bwMode="auto">
          <a:xfrm>
            <a:off x="3503614" y="4076700"/>
            <a:ext cx="936625" cy="287338"/>
          </a:xfrm>
          <a:prstGeom prst="rightArrow">
            <a:avLst>
              <a:gd name="adj1" fmla="val 50000"/>
              <a:gd name="adj2" fmla="val 81492"/>
            </a:avLst>
          </a:prstGeom>
          <a:gradFill rotWithShape="1">
            <a:gsLst>
              <a:gs pos="0">
                <a:srgbClr val="765E2F"/>
              </a:gs>
              <a:gs pos="50000">
                <a:srgbClr val="FFCC66"/>
              </a:gs>
              <a:gs pos="100000">
                <a:srgbClr val="765E2F"/>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80" name="AutoShape 40"/>
          <p:cNvSpPr>
            <a:spLocks noChangeArrowheads="1"/>
          </p:cNvSpPr>
          <p:nvPr/>
        </p:nvSpPr>
        <p:spPr bwMode="auto">
          <a:xfrm rot="870856">
            <a:off x="3178176" y="3284539"/>
            <a:ext cx="1008063" cy="287337"/>
          </a:xfrm>
          <a:prstGeom prst="rightArrow">
            <a:avLst>
              <a:gd name="adj1" fmla="val 50000"/>
              <a:gd name="adj2" fmla="val 87707"/>
            </a:avLst>
          </a:prstGeom>
          <a:gradFill rotWithShape="1">
            <a:gsLst>
              <a:gs pos="0">
                <a:srgbClr val="003B3B"/>
              </a:gs>
              <a:gs pos="50000">
                <a:srgbClr val="008080"/>
              </a:gs>
              <a:gs pos="100000">
                <a:srgbClr val="003B3B"/>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81" name="AutoShape 41"/>
          <p:cNvSpPr>
            <a:spLocks noChangeArrowheads="1"/>
          </p:cNvSpPr>
          <p:nvPr/>
        </p:nvSpPr>
        <p:spPr bwMode="auto">
          <a:xfrm rot="2225897">
            <a:off x="3244850" y="2765425"/>
            <a:ext cx="1366838" cy="287338"/>
          </a:xfrm>
          <a:prstGeom prst="rightArrow">
            <a:avLst>
              <a:gd name="adj1" fmla="val 50000"/>
              <a:gd name="adj2" fmla="val 118922"/>
            </a:avLst>
          </a:prstGeom>
          <a:gradFill rotWithShape="1">
            <a:gsLst>
              <a:gs pos="0">
                <a:srgbClr val="003B3B"/>
              </a:gs>
              <a:gs pos="50000">
                <a:srgbClr val="008080"/>
              </a:gs>
              <a:gs pos="100000">
                <a:srgbClr val="003B3B"/>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82" name="AutoShape 42"/>
          <p:cNvSpPr>
            <a:spLocks noChangeArrowheads="1"/>
          </p:cNvSpPr>
          <p:nvPr/>
        </p:nvSpPr>
        <p:spPr bwMode="auto">
          <a:xfrm rot="5400000">
            <a:off x="4403726" y="2817813"/>
            <a:ext cx="719137" cy="287338"/>
          </a:xfrm>
          <a:prstGeom prst="rightArrow">
            <a:avLst>
              <a:gd name="adj1" fmla="val 50000"/>
              <a:gd name="adj2" fmla="val 62569"/>
            </a:avLst>
          </a:prstGeom>
          <a:gradFill rotWithShape="1">
            <a:gsLst>
              <a:gs pos="0">
                <a:srgbClr val="3B0000"/>
              </a:gs>
              <a:gs pos="50000">
                <a:srgbClr val="800000"/>
              </a:gs>
              <a:gs pos="100000">
                <a:srgbClr val="3B0000"/>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83" name="AutoShape 43"/>
          <p:cNvSpPr>
            <a:spLocks noChangeArrowheads="1"/>
          </p:cNvSpPr>
          <p:nvPr/>
        </p:nvSpPr>
        <p:spPr bwMode="auto">
          <a:xfrm rot="5400000">
            <a:off x="6000750" y="2806700"/>
            <a:ext cx="719138" cy="287338"/>
          </a:xfrm>
          <a:prstGeom prst="rightArrow">
            <a:avLst>
              <a:gd name="adj1" fmla="val 50000"/>
              <a:gd name="adj2" fmla="val 62569"/>
            </a:avLst>
          </a:prstGeom>
          <a:gradFill rotWithShape="1">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84" name="AutoShape 44"/>
          <p:cNvSpPr>
            <a:spLocks noChangeArrowheads="1"/>
          </p:cNvSpPr>
          <p:nvPr/>
        </p:nvSpPr>
        <p:spPr bwMode="auto">
          <a:xfrm rot="5400000">
            <a:off x="7248526" y="2852738"/>
            <a:ext cx="719137" cy="287338"/>
          </a:xfrm>
          <a:prstGeom prst="rightArrow">
            <a:avLst>
              <a:gd name="adj1" fmla="val 50000"/>
              <a:gd name="adj2" fmla="val 62569"/>
            </a:avLst>
          </a:prstGeom>
          <a:gradFill rotWithShape="1">
            <a:gsLst>
              <a:gs pos="0">
                <a:srgbClr val="765E00"/>
              </a:gs>
              <a:gs pos="50000">
                <a:srgbClr val="FFCC00"/>
              </a:gs>
              <a:gs pos="100000">
                <a:srgbClr val="765E00"/>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85" name="AutoShape 45"/>
          <p:cNvSpPr>
            <a:spLocks noChangeArrowheads="1"/>
          </p:cNvSpPr>
          <p:nvPr/>
        </p:nvSpPr>
        <p:spPr bwMode="auto">
          <a:xfrm rot="8543579">
            <a:off x="7697789" y="2703514"/>
            <a:ext cx="1368425" cy="287337"/>
          </a:xfrm>
          <a:prstGeom prst="rightArrow">
            <a:avLst>
              <a:gd name="adj1" fmla="val 50000"/>
              <a:gd name="adj2" fmla="val 119061"/>
            </a:avLst>
          </a:prstGeom>
          <a:gradFill rotWithShape="1">
            <a:gsLst>
              <a:gs pos="0">
                <a:srgbClr val="595959"/>
              </a:gs>
              <a:gs pos="50000">
                <a:srgbClr val="C0C0C0"/>
              </a:gs>
              <a:gs pos="100000">
                <a:srgbClr val="595959"/>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86" name="AutoShape 46"/>
          <p:cNvSpPr>
            <a:spLocks noChangeArrowheads="1"/>
          </p:cNvSpPr>
          <p:nvPr/>
        </p:nvSpPr>
        <p:spPr bwMode="auto">
          <a:xfrm rot="10144588">
            <a:off x="8062914" y="3386139"/>
            <a:ext cx="719137" cy="287337"/>
          </a:xfrm>
          <a:prstGeom prst="rightArrow">
            <a:avLst>
              <a:gd name="adj1" fmla="val 50000"/>
              <a:gd name="adj2" fmla="val 62569"/>
            </a:avLst>
          </a:prstGeom>
          <a:gradFill rotWithShape="1">
            <a:gsLst>
              <a:gs pos="0">
                <a:srgbClr val="2F2F76"/>
              </a:gs>
              <a:gs pos="50000">
                <a:srgbClr val="6666FF"/>
              </a:gs>
              <a:gs pos="100000">
                <a:srgbClr val="2F2F76"/>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87" name="AutoShape 47"/>
          <p:cNvSpPr>
            <a:spLocks noChangeArrowheads="1"/>
          </p:cNvSpPr>
          <p:nvPr/>
        </p:nvSpPr>
        <p:spPr bwMode="auto">
          <a:xfrm rot="10800000">
            <a:off x="8053389" y="4151313"/>
            <a:ext cx="720725" cy="285750"/>
          </a:xfrm>
          <a:prstGeom prst="rightArrow">
            <a:avLst>
              <a:gd name="adj1" fmla="val 50000"/>
              <a:gd name="adj2" fmla="val 63056"/>
            </a:avLst>
          </a:prstGeom>
          <a:gradFill rotWithShape="1">
            <a:gsLst>
              <a:gs pos="0">
                <a:srgbClr val="762F00"/>
              </a:gs>
              <a:gs pos="50000">
                <a:srgbClr val="FF6600"/>
              </a:gs>
              <a:gs pos="100000">
                <a:srgbClr val="762F00"/>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88" name="AutoShape 48"/>
          <p:cNvSpPr>
            <a:spLocks noChangeArrowheads="1"/>
          </p:cNvSpPr>
          <p:nvPr/>
        </p:nvSpPr>
        <p:spPr bwMode="auto">
          <a:xfrm rot="-8235275">
            <a:off x="7854951" y="4924425"/>
            <a:ext cx="1152525" cy="287338"/>
          </a:xfrm>
          <a:prstGeom prst="rightArrow">
            <a:avLst>
              <a:gd name="adj1" fmla="val 50000"/>
              <a:gd name="adj2" fmla="val 100276"/>
            </a:avLst>
          </a:prstGeom>
          <a:gradFill rotWithShape="1">
            <a:gsLst>
              <a:gs pos="0">
                <a:srgbClr val="005E2F"/>
              </a:gs>
              <a:gs pos="50000">
                <a:srgbClr val="00CC66"/>
              </a:gs>
              <a:gs pos="100000">
                <a:srgbClr val="005E2F"/>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89" name="AutoShape 49"/>
          <p:cNvSpPr>
            <a:spLocks noChangeArrowheads="1"/>
          </p:cNvSpPr>
          <p:nvPr/>
        </p:nvSpPr>
        <p:spPr bwMode="auto">
          <a:xfrm rot="-7114303">
            <a:off x="7293770" y="5007770"/>
            <a:ext cx="720725" cy="287337"/>
          </a:xfrm>
          <a:prstGeom prst="rightArrow">
            <a:avLst>
              <a:gd name="adj1" fmla="val 50000"/>
              <a:gd name="adj2" fmla="val 62707"/>
            </a:avLst>
          </a:prstGeom>
          <a:gradFill rotWithShape="1">
            <a:gsLst>
              <a:gs pos="0">
                <a:srgbClr val="764700"/>
              </a:gs>
              <a:gs pos="50000">
                <a:srgbClr val="FF9900"/>
              </a:gs>
              <a:gs pos="100000">
                <a:srgbClr val="764700"/>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91" name="AutoShape 51"/>
          <p:cNvSpPr>
            <a:spLocks noChangeArrowheads="1"/>
          </p:cNvSpPr>
          <p:nvPr/>
        </p:nvSpPr>
        <p:spPr bwMode="auto">
          <a:xfrm rot="-5532719">
            <a:off x="6002483" y="4991316"/>
            <a:ext cx="576263" cy="287337"/>
          </a:xfrm>
          <a:prstGeom prst="rightArrow">
            <a:avLst>
              <a:gd name="adj1" fmla="val 50000"/>
              <a:gd name="adj2" fmla="val 50138"/>
            </a:avLst>
          </a:prstGeom>
          <a:gradFill rotWithShape="1">
            <a:gsLst>
              <a:gs pos="0">
                <a:srgbClr val="5E7676"/>
              </a:gs>
              <a:gs pos="50000">
                <a:srgbClr val="CCFFFF"/>
              </a:gs>
              <a:gs pos="100000">
                <a:srgbClr val="5E7676"/>
              </a:gs>
            </a:gsLst>
            <a:lin ang="5400000" scaled="1"/>
          </a:gra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Constantia" panose="02030602050306030303" pitchFamily="18" charset="0"/>
            </a:endParaRPr>
          </a:p>
        </p:txBody>
      </p:sp>
      <p:sp>
        <p:nvSpPr>
          <p:cNvPr id="112692" name="AutoShape 52"/>
          <p:cNvSpPr>
            <a:spLocks noChangeArrowheads="1"/>
          </p:cNvSpPr>
          <p:nvPr/>
        </p:nvSpPr>
        <p:spPr bwMode="auto">
          <a:xfrm rot="17276259">
            <a:off x="4474369" y="4937919"/>
            <a:ext cx="577850" cy="287338"/>
          </a:xfrm>
          <a:prstGeom prst="rightArrow">
            <a:avLst>
              <a:gd name="adj1" fmla="val 50000"/>
              <a:gd name="adj2" fmla="val 50138"/>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s-ES"/>
          </a:p>
        </p:txBody>
      </p:sp>
      <p:sp>
        <p:nvSpPr>
          <p:cNvPr id="45" name="44 Marcador de pie de página"/>
          <p:cNvSpPr>
            <a:spLocks noGrp="1"/>
          </p:cNvSpPr>
          <p:nvPr>
            <p:ph type="ftr" sz="quarter" idx="11"/>
          </p:nvPr>
        </p:nvSpPr>
        <p:spPr/>
        <p:txBody>
          <a:bodyPr/>
          <a:lstStyle/>
          <a:p>
            <a:pPr>
              <a:defRPr/>
            </a:pPr>
            <a:r>
              <a:rPr lang="es-ES" smtClean="0"/>
              <a:t>Ramón R. Abarca Fernández   2014</a:t>
            </a:r>
            <a:endParaRPr lang="es-ES" dirty="0"/>
          </a:p>
        </p:txBody>
      </p:sp>
      <p:sp>
        <p:nvSpPr>
          <p:cNvPr id="72737" name="45 Rectángulo"/>
          <p:cNvSpPr>
            <a:spLocks noChangeArrowheads="1"/>
          </p:cNvSpPr>
          <p:nvPr/>
        </p:nvSpPr>
        <p:spPr bwMode="auto">
          <a:xfrm>
            <a:off x="1703389" y="1"/>
            <a:ext cx="8764587" cy="5238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2800" b="1">
                <a:latin typeface="Times New Roman" panose="02020603050405020304" pitchFamily="18" charset="0"/>
                <a:cs typeface="Times New Roman" panose="02020603050405020304" pitchFamily="18" charset="0"/>
              </a:rPr>
              <a:t>Modelo de Universidad</a:t>
            </a:r>
          </a:p>
        </p:txBody>
      </p:sp>
    </p:spTree>
    <p:extLst>
      <p:ext uri="{BB962C8B-B14F-4D97-AF65-F5344CB8AC3E}">
        <p14:creationId xmlns:p14="http://schemas.microsoft.com/office/powerpoint/2010/main" val="32561930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2646"/>
                                        </p:tgtEl>
                                        <p:attrNameLst>
                                          <p:attrName>style.visibility</p:attrName>
                                        </p:attrNameLst>
                                      </p:cBhvr>
                                      <p:to>
                                        <p:strVal val="visible"/>
                                      </p:to>
                                    </p:set>
                                    <p:anim calcmode="lin" valueType="num">
                                      <p:cBhvr>
                                        <p:cTn id="7" dur="500" fill="hold"/>
                                        <p:tgtEl>
                                          <p:spTgt spid="1126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2646"/>
                                        </p:tgtEl>
                                        <p:attrNameLst>
                                          <p:attrName>ppt_y</p:attrName>
                                        </p:attrNameLst>
                                      </p:cBhvr>
                                      <p:tavLst>
                                        <p:tav tm="0">
                                          <p:val>
                                            <p:strVal val="#ppt_y"/>
                                          </p:val>
                                        </p:tav>
                                        <p:tav tm="100000">
                                          <p:val>
                                            <p:strVal val="#ppt_y"/>
                                          </p:val>
                                        </p:tav>
                                      </p:tavLst>
                                    </p:anim>
                                    <p:anim calcmode="lin" valueType="num">
                                      <p:cBhvr>
                                        <p:cTn id="9" dur="500" fill="hold"/>
                                        <p:tgtEl>
                                          <p:spTgt spid="1126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26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2646"/>
                                        </p:tgtEl>
                                      </p:cBhvr>
                                    </p:animEffect>
                                  </p:childTnLst>
                                </p:cTn>
                              </p:par>
                            </p:childTnLst>
                          </p:cTn>
                        </p:par>
                        <p:par>
                          <p:cTn id="12" fill="hold" nodeType="afterGroup">
                            <p:stCondLst>
                              <p:cond delay="10500"/>
                            </p:stCondLst>
                            <p:childTnLst>
                              <p:par>
                                <p:cTn id="13" presetID="20" presetClass="entr" presetSubtype="0" fill="hold" grpId="0" nodeType="afterEffect">
                                  <p:stCondLst>
                                    <p:cond delay="0"/>
                                  </p:stCondLst>
                                  <p:childTnLst>
                                    <p:set>
                                      <p:cBhvr>
                                        <p:cTn id="14" dur="1" fill="hold">
                                          <p:stCondLst>
                                            <p:cond delay="0"/>
                                          </p:stCondLst>
                                        </p:cTn>
                                        <p:tgtEl>
                                          <p:spTgt spid="112648"/>
                                        </p:tgtEl>
                                        <p:attrNameLst>
                                          <p:attrName>style.visibility</p:attrName>
                                        </p:attrNameLst>
                                      </p:cBhvr>
                                      <p:to>
                                        <p:strVal val="visible"/>
                                      </p:to>
                                    </p:set>
                                    <p:animEffect transition="in" filter="wedge">
                                      <p:cBhvr>
                                        <p:cTn id="15" dur="500"/>
                                        <p:tgtEl>
                                          <p:spTgt spid="112648"/>
                                        </p:tgtEl>
                                      </p:cBhvr>
                                    </p:animEffect>
                                  </p:childTnLst>
                                </p:cTn>
                              </p:par>
                            </p:childTnLst>
                          </p:cTn>
                        </p:par>
                        <p:par>
                          <p:cTn id="16" fill="hold" nodeType="afterGroup">
                            <p:stCondLst>
                              <p:cond delay="11000"/>
                            </p:stCondLst>
                            <p:childTnLst>
                              <p:par>
                                <p:cTn id="17" presetID="6" presetClass="entr" presetSubtype="16" fill="hold" grpId="0" nodeType="afterEffect">
                                  <p:stCondLst>
                                    <p:cond delay="0"/>
                                  </p:stCondLst>
                                  <p:childTnLst>
                                    <p:set>
                                      <p:cBhvr>
                                        <p:cTn id="18" dur="1" fill="hold">
                                          <p:stCondLst>
                                            <p:cond delay="0"/>
                                          </p:stCondLst>
                                        </p:cTn>
                                        <p:tgtEl>
                                          <p:spTgt spid="112681"/>
                                        </p:tgtEl>
                                        <p:attrNameLst>
                                          <p:attrName>style.visibility</p:attrName>
                                        </p:attrNameLst>
                                      </p:cBhvr>
                                      <p:to>
                                        <p:strVal val="visible"/>
                                      </p:to>
                                    </p:set>
                                    <p:animEffect transition="in" filter="circle(in)">
                                      <p:cBhvr>
                                        <p:cTn id="19" dur="500"/>
                                        <p:tgtEl>
                                          <p:spTgt spid="112681"/>
                                        </p:tgtEl>
                                      </p:cBhvr>
                                    </p:animEffect>
                                  </p:childTnLst>
                                </p:cTn>
                              </p:par>
                            </p:childTnLst>
                          </p:cTn>
                        </p:par>
                        <p:par>
                          <p:cTn id="20" fill="hold" nodeType="afterGroup">
                            <p:stCondLst>
                              <p:cond delay="11500"/>
                            </p:stCondLst>
                            <p:childTnLst>
                              <p:par>
                                <p:cTn id="21" presetID="4" presetClass="entr" presetSubtype="16" fill="hold" grpId="0" nodeType="afterEffect">
                                  <p:stCondLst>
                                    <p:cond delay="0"/>
                                  </p:stCondLst>
                                  <p:childTnLst>
                                    <p:set>
                                      <p:cBhvr>
                                        <p:cTn id="22" dur="1" fill="hold">
                                          <p:stCondLst>
                                            <p:cond delay="0"/>
                                          </p:stCondLst>
                                        </p:cTn>
                                        <p:tgtEl>
                                          <p:spTgt spid="112652"/>
                                        </p:tgtEl>
                                        <p:attrNameLst>
                                          <p:attrName>style.visibility</p:attrName>
                                        </p:attrNameLst>
                                      </p:cBhvr>
                                      <p:to>
                                        <p:strVal val="visible"/>
                                      </p:to>
                                    </p:set>
                                    <p:animEffect transition="in" filter="box(in)">
                                      <p:cBhvr>
                                        <p:cTn id="23" dur="500"/>
                                        <p:tgtEl>
                                          <p:spTgt spid="112652"/>
                                        </p:tgtEl>
                                      </p:cBhvr>
                                    </p:animEffect>
                                  </p:childTnLst>
                                </p:cTn>
                              </p:par>
                            </p:childTnLst>
                          </p:cTn>
                        </p:par>
                        <p:par>
                          <p:cTn id="24" fill="hold" nodeType="afterGroup">
                            <p:stCondLst>
                              <p:cond delay="12000"/>
                            </p:stCondLst>
                            <p:childTnLst>
                              <p:par>
                                <p:cTn id="25" presetID="4" presetClass="entr" presetSubtype="16" fill="hold" grpId="0" nodeType="afterEffect">
                                  <p:stCondLst>
                                    <p:cond delay="0"/>
                                  </p:stCondLst>
                                  <p:childTnLst>
                                    <p:set>
                                      <p:cBhvr>
                                        <p:cTn id="26" dur="1" fill="hold">
                                          <p:stCondLst>
                                            <p:cond delay="0"/>
                                          </p:stCondLst>
                                        </p:cTn>
                                        <p:tgtEl>
                                          <p:spTgt spid="112682"/>
                                        </p:tgtEl>
                                        <p:attrNameLst>
                                          <p:attrName>style.visibility</p:attrName>
                                        </p:attrNameLst>
                                      </p:cBhvr>
                                      <p:to>
                                        <p:strVal val="visible"/>
                                      </p:to>
                                    </p:set>
                                    <p:animEffect transition="in" filter="box(in)">
                                      <p:cBhvr>
                                        <p:cTn id="27" dur="500"/>
                                        <p:tgtEl>
                                          <p:spTgt spid="112682"/>
                                        </p:tgtEl>
                                      </p:cBhvr>
                                    </p:animEffect>
                                  </p:childTnLst>
                                </p:cTn>
                              </p:par>
                            </p:childTnLst>
                          </p:cTn>
                        </p:par>
                        <p:par>
                          <p:cTn id="28" fill="hold" nodeType="afterGroup">
                            <p:stCondLst>
                              <p:cond delay="12500"/>
                            </p:stCondLst>
                            <p:childTnLst>
                              <p:par>
                                <p:cTn id="29" presetID="4" presetClass="entr" presetSubtype="16" fill="hold" grpId="0" nodeType="afterEffect">
                                  <p:stCondLst>
                                    <p:cond delay="0"/>
                                  </p:stCondLst>
                                  <p:childTnLst>
                                    <p:set>
                                      <p:cBhvr>
                                        <p:cTn id="30" dur="1" fill="hold">
                                          <p:stCondLst>
                                            <p:cond delay="0"/>
                                          </p:stCondLst>
                                        </p:cTn>
                                        <p:tgtEl>
                                          <p:spTgt spid="112653"/>
                                        </p:tgtEl>
                                        <p:attrNameLst>
                                          <p:attrName>style.visibility</p:attrName>
                                        </p:attrNameLst>
                                      </p:cBhvr>
                                      <p:to>
                                        <p:strVal val="visible"/>
                                      </p:to>
                                    </p:set>
                                    <p:animEffect transition="in" filter="box(in)">
                                      <p:cBhvr>
                                        <p:cTn id="31" dur="500"/>
                                        <p:tgtEl>
                                          <p:spTgt spid="112653"/>
                                        </p:tgtEl>
                                      </p:cBhvr>
                                    </p:animEffect>
                                  </p:childTnLst>
                                </p:cTn>
                              </p:par>
                            </p:childTnLst>
                          </p:cTn>
                        </p:par>
                        <p:par>
                          <p:cTn id="32" fill="hold" nodeType="afterGroup">
                            <p:stCondLst>
                              <p:cond delay="13000"/>
                            </p:stCondLst>
                            <p:childTnLst>
                              <p:par>
                                <p:cTn id="33" presetID="20" presetClass="entr" presetSubtype="0" fill="hold" grpId="0" nodeType="afterEffect">
                                  <p:stCondLst>
                                    <p:cond delay="0"/>
                                  </p:stCondLst>
                                  <p:childTnLst>
                                    <p:set>
                                      <p:cBhvr>
                                        <p:cTn id="34" dur="1" fill="hold">
                                          <p:stCondLst>
                                            <p:cond delay="0"/>
                                          </p:stCondLst>
                                        </p:cTn>
                                        <p:tgtEl>
                                          <p:spTgt spid="112683"/>
                                        </p:tgtEl>
                                        <p:attrNameLst>
                                          <p:attrName>style.visibility</p:attrName>
                                        </p:attrNameLst>
                                      </p:cBhvr>
                                      <p:to>
                                        <p:strVal val="visible"/>
                                      </p:to>
                                    </p:set>
                                    <p:animEffect transition="in" filter="wedge">
                                      <p:cBhvr>
                                        <p:cTn id="35" dur="500"/>
                                        <p:tgtEl>
                                          <p:spTgt spid="112683"/>
                                        </p:tgtEl>
                                      </p:cBhvr>
                                    </p:animEffect>
                                  </p:childTnLst>
                                </p:cTn>
                              </p:par>
                            </p:childTnLst>
                          </p:cTn>
                        </p:par>
                        <p:par>
                          <p:cTn id="36" fill="hold" nodeType="afterGroup">
                            <p:stCondLst>
                              <p:cond delay="13500"/>
                            </p:stCondLst>
                            <p:childTnLst>
                              <p:par>
                                <p:cTn id="37" presetID="4" presetClass="entr" presetSubtype="16" fill="hold" grpId="0" nodeType="afterEffect">
                                  <p:stCondLst>
                                    <p:cond delay="0"/>
                                  </p:stCondLst>
                                  <p:childTnLst>
                                    <p:set>
                                      <p:cBhvr>
                                        <p:cTn id="38" dur="1" fill="hold">
                                          <p:stCondLst>
                                            <p:cond delay="0"/>
                                          </p:stCondLst>
                                        </p:cTn>
                                        <p:tgtEl>
                                          <p:spTgt spid="112655"/>
                                        </p:tgtEl>
                                        <p:attrNameLst>
                                          <p:attrName>style.visibility</p:attrName>
                                        </p:attrNameLst>
                                      </p:cBhvr>
                                      <p:to>
                                        <p:strVal val="visible"/>
                                      </p:to>
                                    </p:set>
                                    <p:animEffect transition="in" filter="box(in)">
                                      <p:cBhvr>
                                        <p:cTn id="39" dur="500"/>
                                        <p:tgtEl>
                                          <p:spTgt spid="112655"/>
                                        </p:tgtEl>
                                      </p:cBhvr>
                                    </p:animEffect>
                                  </p:childTnLst>
                                </p:cTn>
                              </p:par>
                            </p:childTnLst>
                          </p:cTn>
                        </p:par>
                        <p:par>
                          <p:cTn id="40" fill="hold" nodeType="afterGroup">
                            <p:stCondLst>
                              <p:cond delay="14000"/>
                            </p:stCondLst>
                            <p:childTnLst>
                              <p:par>
                                <p:cTn id="41" presetID="6" presetClass="entr" presetSubtype="16" fill="hold" grpId="0" nodeType="afterEffect">
                                  <p:stCondLst>
                                    <p:cond delay="0"/>
                                  </p:stCondLst>
                                  <p:childTnLst>
                                    <p:set>
                                      <p:cBhvr>
                                        <p:cTn id="42" dur="1" fill="hold">
                                          <p:stCondLst>
                                            <p:cond delay="0"/>
                                          </p:stCondLst>
                                        </p:cTn>
                                        <p:tgtEl>
                                          <p:spTgt spid="112684"/>
                                        </p:tgtEl>
                                        <p:attrNameLst>
                                          <p:attrName>style.visibility</p:attrName>
                                        </p:attrNameLst>
                                      </p:cBhvr>
                                      <p:to>
                                        <p:strVal val="visible"/>
                                      </p:to>
                                    </p:set>
                                    <p:animEffect transition="in" filter="circle(in)">
                                      <p:cBhvr>
                                        <p:cTn id="43" dur="500"/>
                                        <p:tgtEl>
                                          <p:spTgt spid="112684"/>
                                        </p:tgtEl>
                                      </p:cBhvr>
                                    </p:animEffect>
                                  </p:childTnLst>
                                </p:cTn>
                              </p:par>
                            </p:childTnLst>
                          </p:cTn>
                        </p:par>
                        <p:par>
                          <p:cTn id="44" fill="hold" nodeType="afterGroup">
                            <p:stCondLst>
                              <p:cond delay="145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12658"/>
                                        </p:tgtEl>
                                        <p:attrNameLst>
                                          <p:attrName>style.visibility</p:attrName>
                                        </p:attrNameLst>
                                      </p:cBhvr>
                                      <p:to>
                                        <p:strVal val="visible"/>
                                      </p:to>
                                    </p:set>
                                    <p:anim calcmode="lin" valueType="num">
                                      <p:cBhvr>
                                        <p:cTn id="47" dur="500" fill="hold"/>
                                        <p:tgtEl>
                                          <p:spTgt spid="112658"/>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12658"/>
                                        </p:tgtEl>
                                        <p:attrNameLst>
                                          <p:attrName>ppt_y</p:attrName>
                                        </p:attrNameLst>
                                      </p:cBhvr>
                                      <p:tavLst>
                                        <p:tav tm="0">
                                          <p:val>
                                            <p:strVal val="#ppt_y"/>
                                          </p:val>
                                        </p:tav>
                                        <p:tav tm="100000">
                                          <p:val>
                                            <p:strVal val="#ppt_y"/>
                                          </p:val>
                                        </p:tav>
                                      </p:tavLst>
                                    </p:anim>
                                    <p:anim calcmode="lin" valueType="num">
                                      <p:cBhvr>
                                        <p:cTn id="49" dur="500" fill="hold"/>
                                        <p:tgtEl>
                                          <p:spTgt spid="112658"/>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1265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12658"/>
                                        </p:tgtEl>
                                      </p:cBhvr>
                                    </p:animEffect>
                                  </p:childTnLst>
                                </p:cTn>
                              </p:par>
                            </p:childTnLst>
                          </p:cTn>
                        </p:par>
                        <p:par>
                          <p:cTn id="52" fill="hold" nodeType="afterGroup">
                            <p:stCondLst>
                              <p:cond delay="16500"/>
                            </p:stCondLst>
                            <p:childTnLst>
                              <p:par>
                                <p:cTn id="53" presetID="20" presetClass="entr" presetSubtype="0" fill="hold" grpId="0" nodeType="afterEffect">
                                  <p:stCondLst>
                                    <p:cond delay="0"/>
                                  </p:stCondLst>
                                  <p:childTnLst>
                                    <p:set>
                                      <p:cBhvr>
                                        <p:cTn id="54" dur="1" fill="hold">
                                          <p:stCondLst>
                                            <p:cond delay="0"/>
                                          </p:stCondLst>
                                        </p:cTn>
                                        <p:tgtEl>
                                          <p:spTgt spid="112685"/>
                                        </p:tgtEl>
                                        <p:attrNameLst>
                                          <p:attrName>style.visibility</p:attrName>
                                        </p:attrNameLst>
                                      </p:cBhvr>
                                      <p:to>
                                        <p:strVal val="visible"/>
                                      </p:to>
                                    </p:set>
                                    <p:animEffect transition="in" filter="wedge">
                                      <p:cBhvr>
                                        <p:cTn id="55" dur="500"/>
                                        <p:tgtEl>
                                          <p:spTgt spid="112685"/>
                                        </p:tgtEl>
                                      </p:cBhvr>
                                    </p:animEffect>
                                  </p:childTnLst>
                                </p:cTn>
                              </p:par>
                            </p:childTnLst>
                          </p:cTn>
                        </p:par>
                        <p:par>
                          <p:cTn id="56" fill="hold" nodeType="afterGroup">
                            <p:stCondLst>
                              <p:cond delay="17000"/>
                            </p:stCondLst>
                            <p:childTnLst>
                              <p:par>
                                <p:cTn id="57" presetID="4" presetClass="entr" presetSubtype="16" fill="hold" grpId="0" nodeType="afterEffect">
                                  <p:stCondLst>
                                    <p:cond delay="0"/>
                                  </p:stCondLst>
                                  <p:childTnLst>
                                    <p:set>
                                      <p:cBhvr>
                                        <p:cTn id="58" dur="1" fill="hold">
                                          <p:stCondLst>
                                            <p:cond delay="0"/>
                                          </p:stCondLst>
                                        </p:cTn>
                                        <p:tgtEl>
                                          <p:spTgt spid="112662"/>
                                        </p:tgtEl>
                                        <p:attrNameLst>
                                          <p:attrName>style.visibility</p:attrName>
                                        </p:attrNameLst>
                                      </p:cBhvr>
                                      <p:to>
                                        <p:strVal val="visible"/>
                                      </p:to>
                                    </p:set>
                                    <p:animEffect transition="in" filter="box(in)">
                                      <p:cBhvr>
                                        <p:cTn id="59" dur="500"/>
                                        <p:tgtEl>
                                          <p:spTgt spid="112662"/>
                                        </p:tgtEl>
                                      </p:cBhvr>
                                    </p:animEffect>
                                  </p:childTnLst>
                                </p:cTn>
                              </p:par>
                            </p:childTnLst>
                          </p:cTn>
                        </p:par>
                        <p:par>
                          <p:cTn id="60" fill="hold" nodeType="afterGroup">
                            <p:stCondLst>
                              <p:cond delay="17500"/>
                            </p:stCondLst>
                            <p:childTnLst>
                              <p:par>
                                <p:cTn id="61" presetID="20" presetClass="entr" presetSubtype="0" fill="hold" grpId="0" nodeType="afterEffect">
                                  <p:stCondLst>
                                    <p:cond delay="0"/>
                                  </p:stCondLst>
                                  <p:childTnLst>
                                    <p:set>
                                      <p:cBhvr>
                                        <p:cTn id="62" dur="1" fill="hold">
                                          <p:stCondLst>
                                            <p:cond delay="0"/>
                                          </p:stCondLst>
                                        </p:cTn>
                                        <p:tgtEl>
                                          <p:spTgt spid="112686"/>
                                        </p:tgtEl>
                                        <p:attrNameLst>
                                          <p:attrName>style.visibility</p:attrName>
                                        </p:attrNameLst>
                                      </p:cBhvr>
                                      <p:to>
                                        <p:strVal val="visible"/>
                                      </p:to>
                                    </p:set>
                                    <p:animEffect transition="in" filter="wedge">
                                      <p:cBhvr>
                                        <p:cTn id="63" dur="500"/>
                                        <p:tgtEl>
                                          <p:spTgt spid="112686"/>
                                        </p:tgtEl>
                                      </p:cBhvr>
                                    </p:animEffect>
                                  </p:childTnLst>
                                </p:cTn>
                              </p:par>
                            </p:childTnLst>
                          </p:cTn>
                        </p:par>
                        <p:par>
                          <p:cTn id="64" fill="hold" nodeType="afterGroup">
                            <p:stCondLst>
                              <p:cond delay="18000"/>
                            </p:stCondLst>
                            <p:childTnLst>
                              <p:par>
                                <p:cTn id="65" presetID="40" presetClass="entr" presetSubtype="0" fill="hold" grpId="0" nodeType="afterEffect">
                                  <p:stCondLst>
                                    <p:cond delay="0"/>
                                  </p:stCondLst>
                                  <p:iterate type="lt">
                                    <p:tmPct val="10000"/>
                                  </p:iterate>
                                  <p:childTnLst>
                                    <p:set>
                                      <p:cBhvr>
                                        <p:cTn id="66" dur="1" fill="hold">
                                          <p:stCondLst>
                                            <p:cond delay="0"/>
                                          </p:stCondLst>
                                        </p:cTn>
                                        <p:tgtEl>
                                          <p:spTgt spid="112673"/>
                                        </p:tgtEl>
                                        <p:attrNameLst>
                                          <p:attrName>style.visibility</p:attrName>
                                        </p:attrNameLst>
                                      </p:cBhvr>
                                      <p:to>
                                        <p:strVal val="visible"/>
                                      </p:to>
                                    </p:set>
                                    <p:animEffect transition="in" filter="fade">
                                      <p:cBhvr>
                                        <p:cTn id="67" dur="500"/>
                                        <p:tgtEl>
                                          <p:spTgt spid="112673"/>
                                        </p:tgtEl>
                                      </p:cBhvr>
                                    </p:animEffect>
                                    <p:anim calcmode="lin" valueType="num">
                                      <p:cBhvr>
                                        <p:cTn id="68" dur="500" fill="hold"/>
                                        <p:tgtEl>
                                          <p:spTgt spid="112673"/>
                                        </p:tgtEl>
                                        <p:attrNameLst>
                                          <p:attrName>ppt_x</p:attrName>
                                        </p:attrNameLst>
                                      </p:cBhvr>
                                      <p:tavLst>
                                        <p:tav tm="0">
                                          <p:val>
                                            <p:strVal val="#ppt_x-.1"/>
                                          </p:val>
                                        </p:tav>
                                        <p:tav tm="100000">
                                          <p:val>
                                            <p:strVal val="#ppt_x"/>
                                          </p:val>
                                        </p:tav>
                                      </p:tavLst>
                                    </p:anim>
                                    <p:anim calcmode="lin" valueType="num">
                                      <p:cBhvr>
                                        <p:cTn id="69" dur="500" fill="hold"/>
                                        <p:tgtEl>
                                          <p:spTgt spid="112673"/>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20100"/>
                            </p:stCondLst>
                            <p:childTnLst>
                              <p:par>
                                <p:cTn id="71" presetID="4" presetClass="entr" presetSubtype="16" fill="hold" grpId="0" nodeType="afterEffect">
                                  <p:stCondLst>
                                    <p:cond delay="0"/>
                                  </p:stCondLst>
                                  <p:childTnLst>
                                    <p:set>
                                      <p:cBhvr>
                                        <p:cTn id="72" dur="1" fill="hold">
                                          <p:stCondLst>
                                            <p:cond delay="0"/>
                                          </p:stCondLst>
                                        </p:cTn>
                                        <p:tgtEl>
                                          <p:spTgt spid="112687"/>
                                        </p:tgtEl>
                                        <p:attrNameLst>
                                          <p:attrName>style.visibility</p:attrName>
                                        </p:attrNameLst>
                                      </p:cBhvr>
                                      <p:to>
                                        <p:strVal val="visible"/>
                                      </p:to>
                                    </p:set>
                                    <p:animEffect transition="in" filter="box(in)">
                                      <p:cBhvr>
                                        <p:cTn id="73" dur="500"/>
                                        <p:tgtEl>
                                          <p:spTgt spid="112687"/>
                                        </p:tgtEl>
                                      </p:cBhvr>
                                    </p:animEffect>
                                  </p:childTnLst>
                                </p:cTn>
                              </p:par>
                            </p:childTnLst>
                          </p:cTn>
                        </p:par>
                        <p:par>
                          <p:cTn id="74" fill="hold" nodeType="afterGroup">
                            <p:stCondLst>
                              <p:cond delay="20600"/>
                            </p:stCondLst>
                            <p:childTnLst>
                              <p:par>
                                <p:cTn id="75" presetID="20" presetClass="entr" presetSubtype="0" fill="hold" grpId="0" nodeType="afterEffect">
                                  <p:stCondLst>
                                    <p:cond delay="0"/>
                                  </p:stCondLst>
                                  <p:childTnLst>
                                    <p:set>
                                      <p:cBhvr>
                                        <p:cTn id="76" dur="1" fill="hold">
                                          <p:stCondLst>
                                            <p:cond delay="0"/>
                                          </p:stCondLst>
                                        </p:cTn>
                                        <p:tgtEl>
                                          <p:spTgt spid="112660"/>
                                        </p:tgtEl>
                                        <p:attrNameLst>
                                          <p:attrName>style.visibility</p:attrName>
                                        </p:attrNameLst>
                                      </p:cBhvr>
                                      <p:to>
                                        <p:strVal val="visible"/>
                                      </p:to>
                                    </p:set>
                                    <p:animEffect transition="in" filter="wedge">
                                      <p:cBhvr>
                                        <p:cTn id="77" dur="500"/>
                                        <p:tgtEl>
                                          <p:spTgt spid="112660"/>
                                        </p:tgtEl>
                                      </p:cBhvr>
                                    </p:animEffect>
                                  </p:childTnLst>
                                </p:cTn>
                              </p:par>
                            </p:childTnLst>
                          </p:cTn>
                        </p:par>
                        <p:par>
                          <p:cTn id="78" fill="hold" nodeType="afterGroup">
                            <p:stCondLst>
                              <p:cond delay="21100"/>
                            </p:stCondLst>
                            <p:childTnLst>
                              <p:par>
                                <p:cTn id="79" presetID="6" presetClass="entr" presetSubtype="16" fill="hold" grpId="0" nodeType="afterEffect">
                                  <p:stCondLst>
                                    <p:cond delay="0"/>
                                  </p:stCondLst>
                                  <p:childTnLst>
                                    <p:set>
                                      <p:cBhvr>
                                        <p:cTn id="80" dur="1" fill="hold">
                                          <p:stCondLst>
                                            <p:cond delay="0"/>
                                          </p:stCondLst>
                                        </p:cTn>
                                        <p:tgtEl>
                                          <p:spTgt spid="112688"/>
                                        </p:tgtEl>
                                        <p:attrNameLst>
                                          <p:attrName>style.visibility</p:attrName>
                                        </p:attrNameLst>
                                      </p:cBhvr>
                                      <p:to>
                                        <p:strVal val="visible"/>
                                      </p:to>
                                    </p:set>
                                    <p:animEffect transition="in" filter="circle(in)">
                                      <p:cBhvr>
                                        <p:cTn id="81" dur="500"/>
                                        <p:tgtEl>
                                          <p:spTgt spid="112688"/>
                                        </p:tgtEl>
                                      </p:cBhvr>
                                    </p:animEffect>
                                  </p:childTnLst>
                                </p:cTn>
                              </p:par>
                            </p:childTnLst>
                          </p:cTn>
                        </p:par>
                        <p:par>
                          <p:cTn id="82" fill="hold" nodeType="afterGroup">
                            <p:stCondLst>
                              <p:cond delay="21600"/>
                            </p:stCondLst>
                            <p:childTnLst>
                              <p:par>
                                <p:cTn id="83" presetID="20" presetClass="entr" presetSubtype="0" fill="hold" grpId="0" nodeType="afterEffect">
                                  <p:stCondLst>
                                    <p:cond delay="0"/>
                                  </p:stCondLst>
                                  <p:childTnLst>
                                    <p:set>
                                      <p:cBhvr>
                                        <p:cTn id="84" dur="1" fill="hold">
                                          <p:stCondLst>
                                            <p:cond delay="0"/>
                                          </p:stCondLst>
                                        </p:cTn>
                                        <p:tgtEl>
                                          <p:spTgt spid="112674"/>
                                        </p:tgtEl>
                                        <p:attrNameLst>
                                          <p:attrName>style.visibility</p:attrName>
                                        </p:attrNameLst>
                                      </p:cBhvr>
                                      <p:to>
                                        <p:strVal val="visible"/>
                                      </p:to>
                                    </p:set>
                                    <p:animEffect transition="in" filter="wedge">
                                      <p:cBhvr>
                                        <p:cTn id="85" dur="500"/>
                                        <p:tgtEl>
                                          <p:spTgt spid="112674"/>
                                        </p:tgtEl>
                                      </p:cBhvr>
                                    </p:animEffect>
                                  </p:childTnLst>
                                </p:cTn>
                              </p:par>
                            </p:childTnLst>
                          </p:cTn>
                        </p:par>
                        <p:par>
                          <p:cTn id="86" fill="hold" nodeType="afterGroup">
                            <p:stCondLst>
                              <p:cond delay="22100"/>
                            </p:stCondLst>
                            <p:childTnLst>
                              <p:par>
                                <p:cTn id="87" presetID="20" presetClass="entr" presetSubtype="0" fill="hold" grpId="0" nodeType="afterEffect">
                                  <p:stCondLst>
                                    <p:cond delay="0"/>
                                  </p:stCondLst>
                                  <p:childTnLst>
                                    <p:set>
                                      <p:cBhvr>
                                        <p:cTn id="88" dur="1" fill="hold">
                                          <p:stCondLst>
                                            <p:cond delay="0"/>
                                          </p:stCondLst>
                                        </p:cTn>
                                        <p:tgtEl>
                                          <p:spTgt spid="112689"/>
                                        </p:tgtEl>
                                        <p:attrNameLst>
                                          <p:attrName>style.visibility</p:attrName>
                                        </p:attrNameLst>
                                      </p:cBhvr>
                                      <p:to>
                                        <p:strVal val="visible"/>
                                      </p:to>
                                    </p:set>
                                    <p:animEffect transition="in" filter="wedge">
                                      <p:cBhvr>
                                        <p:cTn id="89" dur="500"/>
                                        <p:tgtEl>
                                          <p:spTgt spid="112689"/>
                                        </p:tgtEl>
                                      </p:cBhvr>
                                    </p:animEffect>
                                  </p:childTnLst>
                                </p:cTn>
                              </p:par>
                            </p:childTnLst>
                          </p:cTn>
                        </p:par>
                        <p:par>
                          <p:cTn id="90" fill="hold" nodeType="afterGroup">
                            <p:stCondLst>
                              <p:cond delay="22600"/>
                            </p:stCondLst>
                            <p:childTnLst>
                              <p:par>
                                <p:cTn id="91" presetID="6" presetClass="entr" presetSubtype="16" fill="hold" grpId="0" nodeType="afterEffect">
                                  <p:stCondLst>
                                    <p:cond delay="0"/>
                                  </p:stCondLst>
                                  <p:childTnLst>
                                    <p:set>
                                      <p:cBhvr>
                                        <p:cTn id="92" dur="1" fill="hold">
                                          <p:stCondLst>
                                            <p:cond delay="0"/>
                                          </p:stCondLst>
                                        </p:cTn>
                                        <p:tgtEl>
                                          <p:spTgt spid="112676"/>
                                        </p:tgtEl>
                                        <p:attrNameLst>
                                          <p:attrName>style.visibility</p:attrName>
                                        </p:attrNameLst>
                                      </p:cBhvr>
                                      <p:to>
                                        <p:strVal val="visible"/>
                                      </p:to>
                                    </p:set>
                                    <p:animEffect transition="in" filter="circle(in)">
                                      <p:cBhvr>
                                        <p:cTn id="93" dur="500"/>
                                        <p:tgtEl>
                                          <p:spTgt spid="112676"/>
                                        </p:tgtEl>
                                      </p:cBhvr>
                                    </p:animEffect>
                                  </p:childTnLst>
                                </p:cTn>
                              </p:par>
                            </p:childTnLst>
                          </p:cTn>
                        </p:par>
                        <p:par>
                          <p:cTn id="94" fill="hold" nodeType="afterGroup">
                            <p:stCondLst>
                              <p:cond delay="23100"/>
                            </p:stCondLst>
                            <p:childTnLst>
                              <p:par>
                                <p:cTn id="95" presetID="4" presetClass="entr" presetSubtype="16" fill="hold" grpId="0" nodeType="afterEffect">
                                  <p:stCondLst>
                                    <p:cond delay="0"/>
                                  </p:stCondLst>
                                  <p:childTnLst>
                                    <p:set>
                                      <p:cBhvr>
                                        <p:cTn id="96" dur="1" fill="hold">
                                          <p:stCondLst>
                                            <p:cond delay="0"/>
                                          </p:stCondLst>
                                        </p:cTn>
                                        <p:tgtEl>
                                          <p:spTgt spid="112691"/>
                                        </p:tgtEl>
                                        <p:attrNameLst>
                                          <p:attrName>style.visibility</p:attrName>
                                        </p:attrNameLst>
                                      </p:cBhvr>
                                      <p:to>
                                        <p:strVal val="visible"/>
                                      </p:to>
                                    </p:set>
                                    <p:animEffect transition="in" filter="box(in)">
                                      <p:cBhvr>
                                        <p:cTn id="97" dur="500"/>
                                        <p:tgtEl>
                                          <p:spTgt spid="112691"/>
                                        </p:tgtEl>
                                      </p:cBhvr>
                                    </p:animEffect>
                                  </p:childTnLst>
                                </p:cTn>
                              </p:par>
                            </p:childTnLst>
                          </p:cTn>
                        </p:par>
                        <p:par>
                          <p:cTn id="98" fill="hold" nodeType="afterGroup">
                            <p:stCondLst>
                              <p:cond delay="23600"/>
                            </p:stCondLst>
                            <p:childTnLst>
                              <p:par>
                                <p:cTn id="99" presetID="20" presetClass="entr" presetSubtype="0" fill="hold" grpId="0" nodeType="afterEffect">
                                  <p:stCondLst>
                                    <p:cond delay="0"/>
                                  </p:stCondLst>
                                  <p:childTnLst>
                                    <p:set>
                                      <p:cBhvr>
                                        <p:cTn id="100" dur="1" fill="hold">
                                          <p:stCondLst>
                                            <p:cond delay="0"/>
                                          </p:stCondLst>
                                        </p:cTn>
                                        <p:tgtEl>
                                          <p:spTgt spid="112671"/>
                                        </p:tgtEl>
                                        <p:attrNameLst>
                                          <p:attrName>style.visibility</p:attrName>
                                        </p:attrNameLst>
                                      </p:cBhvr>
                                      <p:to>
                                        <p:strVal val="visible"/>
                                      </p:to>
                                    </p:set>
                                    <p:animEffect transition="in" filter="wedge">
                                      <p:cBhvr>
                                        <p:cTn id="101" dur="500"/>
                                        <p:tgtEl>
                                          <p:spTgt spid="112671"/>
                                        </p:tgtEl>
                                      </p:cBhvr>
                                    </p:animEffect>
                                  </p:childTnLst>
                                </p:cTn>
                              </p:par>
                            </p:childTnLst>
                          </p:cTn>
                        </p:par>
                        <p:par>
                          <p:cTn id="102" fill="hold" nodeType="afterGroup">
                            <p:stCondLst>
                              <p:cond delay="24100"/>
                            </p:stCondLst>
                            <p:childTnLst>
                              <p:par>
                                <p:cTn id="103" presetID="6" presetClass="entr" presetSubtype="16" fill="hold" grpId="0" nodeType="afterEffect">
                                  <p:stCondLst>
                                    <p:cond delay="0"/>
                                  </p:stCondLst>
                                  <p:childTnLst>
                                    <p:set>
                                      <p:cBhvr>
                                        <p:cTn id="104" dur="1" fill="hold">
                                          <p:stCondLst>
                                            <p:cond delay="0"/>
                                          </p:stCondLst>
                                        </p:cTn>
                                        <p:tgtEl>
                                          <p:spTgt spid="112692"/>
                                        </p:tgtEl>
                                        <p:attrNameLst>
                                          <p:attrName>style.visibility</p:attrName>
                                        </p:attrNameLst>
                                      </p:cBhvr>
                                      <p:to>
                                        <p:strVal val="visible"/>
                                      </p:to>
                                    </p:set>
                                    <p:animEffect transition="in" filter="circle(in)">
                                      <p:cBhvr>
                                        <p:cTn id="105" dur="500"/>
                                        <p:tgtEl>
                                          <p:spTgt spid="112692"/>
                                        </p:tgtEl>
                                      </p:cBhvr>
                                    </p:animEffect>
                                  </p:childTnLst>
                                </p:cTn>
                              </p:par>
                            </p:childTnLst>
                          </p:cTn>
                        </p:par>
                        <p:par>
                          <p:cTn id="106" fill="hold" nodeType="afterGroup">
                            <p:stCondLst>
                              <p:cond delay="24600"/>
                            </p:stCondLst>
                            <p:childTnLst>
                              <p:par>
                                <p:cTn id="107" presetID="20" presetClass="entr" presetSubtype="0" fill="hold" grpId="0" nodeType="afterEffect">
                                  <p:stCondLst>
                                    <p:cond delay="0"/>
                                  </p:stCondLst>
                                  <p:childTnLst>
                                    <p:set>
                                      <p:cBhvr>
                                        <p:cTn id="108" dur="1" fill="hold">
                                          <p:stCondLst>
                                            <p:cond delay="0"/>
                                          </p:stCondLst>
                                        </p:cTn>
                                        <p:tgtEl>
                                          <p:spTgt spid="112668"/>
                                        </p:tgtEl>
                                        <p:attrNameLst>
                                          <p:attrName>style.visibility</p:attrName>
                                        </p:attrNameLst>
                                      </p:cBhvr>
                                      <p:to>
                                        <p:strVal val="visible"/>
                                      </p:to>
                                    </p:set>
                                    <p:animEffect transition="in" filter="wedge">
                                      <p:cBhvr>
                                        <p:cTn id="109" dur="500"/>
                                        <p:tgtEl>
                                          <p:spTgt spid="112668"/>
                                        </p:tgtEl>
                                      </p:cBhvr>
                                    </p:animEffect>
                                  </p:childTnLst>
                                </p:cTn>
                              </p:par>
                            </p:childTnLst>
                          </p:cTn>
                        </p:par>
                        <p:par>
                          <p:cTn id="110" fill="hold" nodeType="afterGroup">
                            <p:stCondLst>
                              <p:cond delay="25100"/>
                            </p:stCondLst>
                            <p:childTnLst>
                              <p:par>
                                <p:cTn id="111" presetID="4" presetClass="entr" presetSubtype="16" fill="hold" grpId="0" nodeType="afterEffect">
                                  <p:stCondLst>
                                    <p:cond delay="0"/>
                                  </p:stCondLst>
                                  <p:childTnLst>
                                    <p:set>
                                      <p:cBhvr>
                                        <p:cTn id="112" dur="1" fill="hold">
                                          <p:stCondLst>
                                            <p:cond delay="0"/>
                                          </p:stCondLst>
                                        </p:cTn>
                                        <p:tgtEl>
                                          <p:spTgt spid="112678"/>
                                        </p:tgtEl>
                                        <p:attrNameLst>
                                          <p:attrName>style.visibility</p:attrName>
                                        </p:attrNameLst>
                                      </p:cBhvr>
                                      <p:to>
                                        <p:strVal val="visible"/>
                                      </p:to>
                                    </p:set>
                                    <p:animEffect transition="in" filter="box(in)">
                                      <p:cBhvr>
                                        <p:cTn id="113" dur="500"/>
                                        <p:tgtEl>
                                          <p:spTgt spid="112678"/>
                                        </p:tgtEl>
                                      </p:cBhvr>
                                    </p:animEffect>
                                  </p:childTnLst>
                                </p:cTn>
                              </p:par>
                            </p:childTnLst>
                          </p:cTn>
                        </p:par>
                        <p:par>
                          <p:cTn id="114" fill="hold" nodeType="afterGroup">
                            <p:stCondLst>
                              <p:cond delay="25600"/>
                            </p:stCondLst>
                            <p:childTnLst>
                              <p:par>
                                <p:cTn id="115" presetID="4" presetClass="entr" presetSubtype="16" fill="hold" grpId="0" nodeType="afterEffect">
                                  <p:stCondLst>
                                    <p:cond delay="0"/>
                                  </p:stCondLst>
                                  <p:childTnLst>
                                    <p:set>
                                      <p:cBhvr>
                                        <p:cTn id="116" dur="1" fill="hold">
                                          <p:stCondLst>
                                            <p:cond delay="0"/>
                                          </p:stCondLst>
                                        </p:cTn>
                                        <p:tgtEl>
                                          <p:spTgt spid="112666"/>
                                        </p:tgtEl>
                                        <p:attrNameLst>
                                          <p:attrName>style.visibility</p:attrName>
                                        </p:attrNameLst>
                                      </p:cBhvr>
                                      <p:to>
                                        <p:strVal val="visible"/>
                                      </p:to>
                                    </p:set>
                                    <p:animEffect transition="in" filter="box(in)">
                                      <p:cBhvr>
                                        <p:cTn id="117" dur="500"/>
                                        <p:tgtEl>
                                          <p:spTgt spid="112666"/>
                                        </p:tgtEl>
                                      </p:cBhvr>
                                    </p:animEffect>
                                  </p:childTnLst>
                                </p:cTn>
                              </p:par>
                            </p:childTnLst>
                          </p:cTn>
                        </p:par>
                        <p:par>
                          <p:cTn id="118" fill="hold" nodeType="afterGroup">
                            <p:stCondLst>
                              <p:cond delay="26100"/>
                            </p:stCondLst>
                            <p:childTnLst>
                              <p:par>
                                <p:cTn id="119" presetID="20" presetClass="entr" presetSubtype="0" fill="hold" grpId="0" nodeType="afterEffect">
                                  <p:stCondLst>
                                    <p:cond delay="0"/>
                                  </p:stCondLst>
                                  <p:childTnLst>
                                    <p:set>
                                      <p:cBhvr>
                                        <p:cTn id="120" dur="1" fill="hold">
                                          <p:stCondLst>
                                            <p:cond delay="0"/>
                                          </p:stCondLst>
                                        </p:cTn>
                                        <p:tgtEl>
                                          <p:spTgt spid="112679"/>
                                        </p:tgtEl>
                                        <p:attrNameLst>
                                          <p:attrName>style.visibility</p:attrName>
                                        </p:attrNameLst>
                                      </p:cBhvr>
                                      <p:to>
                                        <p:strVal val="visible"/>
                                      </p:to>
                                    </p:set>
                                    <p:animEffect transition="in" filter="wedge">
                                      <p:cBhvr>
                                        <p:cTn id="121" dur="500"/>
                                        <p:tgtEl>
                                          <p:spTgt spid="112679"/>
                                        </p:tgtEl>
                                      </p:cBhvr>
                                    </p:animEffect>
                                  </p:childTnLst>
                                </p:cTn>
                              </p:par>
                            </p:childTnLst>
                          </p:cTn>
                        </p:par>
                        <p:par>
                          <p:cTn id="122" fill="hold" nodeType="afterGroup">
                            <p:stCondLst>
                              <p:cond delay="26600"/>
                            </p:stCondLst>
                            <p:childTnLst>
                              <p:par>
                                <p:cTn id="123" presetID="41" presetClass="entr" presetSubtype="0" fill="hold" grpId="0" nodeType="afterEffect">
                                  <p:stCondLst>
                                    <p:cond delay="0"/>
                                  </p:stCondLst>
                                  <p:iterate type="lt">
                                    <p:tmPct val="10000"/>
                                  </p:iterate>
                                  <p:childTnLst>
                                    <p:set>
                                      <p:cBhvr>
                                        <p:cTn id="124" dur="1" fill="hold">
                                          <p:stCondLst>
                                            <p:cond delay="0"/>
                                          </p:stCondLst>
                                        </p:cTn>
                                        <p:tgtEl>
                                          <p:spTgt spid="112659"/>
                                        </p:tgtEl>
                                        <p:attrNameLst>
                                          <p:attrName>style.visibility</p:attrName>
                                        </p:attrNameLst>
                                      </p:cBhvr>
                                      <p:to>
                                        <p:strVal val="visible"/>
                                      </p:to>
                                    </p:set>
                                    <p:anim calcmode="lin" valueType="num">
                                      <p:cBhvr>
                                        <p:cTn id="125" dur="500" fill="hold"/>
                                        <p:tgtEl>
                                          <p:spTgt spid="112659"/>
                                        </p:tgtEl>
                                        <p:attrNameLst>
                                          <p:attrName>ppt_x</p:attrName>
                                        </p:attrNameLst>
                                      </p:cBhvr>
                                      <p:tavLst>
                                        <p:tav tm="0">
                                          <p:val>
                                            <p:strVal val="#ppt_x"/>
                                          </p:val>
                                        </p:tav>
                                        <p:tav tm="50000">
                                          <p:val>
                                            <p:strVal val="#ppt_x+.1"/>
                                          </p:val>
                                        </p:tav>
                                        <p:tav tm="100000">
                                          <p:val>
                                            <p:strVal val="#ppt_x"/>
                                          </p:val>
                                        </p:tav>
                                      </p:tavLst>
                                    </p:anim>
                                    <p:anim calcmode="lin" valueType="num">
                                      <p:cBhvr>
                                        <p:cTn id="126" dur="500" fill="hold"/>
                                        <p:tgtEl>
                                          <p:spTgt spid="112659"/>
                                        </p:tgtEl>
                                        <p:attrNameLst>
                                          <p:attrName>ppt_y</p:attrName>
                                        </p:attrNameLst>
                                      </p:cBhvr>
                                      <p:tavLst>
                                        <p:tav tm="0">
                                          <p:val>
                                            <p:strVal val="#ppt_y"/>
                                          </p:val>
                                        </p:tav>
                                        <p:tav tm="100000">
                                          <p:val>
                                            <p:strVal val="#ppt_y"/>
                                          </p:val>
                                        </p:tav>
                                      </p:tavLst>
                                    </p:anim>
                                    <p:anim calcmode="lin" valueType="num">
                                      <p:cBhvr>
                                        <p:cTn id="127" dur="500" fill="hold"/>
                                        <p:tgtEl>
                                          <p:spTgt spid="112659"/>
                                        </p:tgtEl>
                                        <p:attrNameLst>
                                          <p:attrName>ppt_h</p:attrName>
                                        </p:attrNameLst>
                                      </p:cBhvr>
                                      <p:tavLst>
                                        <p:tav tm="0">
                                          <p:val>
                                            <p:strVal val="#ppt_h/10"/>
                                          </p:val>
                                        </p:tav>
                                        <p:tav tm="50000">
                                          <p:val>
                                            <p:strVal val="#ppt_h+.01"/>
                                          </p:val>
                                        </p:tav>
                                        <p:tav tm="100000">
                                          <p:val>
                                            <p:strVal val="#ppt_h"/>
                                          </p:val>
                                        </p:tav>
                                      </p:tavLst>
                                    </p:anim>
                                    <p:anim calcmode="lin" valueType="num">
                                      <p:cBhvr>
                                        <p:cTn id="128" dur="500" fill="hold"/>
                                        <p:tgtEl>
                                          <p:spTgt spid="112659"/>
                                        </p:tgtEl>
                                        <p:attrNameLst>
                                          <p:attrName>ppt_w</p:attrName>
                                        </p:attrNameLst>
                                      </p:cBhvr>
                                      <p:tavLst>
                                        <p:tav tm="0">
                                          <p:val>
                                            <p:strVal val="#ppt_w/10"/>
                                          </p:val>
                                        </p:tav>
                                        <p:tav tm="50000">
                                          <p:val>
                                            <p:strVal val="#ppt_w+.01"/>
                                          </p:val>
                                        </p:tav>
                                        <p:tav tm="100000">
                                          <p:val>
                                            <p:strVal val="#ppt_w"/>
                                          </p:val>
                                        </p:tav>
                                      </p:tavLst>
                                    </p:anim>
                                    <p:animEffect transition="in" filter="fade">
                                      <p:cBhvr>
                                        <p:cTn id="129" dur="500" tmFilter="0,0; .5, 1; 1, 1"/>
                                        <p:tgtEl>
                                          <p:spTgt spid="112659"/>
                                        </p:tgtEl>
                                      </p:cBhvr>
                                    </p:animEffect>
                                  </p:childTnLst>
                                </p:cTn>
                              </p:par>
                            </p:childTnLst>
                          </p:cTn>
                        </p:par>
                        <p:par>
                          <p:cTn id="130" fill="hold" nodeType="afterGroup">
                            <p:stCondLst>
                              <p:cond delay="27900"/>
                            </p:stCondLst>
                            <p:childTnLst>
                              <p:par>
                                <p:cTn id="131" presetID="6" presetClass="entr" presetSubtype="16" fill="hold" grpId="0" nodeType="afterEffect">
                                  <p:stCondLst>
                                    <p:cond delay="0"/>
                                  </p:stCondLst>
                                  <p:childTnLst>
                                    <p:set>
                                      <p:cBhvr>
                                        <p:cTn id="132" dur="1" fill="hold">
                                          <p:stCondLst>
                                            <p:cond delay="0"/>
                                          </p:stCondLst>
                                        </p:cTn>
                                        <p:tgtEl>
                                          <p:spTgt spid="112680"/>
                                        </p:tgtEl>
                                        <p:attrNameLst>
                                          <p:attrName>style.visibility</p:attrName>
                                        </p:attrNameLst>
                                      </p:cBhvr>
                                      <p:to>
                                        <p:strVal val="visible"/>
                                      </p:to>
                                    </p:set>
                                    <p:animEffect transition="in" filter="circle(in)">
                                      <p:cBhvr>
                                        <p:cTn id="133" dur="500"/>
                                        <p:tgtEl>
                                          <p:spTgt spid="112680"/>
                                        </p:tgtEl>
                                      </p:cBhvr>
                                    </p:animEffect>
                                  </p:childTnLst>
                                </p:cTn>
                              </p:par>
                            </p:childTnLst>
                          </p:cTn>
                        </p:par>
                        <p:par>
                          <p:cTn id="134" fill="hold" nodeType="afterGroup">
                            <p:stCondLst>
                              <p:cond delay="28400"/>
                            </p:stCondLst>
                            <p:childTnLst>
                              <p:par>
                                <p:cTn id="135" presetID="4" presetClass="entr" presetSubtype="16" fill="hold" grpId="0" nodeType="afterEffect">
                                  <p:stCondLst>
                                    <p:cond delay="0"/>
                                  </p:stCondLst>
                                  <p:childTnLst>
                                    <p:set>
                                      <p:cBhvr>
                                        <p:cTn id="136" dur="1" fill="hold">
                                          <p:stCondLst>
                                            <p:cond delay="0"/>
                                          </p:stCondLst>
                                        </p:cTn>
                                        <p:tgtEl>
                                          <p:spTgt spid="112647"/>
                                        </p:tgtEl>
                                        <p:attrNameLst>
                                          <p:attrName>style.visibility</p:attrName>
                                        </p:attrNameLst>
                                      </p:cBhvr>
                                      <p:to>
                                        <p:strVal val="visible"/>
                                      </p:to>
                                    </p:set>
                                    <p:animEffect transition="in" filter="box(in)">
                                      <p:cBhvr>
                                        <p:cTn id="137"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7" grpId="0" animBg="1"/>
      <p:bldP spid="112648" grpId="0" animBg="1"/>
      <p:bldP spid="112652" grpId="0" animBg="1"/>
      <p:bldP spid="112653" grpId="0" animBg="1"/>
      <p:bldP spid="112655" grpId="0" animBg="1"/>
      <p:bldP spid="112658" grpId="0" animBg="1"/>
      <p:bldP spid="112659" grpId="0" animBg="1"/>
      <p:bldP spid="112660" grpId="0" animBg="1"/>
      <p:bldP spid="112662" grpId="0" animBg="1"/>
      <p:bldP spid="112666" grpId="0" animBg="1"/>
      <p:bldP spid="112668" grpId="0" animBg="1"/>
      <p:bldP spid="112671" grpId="0" animBg="1"/>
      <p:bldP spid="112673" grpId="0" animBg="1"/>
      <p:bldP spid="112674" grpId="0" animBg="1"/>
      <p:bldP spid="112676" grpId="0" animBg="1"/>
      <p:bldP spid="112678" grpId="0" animBg="1"/>
      <p:bldP spid="112679" grpId="0" animBg="1"/>
      <p:bldP spid="112680" grpId="0" animBg="1"/>
      <p:bldP spid="112681" grpId="0" animBg="1"/>
      <p:bldP spid="112682" grpId="0" animBg="1"/>
      <p:bldP spid="112683" grpId="0" animBg="1"/>
      <p:bldP spid="112684" grpId="0" animBg="1"/>
      <p:bldP spid="112685" grpId="0" animBg="1"/>
      <p:bldP spid="112686" grpId="0" animBg="1"/>
      <p:bldP spid="112687" grpId="0" animBg="1"/>
      <p:bldP spid="112688" grpId="0" animBg="1"/>
      <p:bldP spid="112689" grpId="0" animBg="1"/>
      <p:bldP spid="112691" grpId="0" animBg="1"/>
      <p:bldP spid="1126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ampagne d'Arequipa avec dans le fond à droite le volcan Mis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WordArt 3" descr="Bolsa de papel"/>
          <p:cNvSpPr>
            <a:spLocks noChangeArrowheads="1" noChangeShapeType="1" noTextEdit="1"/>
          </p:cNvSpPr>
          <p:nvPr/>
        </p:nvSpPr>
        <p:spPr bwMode="auto">
          <a:xfrm>
            <a:off x="5016501" y="836614"/>
            <a:ext cx="1381125" cy="523875"/>
          </a:xfrm>
          <a:prstGeom prst="rect">
            <a:avLst/>
          </a:prstGeom>
        </p:spPr>
        <p:txBody>
          <a:bodyPr wrap="none" fromWordArt="1">
            <a:prstTxWarp prst="textPlain">
              <a:avLst>
                <a:gd name="adj" fmla="val 50000"/>
              </a:avLst>
            </a:prstTxWarp>
          </a:bodyPr>
          <a:lstStyle/>
          <a:p>
            <a:pPr algn="ctr"/>
            <a:r>
              <a:rPr lang="es-ES" sz="3600" kern="10">
                <a:ln w="9525">
                  <a:solidFill>
                    <a:srgbClr val="008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panose="02020603050405020304" pitchFamily="18" charset="0"/>
                <a:cs typeface="Times New Roman" panose="02020603050405020304" pitchFamily="18" charset="0"/>
              </a:rPr>
              <a:t>Gracias</a:t>
            </a:r>
          </a:p>
        </p:txBody>
      </p:sp>
      <p:sp>
        <p:nvSpPr>
          <p:cNvPr id="96260" name="WordArt 4"/>
          <p:cNvSpPr>
            <a:spLocks noChangeArrowheads="1" noChangeShapeType="1" noTextEdit="1"/>
          </p:cNvSpPr>
          <p:nvPr/>
        </p:nvSpPr>
        <p:spPr bwMode="auto">
          <a:xfrm>
            <a:off x="2855913" y="2349500"/>
            <a:ext cx="6362700" cy="571500"/>
          </a:xfrm>
          <a:prstGeom prst="rect">
            <a:avLst/>
          </a:prstGeom>
        </p:spPr>
        <p:txBody>
          <a:bodyPr wrap="none" fromWordArt="1">
            <a:prstTxWarp prst="textPlain">
              <a:avLst>
                <a:gd name="adj" fmla="val 50000"/>
              </a:avLst>
            </a:prstTxWarp>
          </a:bodyPr>
          <a:lstStyle/>
          <a:p>
            <a:pPr algn="ctr"/>
            <a:r>
              <a:rPr lang="es-ES" sz="32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Ramón R. Abarca Fernández</a:t>
            </a:r>
          </a:p>
        </p:txBody>
      </p:sp>
      <p:sp>
        <p:nvSpPr>
          <p:cNvPr id="96261" name="WordArt 5"/>
          <p:cNvSpPr>
            <a:spLocks noChangeArrowheads="1" noChangeShapeType="1" noTextEdit="1"/>
          </p:cNvSpPr>
          <p:nvPr/>
        </p:nvSpPr>
        <p:spPr bwMode="auto">
          <a:xfrm>
            <a:off x="2279651" y="4005263"/>
            <a:ext cx="7458075" cy="571500"/>
          </a:xfrm>
          <a:prstGeom prst="rect">
            <a:avLst/>
          </a:prstGeom>
        </p:spPr>
        <p:txBody>
          <a:bodyPr wrap="none" fromWordArt="1">
            <a:prstTxWarp prst="textPlain">
              <a:avLst>
                <a:gd name="adj" fmla="val 50000"/>
              </a:avLst>
            </a:prstTxWarp>
          </a:bodyPr>
          <a:lstStyle/>
          <a:p>
            <a:pPr algn="ctr"/>
            <a:r>
              <a:rPr lang="es-ES" sz="32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http://www.ucsm.edu.pe/rabarcaf</a:t>
            </a:r>
          </a:p>
        </p:txBody>
      </p:sp>
      <p:sp>
        <p:nvSpPr>
          <p:cNvPr id="96262" name="Text Box 6"/>
          <p:cNvSpPr txBox="1">
            <a:spLocks noChangeArrowheads="1"/>
          </p:cNvSpPr>
          <p:nvPr/>
        </p:nvSpPr>
        <p:spPr bwMode="auto">
          <a:xfrm>
            <a:off x="4008439" y="5157789"/>
            <a:ext cx="4319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ES" sz="2800" dirty="0">
                <a:solidFill>
                  <a:srgbClr val="FF0000"/>
                </a:solidFill>
              </a:rPr>
              <a:t>rabarcaf@ucsm.edu.pe</a:t>
            </a:r>
          </a:p>
          <a:p>
            <a:pPr eaLnBrk="1" hangingPunct="1">
              <a:lnSpc>
                <a:spcPct val="50000"/>
              </a:lnSpc>
              <a:spcBef>
                <a:spcPct val="50000"/>
              </a:spcBef>
              <a:buFontTx/>
              <a:buNone/>
            </a:pPr>
            <a:r>
              <a:rPr lang="es-ES" altLang="es-ES" sz="2800" dirty="0">
                <a:solidFill>
                  <a:srgbClr val="FF0000"/>
                </a:solidFill>
              </a:rPr>
              <a:t>rabarcaf@outlook.com</a:t>
            </a:r>
          </a:p>
        </p:txBody>
      </p:sp>
    </p:spTree>
    <p:extLst>
      <p:ext uri="{BB962C8B-B14F-4D97-AF65-F5344CB8AC3E}">
        <p14:creationId xmlns:p14="http://schemas.microsoft.com/office/powerpoint/2010/main" val="10067296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500" fill="hold"/>
                                        <p:tgtEl>
                                          <p:spTgt spid="96258"/>
                                        </p:tgtEl>
                                        <p:attrNameLst>
                                          <p:attrName>ppt_w</p:attrName>
                                        </p:attrNameLst>
                                      </p:cBhvr>
                                      <p:tavLst>
                                        <p:tav tm="0">
                                          <p:val>
                                            <p:fltVal val="0"/>
                                          </p:val>
                                        </p:tav>
                                        <p:tav tm="100000">
                                          <p:val>
                                            <p:strVal val="#ppt_w"/>
                                          </p:val>
                                        </p:tav>
                                      </p:tavLst>
                                    </p:anim>
                                    <p:anim calcmode="lin" valueType="num">
                                      <p:cBhvr>
                                        <p:cTn id="8" dur="500" fill="hold"/>
                                        <p:tgtEl>
                                          <p:spTgt spid="9625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96259"/>
                                        </p:tgtEl>
                                        <p:attrNameLst>
                                          <p:attrName>style.visibility</p:attrName>
                                        </p:attrNameLst>
                                      </p:cBhvr>
                                      <p:to>
                                        <p:strVal val="visible"/>
                                      </p:to>
                                    </p:set>
                                    <p:anim calcmode="lin" valueType="num">
                                      <p:cBhvr>
                                        <p:cTn id="12" dur="3000" fill="hold"/>
                                        <p:tgtEl>
                                          <p:spTgt spid="96259"/>
                                        </p:tgtEl>
                                        <p:attrNameLst>
                                          <p:attrName>ppt_w</p:attrName>
                                        </p:attrNameLst>
                                      </p:cBhvr>
                                      <p:tavLst>
                                        <p:tav tm="0">
                                          <p:val>
                                            <p:fltVal val="0"/>
                                          </p:val>
                                        </p:tav>
                                        <p:tav tm="100000">
                                          <p:val>
                                            <p:strVal val="#ppt_w"/>
                                          </p:val>
                                        </p:tav>
                                      </p:tavLst>
                                    </p:anim>
                                    <p:anim calcmode="lin" valueType="num">
                                      <p:cBhvr>
                                        <p:cTn id="13" dur="3000" fill="hold"/>
                                        <p:tgtEl>
                                          <p:spTgt spid="96259"/>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3500"/>
                            </p:stCondLst>
                            <p:childTnLst>
                              <p:par>
                                <p:cTn id="15" presetID="53" presetClass="entr" presetSubtype="0" fill="hold" grpId="0" nodeType="afterEffect">
                                  <p:stCondLst>
                                    <p:cond delay="0"/>
                                  </p:stCondLst>
                                  <p:childTnLst>
                                    <p:set>
                                      <p:cBhvr>
                                        <p:cTn id="16" dur="1" fill="hold">
                                          <p:stCondLst>
                                            <p:cond delay="0"/>
                                          </p:stCondLst>
                                        </p:cTn>
                                        <p:tgtEl>
                                          <p:spTgt spid="96260"/>
                                        </p:tgtEl>
                                        <p:attrNameLst>
                                          <p:attrName>style.visibility</p:attrName>
                                        </p:attrNameLst>
                                      </p:cBhvr>
                                      <p:to>
                                        <p:strVal val="visible"/>
                                      </p:to>
                                    </p:set>
                                    <p:anim calcmode="lin" valueType="num">
                                      <p:cBhvr>
                                        <p:cTn id="17" dur="2000" fill="hold"/>
                                        <p:tgtEl>
                                          <p:spTgt spid="96260"/>
                                        </p:tgtEl>
                                        <p:attrNameLst>
                                          <p:attrName>ppt_w</p:attrName>
                                        </p:attrNameLst>
                                      </p:cBhvr>
                                      <p:tavLst>
                                        <p:tav tm="0">
                                          <p:val>
                                            <p:fltVal val="0"/>
                                          </p:val>
                                        </p:tav>
                                        <p:tav tm="100000">
                                          <p:val>
                                            <p:strVal val="#ppt_w"/>
                                          </p:val>
                                        </p:tav>
                                      </p:tavLst>
                                    </p:anim>
                                    <p:anim calcmode="lin" valueType="num">
                                      <p:cBhvr>
                                        <p:cTn id="18" dur="2000" fill="hold"/>
                                        <p:tgtEl>
                                          <p:spTgt spid="96260"/>
                                        </p:tgtEl>
                                        <p:attrNameLst>
                                          <p:attrName>ppt_h</p:attrName>
                                        </p:attrNameLst>
                                      </p:cBhvr>
                                      <p:tavLst>
                                        <p:tav tm="0">
                                          <p:val>
                                            <p:fltVal val="0"/>
                                          </p:val>
                                        </p:tav>
                                        <p:tav tm="100000">
                                          <p:val>
                                            <p:strVal val="#ppt_h"/>
                                          </p:val>
                                        </p:tav>
                                      </p:tavLst>
                                    </p:anim>
                                    <p:animEffect transition="in" filter="fade">
                                      <p:cBhvr>
                                        <p:cTn id="19" dur="2000"/>
                                        <p:tgtEl>
                                          <p:spTgt spid="96260"/>
                                        </p:tgtEl>
                                      </p:cBhvr>
                                    </p:animEffect>
                                  </p:childTnLst>
                                </p:cTn>
                              </p:par>
                            </p:childTnLst>
                          </p:cTn>
                        </p:par>
                        <p:par>
                          <p:cTn id="20" fill="hold" nodeType="afterGroup">
                            <p:stCondLst>
                              <p:cond delay="5500"/>
                            </p:stCondLst>
                            <p:childTnLst>
                              <p:par>
                                <p:cTn id="21" presetID="17" presetClass="entr" presetSubtype="10" fill="hold" grpId="0" nodeType="afterEffect">
                                  <p:stCondLst>
                                    <p:cond delay="0"/>
                                  </p:stCondLst>
                                  <p:iterate type="lt">
                                    <p:tmPct val="0"/>
                                  </p:iterate>
                                  <p:childTnLst>
                                    <p:set>
                                      <p:cBhvr>
                                        <p:cTn id="22" dur="1" fill="hold">
                                          <p:stCondLst>
                                            <p:cond delay="0"/>
                                          </p:stCondLst>
                                        </p:cTn>
                                        <p:tgtEl>
                                          <p:spTgt spid="96261"/>
                                        </p:tgtEl>
                                        <p:attrNameLst>
                                          <p:attrName>style.visibility</p:attrName>
                                        </p:attrNameLst>
                                      </p:cBhvr>
                                      <p:to>
                                        <p:strVal val="visible"/>
                                      </p:to>
                                    </p:set>
                                    <p:anim calcmode="lin" valueType="num">
                                      <p:cBhvr>
                                        <p:cTn id="23" dur="500" fill="hold"/>
                                        <p:tgtEl>
                                          <p:spTgt spid="96261"/>
                                        </p:tgtEl>
                                        <p:attrNameLst>
                                          <p:attrName>ppt_w</p:attrName>
                                        </p:attrNameLst>
                                      </p:cBhvr>
                                      <p:tavLst>
                                        <p:tav tm="0">
                                          <p:val>
                                            <p:fltVal val="0"/>
                                          </p:val>
                                        </p:tav>
                                        <p:tav tm="100000">
                                          <p:val>
                                            <p:strVal val="#ppt_w"/>
                                          </p:val>
                                        </p:tav>
                                      </p:tavLst>
                                    </p:anim>
                                    <p:anim calcmode="lin" valueType="num">
                                      <p:cBhvr>
                                        <p:cTn id="24" dur="500" fill="hold"/>
                                        <p:tgtEl>
                                          <p:spTgt spid="96261"/>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6000"/>
                            </p:stCondLst>
                            <p:childTnLst>
                              <p:par>
                                <p:cTn id="26" presetID="17" presetClass="entr" presetSubtype="10" fill="hold" grpId="0" nodeType="afterEffect">
                                  <p:stCondLst>
                                    <p:cond delay="0"/>
                                  </p:stCondLst>
                                  <p:childTnLst>
                                    <p:set>
                                      <p:cBhvr>
                                        <p:cTn id="27" dur="1" fill="hold">
                                          <p:stCondLst>
                                            <p:cond delay="0"/>
                                          </p:stCondLst>
                                        </p:cTn>
                                        <p:tgtEl>
                                          <p:spTgt spid="96262"/>
                                        </p:tgtEl>
                                        <p:attrNameLst>
                                          <p:attrName>style.visibility</p:attrName>
                                        </p:attrNameLst>
                                      </p:cBhvr>
                                      <p:to>
                                        <p:strVal val="visible"/>
                                      </p:to>
                                    </p:set>
                                    <p:anim calcmode="lin" valueType="num">
                                      <p:cBhvr>
                                        <p:cTn id="28" dur="500" fill="hold"/>
                                        <p:tgtEl>
                                          <p:spTgt spid="96262"/>
                                        </p:tgtEl>
                                        <p:attrNameLst>
                                          <p:attrName>ppt_w</p:attrName>
                                        </p:attrNameLst>
                                      </p:cBhvr>
                                      <p:tavLst>
                                        <p:tav tm="0">
                                          <p:val>
                                            <p:fltVal val="0"/>
                                          </p:val>
                                        </p:tav>
                                        <p:tav tm="100000">
                                          <p:val>
                                            <p:strVal val="#ppt_w"/>
                                          </p:val>
                                        </p:tav>
                                      </p:tavLst>
                                    </p:anim>
                                    <p:anim calcmode="lin" valueType="num">
                                      <p:cBhvr>
                                        <p:cTn id="29" dur="500" fill="hold"/>
                                        <p:tgtEl>
                                          <p:spTgt spid="96262"/>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6500"/>
                            </p:stCondLst>
                            <p:childTnLst>
                              <p:par>
                                <p:cTn id="31" presetID="7" presetClass="emph" presetSubtype="2" fill="hold" nodeType="afterEffect">
                                  <p:stCondLst>
                                    <p:cond delay="0"/>
                                  </p:stCondLst>
                                  <p:childTnLst>
                                    <p:animClr clrSpc="rgb" dir="cw">
                                      <p:cBhvr>
                                        <p:cTn id="32" dur="5000" fill="hold"/>
                                        <p:tgtEl>
                                          <p:spTgt spid="96259"/>
                                        </p:tgtEl>
                                        <p:attrNameLst>
                                          <p:attrName>stroke.color</p:attrName>
                                        </p:attrNameLst>
                                      </p:cBhvr>
                                      <p:to>
                                        <a:srgbClr val="FF0066"/>
                                      </p:to>
                                    </p:animClr>
                                    <p:set>
                                      <p:cBhvr>
                                        <p:cTn id="33" dur="5000" fill="hold"/>
                                        <p:tgtEl>
                                          <p:spTgt spid="96259"/>
                                        </p:tgtEl>
                                        <p:attrNameLst>
                                          <p:attrName>stroke.on</p:attrName>
                                        </p:attrNameLst>
                                      </p:cBhvr>
                                      <p:to>
                                        <p:strVal val="true"/>
                                      </p:to>
                                    </p:set>
                                  </p:childTnLst>
                                </p:cTn>
                              </p:par>
                            </p:childTnLst>
                          </p:cTn>
                        </p:par>
                        <p:par>
                          <p:cTn id="34" fill="hold" nodeType="afterGroup">
                            <p:stCondLst>
                              <p:cond delay="11500"/>
                            </p:stCondLst>
                            <p:childTnLst>
                              <p:par>
                                <p:cTn id="35" presetID="3" presetClass="emph" presetSubtype="2" fill="hold" grpId="1" nodeType="afterEffect">
                                  <p:stCondLst>
                                    <p:cond delay="0"/>
                                  </p:stCondLst>
                                  <p:childTnLst>
                                    <p:animClr clrSpc="rgb" dir="cw">
                                      <p:cBhvr>
                                        <p:cTn id="36" dur="2000" fill="hold"/>
                                        <p:tgtEl>
                                          <p:spTgt spid="96259"/>
                                        </p:tgtEl>
                                        <p:attrNameLst>
                                          <p:attrName>style.color</p:attrName>
                                        </p:attrNameLst>
                                      </p:cBhvr>
                                      <p:to>
                                        <a:srgbClr val="FF0066"/>
                                      </p:to>
                                    </p:animClr>
                                  </p:childTnLst>
                                </p:cTn>
                              </p:par>
                            </p:childTnLst>
                          </p:cTn>
                        </p:par>
                        <p:par>
                          <p:cTn id="37" fill="hold" nodeType="afterGroup">
                            <p:stCondLst>
                              <p:cond delay="13500"/>
                            </p:stCondLst>
                            <p:childTnLst>
                              <p:par>
                                <p:cTn id="38" presetID="7" presetClass="emph" presetSubtype="2" fill="hold" nodeType="afterEffect">
                                  <p:stCondLst>
                                    <p:cond delay="0"/>
                                  </p:stCondLst>
                                  <p:childTnLst>
                                    <p:animClr clrSpc="rgb" dir="cw">
                                      <p:cBhvr>
                                        <p:cTn id="39" dur="2000" fill="hold"/>
                                        <p:tgtEl>
                                          <p:spTgt spid="96260"/>
                                        </p:tgtEl>
                                        <p:attrNameLst>
                                          <p:attrName>stroke.color</p:attrName>
                                        </p:attrNameLst>
                                      </p:cBhvr>
                                      <p:to>
                                        <a:srgbClr val="FF0066"/>
                                      </p:to>
                                    </p:animClr>
                                    <p:set>
                                      <p:cBhvr>
                                        <p:cTn id="40" dur="2000" fill="hold"/>
                                        <p:tgtEl>
                                          <p:spTgt spid="96260"/>
                                        </p:tgtEl>
                                        <p:attrNameLst>
                                          <p:attrName>stroke.on</p:attrName>
                                        </p:attrNameLst>
                                      </p:cBhvr>
                                      <p:to>
                                        <p:strVal val="true"/>
                                      </p:to>
                                    </p:set>
                                  </p:childTnLst>
                                </p:cTn>
                              </p:par>
                            </p:childTnLst>
                          </p:cTn>
                        </p:par>
                        <p:par>
                          <p:cTn id="41" fill="hold" nodeType="afterGroup">
                            <p:stCondLst>
                              <p:cond delay="15500"/>
                            </p:stCondLst>
                            <p:childTnLst>
                              <p:par>
                                <p:cTn id="42" presetID="3" presetClass="emph" presetSubtype="2" fill="hold" grpId="1" nodeType="afterEffect">
                                  <p:stCondLst>
                                    <p:cond delay="0"/>
                                  </p:stCondLst>
                                  <p:childTnLst>
                                    <p:animClr clrSpc="rgb" dir="cw">
                                      <p:cBhvr>
                                        <p:cTn id="43" dur="2000" fill="hold"/>
                                        <p:tgtEl>
                                          <p:spTgt spid="96260"/>
                                        </p:tgtEl>
                                        <p:attrNameLst>
                                          <p:attrName>style.color</p:attrName>
                                        </p:attrNameLst>
                                      </p:cBhvr>
                                      <p:to>
                                        <a:srgbClr val="FF0066"/>
                                      </p:to>
                                    </p:animClr>
                                  </p:childTnLst>
                                </p:cTn>
                              </p:par>
                            </p:childTnLst>
                          </p:cTn>
                        </p:par>
                        <p:par>
                          <p:cTn id="44" fill="hold" nodeType="afterGroup">
                            <p:stCondLst>
                              <p:cond delay="17500"/>
                            </p:stCondLst>
                            <p:childTnLst>
                              <p:par>
                                <p:cTn id="45" presetID="56" presetClass="path" presetSubtype="0" accel="50000" decel="50000" fill="hold" grpId="2" nodeType="afterEffect">
                                  <p:stCondLst>
                                    <p:cond delay="0"/>
                                  </p:stCondLst>
                                  <p:childTnLst>
                                    <p:animMotion origin="layout" path="M 0 0  L 0.25 -0.33295  E" pathEditMode="relative" ptsTypes="">
                                      <p:cBhvr>
                                        <p:cTn id="46" dur="5000" fill="hold"/>
                                        <p:tgtEl>
                                          <p:spTgt spid="96259"/>
                                        </p:tgtEl>
                                        <p:attrNameLst>
                                          <p:attrName>ppt_x</p:attrName>
                                          <p:attrName>ppt_y</p:attrName>
                                        </p:attrNameLst>
                                      </p:cBhvr>
                                    </p:animMotion>
                                  </p:childTnLst>
                                </p:cTn>
                              </p:par>
                              <p:par>
                                <p:cTn id="47" presetID="3" presetClass="emph" presetSubtype="2" fill="hold" grpId="1" nodeType="withEffect">
                                  <p:stCondLst>
                                    <p:cond delay="0"/>
                                  </p:stCondLst>
                                  <p:iterate type="lt">
                                    <p:tmPct val="0"/>
                                  </p:iterate>
                                  <p:childTnLst>
                                    <p:animClr clrSpc="rgb" dir="cw">
                                      <p:cBhvr>
                                        <p:cTn id="48" dur="2000" fill="hold"/>
                                        <p:tgtEl>
                                          <p:spTgt spid="96261"/>
                                        </p:tgtEl>
                                        <p:attrNameLst>
                                          <p:attrName>style.color</p:attrName>
                                        </p:attrNameLst>
                                      </p:cBhvr>
                                      <p:to>
                                        <a:schemeClr val="accent2"/>
                                      </p:to>
                                    </p:animClr>
                                  </p:childTnLst>
                                </p:cTn>
                              </p:par>
                            </p:childTnLst>
                          </p:cTn>
                        </p:par>
                        <p:par>
                          <p:cTn id="49" fill="hold" nodeType="afterGroup">
                            <p:stCondLst>
                              <p:cond delay="22500"/>
                            </p:stCondLst>
                            <p:childTnLst>
                              <p:par>
                                <p:cTn id="50" presetID="17" presetClass="entr" presetSubtype="10" fill="hold" grpId="2" nodeType="afterEffect">
                                  <p:stCondLst>
                                    <p:cond delay="0"/>
                                  </p:stCondLst>
                                  <p:iterate type="lt">
                                    <p:tmPct val="0"/>
                                  </p:iterate>
                                  <p:childTnLst>
                                    <p:set>
                                      <p:cBhvr>
                                        <p:cTn id="51" dur="1" fill="hold">
                                          <p:stCondLst>
                                            <p:cond delay="0"/>
                                          </p:stCondLst>
                                        </p:cTn>
                                        <p:tgtEl>
                                          <p:spTgt spid="96261"/>
                                        </p:tgtEl>
                                        <p:attrNameLst>
                                          <p:attrName>style.visibility</p:attrName>
                                        </p:attrNameLst>
                                      </p:cBhvr>
                                      <p:to>
                                        <p:strVal val="visible"/>
                                      </p:to>
                                    </p:set>
                                    <p:anim calcmode="lin" valueType="num">
                                      <p:cBhvr>
                                        <p:cTn id="52" dur="500" fill="hold"/>
                                        <p:tgtEl>
                                          <p:spTgt spid="96261"/>
                                        </p:tgtEl>
                                        <p:attrNameLst>
                                          <p:attrName>ppt_w</p:attrName>
                                        </p:attrNameLst>
                                      </p:cBhvr>
                                      <p:tavLst>
                                        <p:tav tm="0">
                                          <p:val>
                                            <p:fltVal val="0"/>
                                          </p:val>
                                        </p:tav>
                                        <p:tav tm="100000">
                                          <p:val>
                                            <p:strVal val="#ppt_w"/>
                                          </p:val>
                                        </p:tav>
                                      </p:tavLst>
                                    </p:anim>
                                    <p:anim calcmode="lin" valueType="num">
                                      <p:cBhvr>
                                        <p:cTn id="53" dur="500" fill="hold"/>
                                        <p:tgtEl>
                                          <p:spTgt spid="96261"/>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23000"/>
                            </p:stCondLst>
                            <p:childTnLst>
                              <p:par>
                                <p:cTn id="55" presetID="49" presetClass="path" presetSubtype="0" accel="50000" decel="50000" fill="hold" grpId="2" nodeType="afterEffect">
                                  <p:stCondLst>
                                    <p:cond delay="0"/>
                                  </p:stCondLst>
                                  <p:childTnLst>
                                    <p:animMotion origin="layout" path="M 0 0  L 0.25 0.33295  E" pathEditMode="relative" ptsTypes="">
                                      <p:cBhvr>
                                        <p:cTn id="56" dur="5000" fill="hold"/>
                                        <p:tgtEl>
                                          <p:spTgt spid="96260"/>
                                        </p:tgtEl>
                                        <p:attrNameLst>
                                          <p:attrName>ppt_x</p:attrName>
                                          <p:attrName>ppt_y</p:attrName>
                                        </p:attrNameLst>
                                      </p:cBhvr>
                                    </p:animMotion>
                                  </p:childTnLst>
                                </p:cTn>
                              </p:par>
                            </p:childTnLst>
                          </p:cTn>
                        </p:par>
                        <p:par>
                          <p:cTn id="57" fill="hold" nodeType="afterGroup">
                            <p:stCondLst>
                              <p:cond delay="28000"/>
                            </p:stCondLst>
                            <p:childTnLst>
                              <p:par>
                                <p:cTn id="58" presetID="9" presetClass="path" presetSubtype="0" accel="50000" decel="50000" fill="hold" grpId="3" nodeType="afterEffect">
                                  <p:stCondLst>
                                    <p:cond delay="0"/>
                                  </p:stCondLst>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59" dur="5000" fill="hold"/>
                                        <p:tgtEl>
                                          <p:spTgt spid="96259"/>
                                        </p:tgtEl>
                                        <p:attrNameLst>
                                          <p:attrName>ppt_x</p:attrName>
                                          <p:attrName>ppt_y</p:attrName>
                                        </p:attrNameLst>
                                      </p:cBhvr>
                                    </p:animMotion>
                                  </p:childTnLst>
                                </p:cTn>
                              </p:par>
                            </p:childTnLst>
                          </p:cTn>
                        </p:par>
                        <p:par>
                          <p:cTn id="60" fill="hold" nodeType="afterGroup">
                            <p:stCondLst>
                              <p:cond delay="33000"/>
                            </p:stCondLst>
                            <p:childTnLst>
                              <p:par>
                                <p:cTn id="61" presetID="9" presetClass="path" presetSubtype="0" accel="50000" decel="50000" fill="hold" grpId="3" nodeType="afterEffect">
                                  <p:stCondLst>
                                    <p:cond delay="0"/>
                                  </p:stCondLst>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62" dur="5000" fill="hold"/>
                                        <p:tgtEl>
                                          <p:spTgt spid="96260"/>
                                        </p:tgtEl>
                                        <p:attrNameLst>
                                          <p:attrName>ppt_x</p:attrName>
                                          <p:attrName>ppt_y</p:attrName>
                                        </p:attrNameLst>
                                      </p:cBhvr>
                                    </p:animMotion>
                                  </p:childTnLst>
                                </p:cTn>
                              </p:par>
                            </p:childTnLst>
                          </p:cTn>
                        </p:par>
                        <p:par>
                          <p:cTn id="63" fill="hold" nodeType="afterGroup">
                            <p:stCondLst>
                              <p:cond delay="38000"/>
                            </p:stCondLst>
                            <p:childTnLst>
                              <p:par>
                                <p:cTn id="64" presetID="0" presetClass="path" presetSubtype="0" accel="50000" decel="50000" fill="hold" grpId="4" nodeType="afterEffect">
                                  <p:stCondLst>
                                    <p:cond delay="0"/>
                                  </p:stCondLst>
                                  <p:childTnLst>
                                    <p:animMotion origin="layout" path="M -1.66667E-6 -2.19653E-6 C -0.00746 0.00324 -0.01337 0.00925 -0.02066 0.01249 C -0.02847 0.02336 -0.04357 0.02312 -0.05399 0.02521 C -0.06996 0.03237 -0.09132 0.03214 -0.10798 0.03376 C -0.11875 0.03862 -0.13021 0.04116 -0.14132 0.0444 C -0.15035 0.05226 -0.14253 0.04671 -0.15868 0.05064 C -0.16614 0.05249 -0.17344 0.05711 -0.1809 0.05919 C -0.19201 0.0622 -0.2033 0.06497 -0.21423 0.0696 C -0.22274 0.0733 -0.23125 0.07654 -0.23975 0.08023 C -0.24288 0.08162 -0.2493 0.0844 -0.2493 0.0844 C -0.25555 0.09018 -0.26198 0.09573 -0.26823 0.10127 C -0.26944 0.10243 -0.27014 0.10474 -0.27153 0.10567 C -0.2776 0.10983 -0.28385 0.11052 -0.29045 0.11191 C -0.30903 0.11122 -0.3276 0.11168 -0.346 0.10983 C -0.34757 0.1096 -0.34791 0.10659 -0.3493 0.10567 C -0.35069 0.10451 -0.35243 0.10428 -0.35399 0.10359 C -0.3566 0.10012 -0.36076 0.09781 -0.36198 0.09295 C -0.3625 0.09087 -0.3625 0.08833 -0.36354 0.08648 C -0.3658 0.08255 -0.37153 0.07607 -0.37153 0.07607 C -0.37309 0.06775 -0.3743 0.06197 -0.37778 0.0548 C -0.37916 0.04694 -0.38107 0.03931 -0.38264 0.03168 C -0.38368 -0.02057 -0.38472 -0.0726 -0.38576 -0.12485 C -0.38611 -0.14127 -0.39236 -0.1674 -0.3809 -0.17341 C -0.36788 -0.18034 -0.34844 -0.17896 -0.33646 -0.17988 C -0.28003 -0.1882 -0.2276 -0.18705 -0.16979 -0.1882 C -0.0434 -0.20323 0.08611 -0.19098 0.21111 -0.19029 C 0.28663 -0.17618 0.18611 -0.18659 0.40313 -0.18404 C 0.41268 -0.17988 0.42344 -0.17572 0.43334 -0.17341 C 0.44566 -0.1704 0.46094 -0.16948 0.47136 -0.15861 C 0.48472 -0.14474 0.49983 -0.11329 0.50313 -0.09109 C 0.5066 -0.06705 0.50486 -0.07676 0.50799 -0.0615 C 0.50695 -0.01086 0.50764 0.03168 0.49514 0.07815 C 0.49566 0.0881 0.49601 0.09804 0.49688 0.10775 C 0.49931 0.13364 0.50955 0.15862 0.51424 0.18382 C 0.51702 0.22382 0.5184 0.26474 0.52379 0.30428 C 0.52622 0.32185 0.52778 0.33966 0.53021 0.35723 C 0.5309 0.36301 0.53334 0.37411 0.53334 0.37411 C 0.53455 0.3926 0.53577 0.41087 0.53802 0.42914 C 0.5375 0.47908 0.5375 0.52925 0.53646 0.57919 C 0.53646 0.58197 0.53525 0.58474 0.5349 0.58752 C 0.53125 0.61434 0.53559 0.66104 0.50955 0.66798 C 0.49809 0.67769 0.48438 0.67931 0.47136 0.68278 C 0.44948 0.68856 0.42535 0.69573 0.40313 0.69758 C 0.37309 0.70012 0.34288 0.69989 0.31268 0.70174 C 0.23941 0.71237 0.16389 0.70497 0.09045 0.69966 C -0.00712 0.68139 -0.0908 0.69087 -0.2 0.68902 C -0.20972 0.68648 -0.21892 0.68278 -0.22864 0.6807 C -0.23073 0.67931 -0.23264 0.67746 -0.23489 0.6763 C -0.23698 0.67515 -0.23923 0.67538 -0.24132 0.67422 C -0.24305 0.6733 -0.24427 0.67122 -0.246 0.67006 C -0.24757 0.66914 -0.2493 0.66867 -0.25087 0.66798 C -0.25347 0.66428 -0.25486 0.66151 -0.25868 0.65943 C -0.2618 0.65758 -0.26823 0.65526 -0.26823 0.65526 C -0.27778 0.64324 -0.28489 0.64971 -0.3 0.6511 C -0.3085 0.65341 -0.31528 0.65873 -0.32378 0.66151 C -0.32986 0.6696 -0.33958 0.67075 -0.34757 0.67422 C -0.35399 0.67353 -0.36041 0.67422 -0.36666 0.67214 C -0.375 0.66937 -0.37812 0.64486 -0.37934 0.6363 C -0.37847 0.55954 -0.37743 0.4874 -0.36979 0.41203 C -0.37031 0.36902 -0.37048 0.32625 -0.37153 0.28324 C -0.37205 0.25804 -0.37708 0.23237 -0.37934 0.20717 C -0.37969 0.20347 -0.38298 0.17457 -0.38264 0.17318 C -0.38229 0.17087 -0.37934 0.17457 -0.37778 0.17526 C -0.37569 0.17619 -0.37361 0.17688 -0.37153 0.17758 C -0.35833 0.18197 -0.34722 0.18428 -0.33333 0.1859 C -0.32604 0.18844 -0.3184 0.18983 -0.31111 0.19237 C -0.30764 0.19353 -0.30503 0.19769 -0.30156 0.19862 C -0.29583 0.20023 -0.28993 0.2 -0.2842 0.2007 C -0.26875 0.21064 -0.28958 0.19838 -0.26354 0.20717 C -0.26163 0.20786 -0.26059 0.21064 -0.25868 0.21133 C -0.25399 0.21295 -0.24913 0.21249 -0.24444 0.21341 C -0.23906 0.21457 -0.22864 0.21758 -0.22864 0.21758 C -0.21545 0.22659 -0.22986 0.21781 -0.21111 0.22405 C -0.19375 0.2296 -0.17725 0.23977 -0.16041 0.24717 C -0.1533 0.25665 -0.13889 0.26174 -0.13021 0.26636 C -0.11232 0.27607 -0.09496 0.28925 -0.07621 0.29596 C -0.06423 0.30659 -0.08177 0.29203 -0.06041 0.30428 C -0.05903 0.30497 -0.0585 0.30752 -0.05712 0.30844 C -0.05607 0.30914 -0.04548 0.31237 -0.04444 0.31284 C -0.03767 0.32185 -0.03142 0.33064 -0.02535 0.34035 C -0.02083 0.34752 -0.01857 0.35607 -0.01423 0.36347 C -0.01128 0.37596 -0.00278 0.38289 0.00625 0.38682 C 0.01129 0.3933 0.01736 0.39399 0.02379 0.39723 C 0.03316 0.40185 0.04271 0.4074 0.05243 0.40995 C 0.05295 0.40786 0.054 0.40578 0.054 0.4037 C 0.054 0.40208 0.05104 0.3926 0.0507 0.39099 C 0.04601 0.36694 0.05174 0.39075 0.04757 0.37411 C 0.04462 0.35006 0.04445 0.32578 0.03959 0.3022 C 0.03785 0.28093 0.03559 0.25989 0.03334 0.23885 C 0.03229 0.20509 0.03368 0.15607 0.02535 0.12255 C 0.02222 0.09272 0.01823 0.06289 0.01268 0.03376 C 0.01129 0.01827 0.00799 0.00278 0.00799 -0.01271 " pathEditMode="relative" ptsTypes="fffffffffffffffffffffffffffffffffffffffffffffffffffffffffffffffffffffffffffffffffffffffffffA">
                                      <p:cBhvr>
                                        <p:cTn id="65" dur="5000" fill="hold"/>
                                        <p:tgtEl>
                                          <p:spTgt spid="96259"/>
                                        </p:tgtEl>
                                        <p:attrNameLst>
                                          <p:attrName>ppt_x</p:attrName>
                                          <p:attrName>ppt_y</p:attrName>
                                        </p:attrNameLst>
                                      </p:cBhvr>
                                    </p:animMotion>
                                  </p:childTnLst>
                                </p:cTn>
                              </p:par>
                            </p:childTnLst>
                          </p:cTn>
                        </p:par>
                        <p:par>
                          <p:cTn id="66" fill="hold" nodeType="afterGroup">
                            <p:stCondLst>
                              <p:cond delay="43000"/>
                            </p:stCondLst>
                            <p:childTnLst>
                              <p:par>
                                <p:cTn id="67" presetID="1" presetClass="emph" presetSubtype="2" fill="hold" nodeType="afterEffect">
                                  <p:stCondLst>
                                    <p:cond delay="0"/>
                                  </p:stCondLst>
                                  <p:childTnLst>
                                    <p:animClr clrSpc="rgb" dir="cw">
                                      <p:cBhvr>
                                        <p:cTn id="68" dur="2000" fill="hold"/>
                                        <p:tgtEl>
                                          <p:spTgt spid="96262"/>
                                        </p:tgtEl>
                                        <p:attrNameLst>
                                          <p:attrName>fillcolor</p:attrName>
                                        </p:attrNameLst>
                                      </p:cBhvr>
                                      <p:to>
                                        <a:srgbClr val="66FF33"/>
                                      </p:to>
                                    </p:animClr>
                                    <p:set>
                                      <p:cBhvr>
                                        <p:cTn id="69" dur="2000" fill="hold"/>
                                        <p:tgtEl>
                                          <p:spTgt spid="96262"/>
                                        </p:tgtEl>
                                        <p:attrNameLst>
                                          <p:attrName>fill.type</p:attrName>
                                        </p:attrNameLst>
                                      </p:cBhvr>
                                      <p:to>
                                        <p:strVal val="solid"/>
                                      </p:to>
                                    </p:set>
                                    <p:set>
                                      <p:cBhvr>
                                        <p:cTn id="70" dur="2000" fill="hold"/>
                                        <p:tgtEl>
                                          <p:spTgt spid="96262"/>
                                        </p:tgtEl>
                                        <p:attrNameLst>
                                          <p:attrName>fill.on</p:attrName>
                                        </p:attrNameLst>
                                      </p:cBhvr>
                                      <p:to>
                                        <p:strVal val="true"/>
                                      </p:to>
                                    </p:set>
                                  </p:childTnLst>
                                </p:cTn>
                              </p:par>
                            </p:childTnLst>
                          </p:cTn>
                        </p:par>
                        <p:par>
                          <p:cTn id="71" fill="hold" nodeType="afterGroup">
                            <p:stCondLst>
                              <p:cond delay="45000"/>
                            </p:stCondLst>
                            <p:childTnLst>
                              <p:par>
                                <p:cTn id="72" presetID="7" presetClass="path" presetSubtype="0" accel="50000" decel="50000" fill="hold" grpId="4" nodeType="afterEffect">
                                  <p:stCondLst>
                                    <p:cond delay="0"/>
                                  </p:stCondLst>
                                  <p:childTnLst>
                                    <p:animMotion origin="layout" path="M 0 0  L 0.25 0  L 0.25 0.33295  L 0 0.33295  L 0 0  Z" pathEditMode="relative" ptsTypes="">
                                      <p:cBhvr>
                                        <p:cTn id="73" dur="5000" fill="hold"/>
                                        <p:tgtEl>
                                          <p:spTgt spid="96260"/>
                                        </p:tgtEl>
                                        <p:attrNameLst>
                                          <p:attrName>ppt_x</p:attrName>
                                          <p:attrName>ppt_y</p:attrName>
                                        </p:attrNameLst>
                                      </p:cBhvr>
                                    </p:animMotion>
                                  </p:childTnLst>
                                </p:cTn>
                              </p:par>
                            </p:childTnLst>
                          </p:cTn>
                        </p:par>
                        <p:par>
                          <p:cTn id="74" fill="hold" nodeType="afterGroup">
                            <p:stCondLst>
                              <p:cond delay="50000"/>
                            </p:stCondLst>
                            <p:childTnLst>
                              <p:par>
                                <p:cTn id="75" presetID="0" presetClass="path" presetSubtype="0" accel="50000" decel="50000" fill="hold" grpId="5" nodeType="afterEffect">
                                  <p:stCondLst>
                                    <p:cond delay="0"/>
                                  </p:stCondLst>
                                  <p:childTnLst>
                                    <p:animMotion origin="layout" path="M 5.55556E-7 4.39306E-6 C 0.04479 -0.00116 0.08333 -0.00393 0.12708 -0.00624 C 0.14097 -0.01087 0.15573 -0.01133 0.16996 -0.01272 C 0.19149 -0.0222 0.24809 -0.0185 0.25885 -0.01896 C 0.33003 -0.03792 0.40434 -0.02867 0.47621 -0.01688 C 0.47934 -0.01549 0.48351 -0.01595 0.48576 -0.01272 C 0.49028 -0.00647 0.49392 0.00023 0.49844 0.00647 C 0.50208 0.02081 0.49931 0.01595 0.50486 0.02335 C 0.50538 0.04509 0.50556 0.06705 0.50642 0.08879 C 0.50694 0.10127 0.51059 0.11283 0.51267 0.12486 C 0.5151 0.13896 0.51719 0.15306 0.52066 0.16694 C 0.52344 0.1896 0.52552 0.21179 0.52708 0.23468 C 0.52621 0.2696 0.53264 0.28879 0.52066 0.31283 C 0.52014 0.31491 0.52014 0.31746 0.5191 0.31931 C 0.51684 0.32324 0.51111 0.32971 0.51111 0.32971 C 0.50885 0.33873 0.50642 0.33827 0.50156 0.34451 C 0.49809 0.36347 0.50156 0.34266 0.49844 0.37642 C 0.49826 0.37827 0.49618 0.39237 0.49531 0.39329 C 0.49219 0.3963 0.48177 0.39861 0.47778 0.39954 C 0.47569 0.40092 0.47378 0.4037 0.47153 0.4037 C 0.41111 0.40439 0.35087 0.40162 0.29045 0.40162 C 0.24653 0.40162 0.20278 0.40301 0.15885 0.4037 C 0.09358 0.40763 0.02917 0.41272 -0.03646 0.41434 C -0.06892 0.42289 -0.03142 0.41364 -0.1158 0.4185 C -0.12604 0.41919 -0.15885 0.42312 -0.17448 0.42497 C -0.21372 0.43514 -0.24792 0.43815 -0.28889 0.43977 C -0.33542 0.43861 -0.35347 0.44578 -0.38733 0.43121 C -0.3974 0.4222 -0.4026 0.40809 -0.41267 0.39954 C -0.41858 0.38775 -0.42205 0.37942 -0.42535 0.36578 C -0.42639 0.36162 -0.42847 0.35306 -0.42847 0.35306 C -0.42778 0.24393 -0.4349 0.12092 -0.41424 0.01064 C -0.41267 -0.02613 -0.41163 -0.0652 -0.40625 -0.1015 C -0.40399 -0.16393 -0.40469 -0.22751 -0.4 -0.28948 C -0.40122 -0.39908 -0.40087 -0.39052 -0.40469 -0.45873 C -0.39583 -0.46659 -0.39983 -0.46451 -0.38247 -0.46497 C -0.33281 -0.46613 -0.28299 -0.46636 -0.23333 -0.46705 C -0.05972 -0.52948 0.12656 -0.47006 0.30642 -0.46936 C 0.34062 -0.45249 0.42639 -0.46705 0.42865 -0.46705 C 0.44479 -0.47306 0.46285 -0.46705 0.47934 -0.46497 C 0.4901 -0.4615 0.49983 -0.46012 0.51111 -0.45873 C 0.51267 -0.45803 0.5158 -0.45896 0.51597 -0.45665 C 0.51788 -0.42451 0.51337 -0.39653 0.50955 -0.36578 C 0.51042 -0.32162 0.51007 -0.28324 0.51441 -0.24092 C 0.51615 -0.19353 0.51823 -0.14705 0.5191 -0.09942 C 0.51962 -0.06566 0.51979 -0.03168 0.52066 0.00208 C 0.52101 0.01249 0.52309 0.02197 0.52552 0.03168 C 0.52656 0.03584 0.53194 0.04509 0.52865 0.04439 C 0.52066 0.04301 0.51285 0.04046 0.50486 0.04023 C 0.44878 0.03838 0.39271 0.03884 0.33663 0.03815 C 0.2559 0.02936 0.17778 0.0296 0.09531 0.02751 C 0.04392 0.02081 0.10521 0.02821 -0.01736 0.02335 C -0.02292 0.02312 -0.02535 0.02104 -0.03004 0.01896 C -0.03316 0.01757 -0.03958 0.0148 -0.03958 0.0148 C -0.04149 0.0111 -0.04601 0.00879 -0.04601 0.00416 C -0.04601 0.00116 -0.04514 -0.00324 -0.04288 -0.00416 C -0.02691 -0.0111 -0.00069 -0.01133 0.01597 -0.01272 C 0.06458 -0.01688 0.13976 -0.01618 0.17621 -0.01688 C 0.19722 -0.0185 0.20052 -0.01803 0.21597 -0.02312 C 0.20243 -0.02775 0.18976 -0.03538 0.17621 -0.04023 C 0.16962 -0.04624 0.16181 -0.05017 0.15399 -0.05272 C 0.14931 -0.05942 0.14288 -0.05919 0.13663 -0.06335 C 0.12066 -0.05988 0.10573 -0.05295 0.09045 -0.04647 C 0.08194 -0.03908 0.07361 -0.03561 0.06354 -0.03376 C 0.03871 -0.0178 0.00955 -0.03052 -0.01736 -0.02543 C -0.03264 -0.0185 -0.04774 -0.01595 -0.06337 -0.01064 C -0.06927 -0.00855 -0.06892 -0.00647 -0.07622 -0.00624 C -0.09948 -0.00555 -0.12274 -0.00624 -0.14601 -0.00624 " pathEditMode="relative" ptsTypes="ffffffffffffffffffffffffffffffffffffffffffffffffffffffffffffffffffA">
                                      <p:cBhvr>
                                        <p:cTn id="76" dur="5000" fill="hold"/>
                                        <p:tgtEl>
                                          <p:spTgt spid="96260"/>
                                        </p:tgtEl>
                                        <p:attrNameLst>
                                          <p:attrName>ppt_x</p:attrName>
                                          <p:attrName>ppt_y</p:attrName>
                                        </p:attrNameLst>
                                      </p:cBhvr>
                                    </p:animMotion>
                                  </p:childTnLst>
                                </p:cTn>
                              </p:par>
                            </p:childTnLst>
                          </p:cTn>
                        </p:par>
                        <p:par>
                          <p:cTn id="77" fill="hold" nodeType="afterGroup">
                            <p:stCondLst>
                              <p:cond delay="55000"/>
                            </p:stCondLst>
                            <p:childTnLst>
                              <p:par>
                                <p:cTn id="78" presetID="19" presetClass="emph" presetSubtype="0" fill="hold" grpId="3" nodeType="afterEffect">
                                  <p:stCondLst>
                                    <p:cond delay="0"/>
                                  </p:stCondLst>
                                  <p:iterate type="lt">
                                    <p:tmPct val="0"/>
                                  </p:iterate>
                                  <p:childTnLst>
                                    <p:animClr clrSpc="rgb" dir="cw">
                                      <p:cBhvr override="childStyle">
                                        <p:cTn id="79" dur="500" fill="hold"/>
                                        <p:tgtEl>
                                          <p:spTgt spid="96261"/>
                                        </p:tgtEl>
                                        <p:attrNameLst>
                                          <p:attrName>style.color</p:attrName>
                                        </p:attrNameLst>
                                      </p:cBhvr>
                                      <p:to>
                                        <a:srgbClr val="FF0000"/>
                                      </p:to>
                                    </p:animClr>
                                    <p:animClr clrSpc="rgb" dir="cw">
                                      <p:cBhvr>
                                        <p:cTn id="80" dur="500" fill="hold"/>
                                        <p:tgtEl>
                                          <p:spTgt spid="96261"/>
                                        </p:tgtEl>
                                        <p:attrNameLst>
                                          <p:attrName>fillcolor</p:attrName>
                                        </p:attrNameLst>
                                      </p:cBhvr>
                                      <p:to>
                                        <a:srgbClr val="FF0000"/>
                                      </p:to>
                                    </p:animClr>
                                    <p:set>
                                      <p:cBhvr>
                                        <p:cTn id="81" dur="500" fill="hold"/>
                                        <p:tgtEl>
                                          <p:spTgt spid="96261"/>
                                        </p:tgtEl>
                                        <p:attrNameLst>
                                          <p:attrName>fill.type</p:attrName>
                                        </p:attrNameLst>
                                      </p:cBhvr>
                                      <p:to>
                                        <p:strVal val="solid"/>
                                      </p:to>
                                    </p:set>
                                    <p:set>
                                      <p:cBhvr>
                                        <p:cTn id="82" dur="500" fill="hold"/>
                                        <p:tgtEl>
                                          <p:spTgt spid="96261"/>
                                        </p:tgtEl>
                                        <p:attrNameLst>
                                          <p:attrName>fill.on</p:attrName>
                                        </p:attrNameLst>
                                      </p:cBhvr>
                                      <p:to>
                                        <p:strVal val="true"/>
                                      </p:to>
                                    </p:set>
                                  </p:childTnLst>
                                </p:cTn>
                              </p:par>
                            </p:childTnLst>
                          </p:cTn>
                        </p:par>
                        <p:par>
                          <p:cTn id="83" fill="hold" nodeType="afterGroup">
                            <p:stCondLst>
                              <p:cond delay="55500"/>
                            </p:stCondLst>
                            <p:childTnLst>
                              <p:par>
                                <p:cTn id="84" presetID="3" presetClass="path" presetSubtype="0" accel="50000" fill="hold" grpId="4" nodeType="afterEffect">
                                  <p:stCondLst>
                                    <p:cond delay="0"/>
                                  </p:stCondLst>
                                  <p:iterate type="lt">
                                    <p:tmPct val="4000"/>
                                  </p:iterate>
                                  <p:childTnLst>
                                    <p:animMotion origin="layout" path="M 0 0  L 0.125 -0.1119  L 0.25 0  L 0.125 0.1119  L 0 0  Z" pathEditMode="relative" ptsTypes="">
                                      <p:cBhvr>
                                        <p:cTn id="85" dur="2000" fill="hold"/>
                                        <p:tgtEl>
                                          <p:spTgt spid="96261"/>
                                        </p:tgtEl>
                                        <p:attrNameLst>
                                          <p:attrName>ppt_x</p:attrName>
                                          <p:attrName>ppt_y</p:attrName>
                                        </p:attrNameLst>
                                      </p:cBhvr>
                                    </p:animMotion>
                                  </p:childTnLst>
                                </p:cTn>
                              </p:par>
                            </p:childTnLst>
                          </p:cTn>
                        </p:par>
                        <p:par>
                          <p:cTn id="86" fill="hold" nodeType="afterGroup">
                            <p:stCondLst>
                              <p:cond delay="59900"/>
                            </p:stCondLst>
                            <p:childTnLst>
                              <p:par>
                                <p:cTn id="87" presetID="31" presetClass="emph" presetSubtype="0" grpId="2" nodeType="afterEffect">
                                  <p:stCondLst>
                                    <p:cond delay="0"/>
                                  </p:stCondLst>
                                  <p:childTnLst>
                                    <p:set>
                                      <p:cBhvr override="childStyle">
                                        <p:cTn id="88" dur="500" fill="hold"/>
                                        <p:tgtEl>
                                          <p:spTgt spid="96262"/>
                                        </p:tgtEl>
                                        <p:attrNameLst>
                                          <p:attrName>style.color</p:attrName>
                                        </p:attrNameLst>
                                      </p:cBhvr>
                                      <p:to>
                                        <p:clrVal>
                                          <a:srgbClr val="FF0000"/>
                                        </p:clrVal>
                                      </p:to>
                                    </p:set>
                                    <p:set>
                                      <p:cBhvr override="childStyle">
                                        <p:cTn id="89" dur="500" fill="hold"/>
                                        <p:tgtEl>
                                          <p:spTgt spid="96262"/>
                                        </p:tgtEl>
                                        <p:attrNameLst>
                                          <p:attrName>style.fontStyle</p:attrName>
                                        </p:attrNameLst>
                                      </p:cBhvr>
                                      <p:to>
                                        <p:strVal val="italic"/>
                                      </p:to>
                                    </p:set>
                                    <p:set>
                                      <p:cBhvr>
                                        <p:cTn id="90" dur="500" fill="hold"/>
                                        <p:tgtEl>
                                          <p:spTgt spid="96262"/>
                                        </p:tgtEl>
                                        <p:attrNameLst>
                                          <p:attrName>style.fontWeight</p:attrName>
                                        </p:attrNameLst>
                                      </p:cBhvr>
                                      <p:to>
                                        <p:strVal val="bold"/>
                                      </p:to>
                                    </p:set>
                                    <p:set>
                                      <p:cBhvr>
                                        <p:cTn id="91" dur="500" fill="hold"/>
                                        <p:tgtEl>
                                          <p:spTgt spid="96262"/>
                                        </p:tgtEl>
                                        <p:attrNameLst>
                                          <p:attrName>style.textDecorationUnderline</p:attrName>
                                        </p:attrNameLst>
                                      </p:cBhvr>
                                      <p:to>
                                        <p:strVal val="true"/>
                                      </p:to>
                                    </p:set>
                                  </p:childTnLst>
                                </p:cTn>
                              </p:par>
                            </p:childTnLst>
                          </p:cTn>
                        </p:par>
                        <p:par>
                          <p:cTn id="92" fill="hold" nodeType="afterGroup">
                            <p:stCondLst>
                              <p:cond delay="60400"/>
                            </p:stCondLst>
                            <p:childTnLst>
                              <p:par>
                                <p:cTn id="93" presetID="6" presetClass="emph" presetSubtype="0" fill="hold" grpId="1" nodeType="afterEffect">
                                  <p:stCondLst>
                                    <p:cond delay="0"/>
                                  </p:stCondLst>
                                  <p:childTnLst>
                                    <p:animScale>
                                      <p:cBhvr>
                                        <p:cTn id="94" dur="2000" fill="hold"/>
                                        <p:tgtEl>
                                          <p:spTgt spid="96262"/>
                                        </p:tgtEl>
                                      </p:cBhvr>
                                      <p:by x="150000" y="150000"/>
                                    </p:animScale>
                                  </p:childTnLst>
                                </p:cTn>
                              </p:par>
                            </p:childTnLst>
                          </p:cTn>
                        </p:par>
                        <p:par>
                          <p:cTn id="95" fill="hold" nodeType="afterGroup">
                            <p:stCondLst>
                              <p:cond delay="62400"/>
                            </p:stCondLst>
                            <p:childTnLst>
                              <p:par>
                                <p:cTn id="96" presetID="12" presetClass="path" presetSubtype="0" accel="50000" decel="50000" fill="hold" grpId="5" nodeType="afterEffect">
                                  <p:stCondLst>
                                    <p:cond delay="0"/>
                                  </p:stCondLst>
                                  <p:childTnLst>
                                    <p:animMotion origin="layout" path="M 0 0  C 0.03 -0.05061  0.075 -0.08257  0.125 -0.08257  C 0.175 -0.08257  0.22 -0.05061  0.25 0  C 0.22 0.05061  0.175 0.08257  0.125 0.08257  C 0.075 0.08257  0.03 0.05061  0 0  Z" pathEditMode="relative" ptsTypes="">
                                      <p:cBhvr>
                                        <p:cTn id="97" dur="5000" fill="hold"/>
                                        <p:tgtEl>
                                          <p:spTgt spid="96259"/>
                                        </p:tgtEl>
                                        <p:attrNameLst>
                                          <p:attrName>ppt_x</p:attrName>
                                          <p:attrName>ppt_y</p:attrName>
                                        </p:attrNameLst>
                                      </p:cBhvr>
                                    </p:animMotion>
                                  </p:childTnLst>
                                </p:cTn>
                              </p:par>
                            </p:childTnLst>
                          </p:cTn>
                        </p:par>
                        <p:par>
                          <p:cTn id="98" fill="hold" nodeType="afterGroup">
                            <p:stCondLst>
                              <p:cond delay="67400"/>
                            </p:stCondLst>
                            <p:childTnLst>
                              <p:par>
                                <p:cTn id="99" presetID="12" presetClass="path" presetSubtype="0" accel="50000" decel="50000" fill="hold" grpId="6" nodeType="afterEffect">
                                  <p:stCondLst>
                                    <p:cond delay="0"/>
                                  </p:stCondLst>
                                  <p:childTnLst>
                                    <p:animMotion origin="layout" path="M 0 0  C 0.03 -0.05061  0.075 -0.08257  0.125 -0.08257  C 0.175 -0.08257  0.22 -0.05061  0.25 0  C 0.22 0.05061  0.175 0.08257  0.125 0.08257  C 0.075 0.08257  0.03 0.05061  0 0  Z" pathEditMode="relative" ptsTypes="">
                                      <p:cBhvr>
                                        <p:cTn id="100" dur="5000" fill="hold"/>
                                        <p:tgtEl>
                                          <p:spTgt spid="96260"/>
                                        </p:tgtEl>
                                        <p:attrNameLst>
                                          <p:attrName>ppt_x</p:attrName>
                                          <p:attrName>ppt_y</p:attrName>
                                        </p:attrNameLst>
                                      </p:cBhvr>
                                    </p:animMotion>
                                  </p:childTnLst>
                                </p:cTn>
                              </p:par>
                            </p:childTnLst>
                          </p:cTn>
                        </p:par>
                        <p:par>
                          <p:cTn id="101" fill="hold" nodeType="afterGroup">
                            <p:stCondLst>
                              <p:cond delay="72400"/>
                            </p:stCondLst>
                            <p:childTnLst>
                              <p:par>
                                <p:cTn id="102" presetID="21" presetClass="entr" presetSubtype="4" fill="hold" grpId="6" nodeType="afterEffect">
                                  <p:stCondLst>
                                    <p:cond delay="0"/>
                                  </p:stCondLst>
                                  <p:childTnLst>
                                    <p:set>
                                      <p:cBhvr>
                                        <p:cTn id="103" dur="1" fill="hold">
                                          <p:stCondLst>
                                            <p:cond delay="0"/>
                                          </p:stCondLst>
                                        </p:cTn>
                                        <p:tgtEl>
                                          <p:spTgt spid="96259"/>
                                        </p:tgtEl>
                                        <p:attrNameLst>
                                          <p:attrName>style.visibility</p:attrName>
                                        </p:attrNameLst>
                                      </p:cBhvr>
                                      <p:to>
                                        <p:strVal val="visible"/>
                                      </p:to>
                                    </p:set>
                                    <p:animEffect transition="in" filter="wheel(4)">
                                      <p:cBhvr>
                                        <p:cTn id="104" dur="5000"/>
                                        <p:tgtEl>
                                          <p:spTgt spid="96259"/>
                                        </p:tgtEl>
                                      </p:cBhvr>
                                    </p:animEffect>
                                  </p:childTnLst>
                                </p:cTn>
                              </p:par>
                            </p:childTnLst>
                          </p:cTn>
                        </p:par>
                        <p:par>
                          <p:cTn id="105" fill="hold" nodeType="afterGroup">
                            <p:stCondLst>
                              <p:cond delay="77400"/>
                            </p:stCondLst>
                            <p:childTnLst>
                              <p:par>
                                <p:cTn id="106" presetID="0" presetClass="path" presetSubtype="0" accel="50000" decel="50000" fill="hold" grpId="5" nodeType="afterEffect">
                                  <p:stCondLst>
                                    <p:cond delay="0"/>
                                  </p:stCondLst>
                                  <p:iterate type="lt">
                                    <p:tmPct val="0"/>
                                  </p:iterate>
                                  <p:childTnLst>
                                    <p:animMotion origin="layout" path="M 0.00017 -2.23867E-6 C -0.01337 -0.0044 -0.02674 -0.00925 -0.04046 -0.01342 C -0.04584 -0.01527 -0.05244 -0.01781 -0.05765 -0.02128 C -0.06303 -0.02475 -0.06077 -0.02544 -0.0665 -0.02706 C -0.07969 -0.03099 -0.09237 -0.03492 -0.10539 -0.04047 C -0.11008 -0.04487 -0.11459 -0.04579 -0.11997 -0.04834 C -0.12136 -0.05019 -0.12258 -0.05273 -0.12431 -0.05412 C -0.12692 -0.05597 -0.13317 -0.05782 -0.13317 -0.05782 C -0.13872 -0.06314 -0.14497 -0.06545 -0.15174 -0.06753 C -0.16129 -0.07632 -0.17535 -0.07724 -0.18664 -0.08095 C -0.20678 -0.08788 -0.22535 -0.10245 -0.24601 -0.10615 C -0.25435 -0.11355 -0.26424 -0.11263 -0.27362 -0.11587 C -0.304 -0.12604 -0.3316 -0.12974 -0.36355 -0.13136 C -0.3757 -0.13506 -0.38872 -0.13691 -0.40105 -0.13899 C -0.41893 -0.14663 -0.44063 -0.15033 -0.45903 -0.15241 C -0.46563 -0.15564 -0.47258 -0.1568 -0.47952 -0.15819 C -0.48386 -0.16027 -0.49237 -0.16397 -0.49237 -0.16397 C -0.49393 -0.16536 -0.49671 -0.16559 -0.49671 -0.1679 C -0.49671 -0.16998 -0.49393 -0.16975 -0.49237 -0.16975 C -0.48681 -0.16975 -0.48074 -0.1686 -0.47501 -0.1679 C -0.4599 -0.16143 -0.44028 -0.16189 -0.42431 -0.16027 C -0.4014 -0.15773 -0.37883 -0.15171 -0.35608 -0.14871 C -0.34011 -0.14408 -0.35938 -0.14917 -0.3316 -0.14478 C -0.32327 -0.14339 -0.31563 -0.14015 -0.30695 -0.13899 C -0.29827 -0.13529 -0.29011 -0.13437 -0.28074 -0.13321 C -0.25782 -0.12581 -0.27587 -0.13113 -0.22153 -0.12928 C -0.12726 -0.12604 -0.18959 -0.12905 -0.11841 -0.12535 C -0.02761 -0.12766 0.06285 -0.13206 0.154 -0.13321 C 0.17986 -0.13437 0.20243 -0.13599 0.22795 -0.13899 C 0.2573 -0.14663 0.28785 -0.14686 0.31771 -0.15241 C 0.33091 -0.15865 0.3599 -0.15888 0.37414 -0.16027 C 0.38768 -0.16305 0.39861 -0.16628 0.41198 -0.1679 C 0.425 -0.17137 0.43768 -0.17692 0.45105 -0.17947 C 0.4573 -0.18247 0.4632 -0.18386 0.46997 -0.18525 C 0.44827 -0.18918 0.42605 -0.19149 0.40452 -0.19681 C 0.39289 -0.19959 0.3816 -0.2049 0.36997 -0.20837 C 0.34375 -0.21624 0.31962 -0.23358 0.29289 -0.23936 C 0.23629 -0.27845 0.15799 -0.27128 0.09896 -0.2722 C 0.06771 -0.28192 0.00277 -0.27752 -0.01841 -0.27799 C -0.05383 -0.28238 -0.0099 -0.27729 -0.07813 -0.28192 C -0.09636 -0.28307 -0.11459 -0.28793 -0.13317 -0.28955 C -0.14358 -0.29417 -0.15539 -0.29417 -0.1665 -0.29533 C -0.17883 -0.30065 -0.19115 -0.30273 -0.20417 -0.30504 C -0.2132 -0.30897 -0.22344 -0.3099 -0.23317 -0.31082 C -0.25087 -0.31268 -0.28664 -0.31476 -0.28664 -0.31476 C -0.30018 -0.31684 -0.3139 -0.31661 -0.32744 -0.32054 C -0.3349 -0.32285 -0.35053 -0.32632 -0.35053 -0.32632 C -0.36372 -0.33187 -0.37761 -0.33488 -0.39115 -0.33973 C -0.40695 -0.34552 -0.42188 -0.3543 -0.43733 -0.36101 C -0.44358 -0.36679 -0.45105 -0.3661 -0.45782 -0.37072 C -0.46511 -0.37558 -0.47153 -0.38252 -0.47952 -0.38599 C -0.52153 -0.42415 -0.37674 -0.39431 -0.34185 -0.39385 C -0.32344 -0.38946 -0.30504 -0.38761 -0.28664 -0.38414 C -0.25435 -0.37049 -0.18525 -0.37836 -0.18525 -0.37836 C -0.06146 -0.3624 0.12275 -0.37581 0.21615 -0.3765 C 0.26476 -0.37743 0.30816 -0.38044 0.35539 -0.38414 C 0.36441 -0.38714 0.3717 -0.38876 0.3816 -0.38992 C 0.39549 -0.39362 0.40938 -0.39709 0.42361 -0.39963 C 0.43455 -0.40426 0.44566 -0.40634 0.45695 -0.40934 C 0.46059 -0.41027 0.46823 -0.41305 0.46823 -0.41305 C 0.4632 -0.41975 0.4658 -0.41813 0.45955 -0.42091 C 0.4566 -0.4223 0.45105 -0.42461 0.45105 -0.42461 C 0.44219 -0.43247 0.43247 -0.43455 0.42205 -0.43617 C 0.41025 -0.44172 0.39462 -0.44172 0.38282 -0.44403 C 0.37605 -0.44542 0.35834 -0.4512 0.35539 -0.45167 C 0.33195 -0.45467 0.30851 -0.4586 0.28577 -0.46531 C 0.27657 -0.47109 0.27986 -0.46994 0.26563 -0.47294 C 0.25834 -0.47456 0.24375 -0.47687 0.24375 -0.47687 C 0.19636 -0.4963 0.1415 -0.49445 0.09306 -0.49607 C 0.01285 -0.49353 -0.0665 -0.49191 -0.14601 -0.50578 C -0.17449 -0.51064 -0.20383 -0.51897 -0.23178 -0.52891 C -0.23768 -0.53099 -0.24306 -0.53492 -0.24896 -0.53677 C -0.25487 -0.53862 -0.2665 -0.54047 -0.2665 -0.54047 C -0.28004 -0.54787 -0.30087 -0.55389 -0.31563 -0.55597 C -0.32327 -0.55921 -0.32952 -0.56198 -0.33733 -0.5636 C -0.35018 -0.56938 -0.36372 -0.57169 -0.3764 -0.57724 C -0.37796 -0.57863 -0.37917 -0.58025 -0.38091 -0.58118 C -0.38351 -0.5828 -0.38942 -0.58488 -0.38942 -0.58488 C -0.39237 -0.58742 -0.39532 -0.5902 -0.39844 -0.59274 C -0.40226 -0.59621 -0.4073 -0.59552 -0.41146 -0.59852 C -0.41771 -0.60338 -0.42188 -0.60893 -0.42865 -0.61194 C -0.4448 -0.6265 -0.42015 -0.60523 -0.4389 -0.61772 C -0.44358 -0.62095 -0.4474 -0.62535 -0.45192 -0.62928 C -0.46355 -0.63969 -0.44862 -0.62674 -0.4606 -0.63714 C -0.46216 -0.6383 -0.46511 -0.64084 -0.46511 -0.64084 C -0.46841 -0.64778 -0.47153 -0.64755 -0.47501 -0.65449 C -0.47674 -0.66166 -0.48056 -0.66466 -0.48247 -0.67183 C -0.48282 -0.67368 -0.4849 -0.67646 -0.48386 -0.67761 C -0.48212 -0.679 -0.47987 -0.67646 -0.47796 -0.67576 C -0.47153 -0.66998 -0.46355 -0.66883 -0.45608 -0.66605 C -0.45278 -0.66466 -0.44949 -0.66143 -0.44619 -0.66027 C -0.42883 -0.65472 -0.41008 -0.65125 -0.39237 -0.64871 C -0.38212 -0.64385 -0.37153 -0.64408 -0.36077 -0.64292 C -0.35122 -0.63946 -0.34133 -0.63922 -0.3316 -0.63714 C -0.31459 -0.63321 -0.29775 -0.62789 -0.28074 -0.62558 C -0.26476 -0.62095 -0.28403 -0.62604 -0.25782 -0.62165 C -0.25087 -0.62049 -0.25278 -0.61934 -0.24601 -0.61772 C -0.22831 -0.61379 -0.21025 -0.61078 -0.19254 -0.608 C -0.18074 -0.6043 -0.16997 -0.60338 -0.15765 -0.60222 C -0.14185 -0.59829 -0.12587 -0.59598 -0.10973 -0.59459 C -0.08907 -0.58788 -0.06251 -0.58811 -0.04185 -0.58696 C -0.01355 -0.57886 0.01615 -0.57724 0.04532 -0.57539 C 0.05903 -0.57216 0.07292 -0.57077 0.08733 -0.56938 C 0.11181 -0.56152 0.13889 -0.56152 0.16389 -0.5599 C 0.20261 -0.55389 0.2415 -0.56013 0.27986 -0.5636 C 0.30261 -0.56823 0.27518 -0.56314 0.31042 -0.56753 C 0.32205 -0.56892 0.33386 -0.57308 0.34532 -0.57539 C 0.37101 -0.58071 0.39636 -0.59112 0.42205 -0.59852 C 0.42969 -0.60338 0.43698 -0.60546 0.44532 -0.608 C 0.44723 -0.6087 0.44914 -0.60939 0.45105 -0.61008 C 0.454 -0.61124 0.45955 -0.61379 0.45955 -0.61379 C 0.46441 -0.6235 0.4665 -0.6383 0.45695 -0.64292 C 0.44723 -0.642 0.43386 -0.64154 0.42361 -0.63899 C 0.4191 -0.63784 0.41493 -0.63645 0.41042 -0.63506 C 0.40851 -0.63437 0.40452 -0.63321 0.40452 -0.63321 C 0.39219 -0.62465 0.37761 -0.62095 0.36407 -0.61587 C 0.35348 -0.61194 0.36598 -0.6161 0.35539 -0.61008 C 0.34618 -0.60477 0.33577 -0.59991 0.32622 -0.59644 C 0.32066 -0.59158 0.31511 -0.59112 0.30903 -0.58696 C 0.30018 -0.58095 0.29132 -0.57609 0.2816 -0.57331 C 0.27466 -0.56638 0.27118 -0.56799 0.26407 -0.5636 C 0.24757 -0.55366 0.25799 -0.55828 0.24827 -0.55412 C 0.2382 -0.5451 0.22379 -0.54047 0.21198 -0.53677 C 0.20556 -0.53099 0.19914 -0.52891 0.19167 -0.52706 C 0.18125 -0.51758 0.16789 -0.51596 0.15695 -0.50763 C 0.15486 -0.50601 0.15313 -0.50347 0.15105 -0.50185 C 0.14948 -0.50093 0.14809 -0.5007 0.14653 -0.5 C 0.14462 -0.49885 0.14254 -0.49769 0.1408 -0.49607 C 0.13716 -0.49283 0.13455 -0.48751 0.13056 -0.48451 C 0.12795 -0.48243 0.12466 -0.48219 0.12188 -0.48058 C 0.11389 -0.47572 0.10747 -0.46994 0.09896 -0.46716 C 0.07952 -0.45167 0.05712 -0.44496 0.03646 -0.43247 C 0.02605 -0.426 0.01667 -0.41721 0.00607 -0.4112 C 0.00017 -0.40796 -0.00591 -0.40611 -0.01146 -0.40148 C -0.0191 -0.39501 -0.0257 -0.38784 -0.03456 -0.38414 C -0.04289 -0.37304 -0.05331 -0.37026 -0.06355 -0.36286 C -0.07344 -0.35569 -0.07518 -0.35268 -0.08508 -0.34945 C -0.09098 -0.34575 -0.09202 -0.34459 -0.09827 -0.34158 C -0.10122 -0.3402 -0.10712 -0.33788 -0.10712 -0.33788 C -0.11216 -0.33326 -0.11737 -0.33349 -0.12275 -0.33002 C -0.13456 -0.32239 -0.14653 -0.31892 -0.15903 -0.31476 C -0.1639 -0.31314 -0.16719 -0.30851 -0.17206 -0.30689 C -0.19254 -0.29996 -0.21216 -0.28631 -0.23317 -0.28192 C -0.24706 -0.27243 -0.26702 -0.26781 -0.2823 -0.26457 C -0.32275 -0.25625 -0.36181 -0.25255 -0.40261 -0.25093 C -0.42935 -0.24607 -0.45608 -0.24861 -0.48247 -0.25486 C -0.47379 -0.23936 -0.48282 -0.25208 -0.47206 -0.24515 C -0.46424 -0.23983 -0.45782 -0.2315 -0.44896 -0.2278 C -0.4441 -0.22294 -0.44028 -0.21693 -0.43438 -0.21416 C -0.4231 -0.20282 -0.41025 -0.19519 -0.39844 -0.18525 C -0.39063 -0.17877 -0.38351 -0.16975 -0.37501 -0.16605 C -0.37067 -0.16004 -0.36667 -0.15541 -0.36077 -0.15241 C -0.35296 -0.14478 -0.34393 -0.13529 -0.33456 -0.13136 C -0.32067 -0.11702 -0.33733 -0.13321 -0.32153 -0.12165 C -0.30556 -0.11008 -0.31858 -0.11633 -0.30851 -0.11194 C -0.3007 -0.10477 -0.28942 -0.09783 -0.28074 -0.09274 C -0.27275 -0.08811 -0.26615 -0.08095 -0.25782 -0.07724 C -0.25278 -0.07285 -0.24896 -0.07146 -0.24306 -0.06938 C -0.23664 -0.06383 -0.22935 -0.06221 -0.22292 -0.05782 C -0.21563 -0.05296 -0.20921 -0.04903 -0.20122 -0.04626 C -0.18768 -0.03515 -0.17206 -0.03169 -0.15765 -0.02313 C -0.13403 -0.00902 -0.14827 -0.01365 -0.13317 -0.00971 C -0.10851 0.00647 -0.07136 0.02405 -0.0448 0.02891 C -0.0257 0.03631 -0.00608 0.03885 0.0132 0.0444 C 0.03351 0.05018 0.05382 0.0562 0.07414 0.0599 C 0.08386 0.0636 0.09341 0.06545 0.10313 0.06753 C 0.11528 0.07308 0.1283 0.07609 0.1408 0.07909 C 0.15452 0.08256 0.16789 0.08788 0.1816 0.09066 C 0.19462 0.09967 0.17761 0.08904 0.20035 0.09667 C 0.20209 0.09713 0.20313 0.09967 0.20452 0.10037 C 0.20834 0.10222 0.21233 0.10314 0.21615 0.1043 C 0.23351 0.10916 0.25105 0.11355 0.26823 0.11771 C 0.28091 0.12072 0.29358 0.12673 0.30608 0.12928 C 0.3198 0.13205 0.31893 0.12997 0.32917 0.13321 C 0.35261 0.14061 0.37518 0.15032 0.39879 0.15634 C 0.40417 0.16004 0.404 0.16027 0.40903 0.16212 C 0.41285 0.1635 0.42066 0.16605 0.42066 0.16605 C 0.43108 0.17669 0.42396 0.17114 0.44375 0.17761 C 0.45243 0.18039 0.46129 0.18547 0.46997 0.18918 C 0.47813 0.19681 0.47674 0.20953 0.47118 0.22016 C 0.4507 0.21878 0.44636 0.21831 0.43073 0.21438 C 0.42691 0.21508 0.42309 0.21577 0.4191 0.21623 C 0.40938 0.21716 0.4 0.21693 0.39028 0.21808 C 0.38039 0.21924 0.3698 0.22433 0.35955 0.22595 C 0.34931 0.23034 0.33872 0.23127 0.32795 0.23358 C 0.31719 0.23867 0.32605 0.2352 0.30452 0.23751 C 0.2941 0.23867 0.27275 0.24144 0.27275 0.24144 C 0.26181 0.24607 0.25052 0.24699 0.23941 0.24907 C 0.20157 0.24792 0.17223 0.24676 0.13646 0.23936 C 0.12795 0.23751 0.11684 0.23358 0.10903 0.22988 C 0.10382 0.22733 0.09306 0.22387 0.09306 0.22387 C 0.08716 0.21878 0.08091 0.2167 0.07414 0.21438 C 0.06476 0.20791 0.05799 0.2012 0.04948 0.19311 C 0.04792 0.19149 0.04532 0.19103 0.04375 0.18918 C 0.03959 0.18455 0.03611 0.17877 0.0323 0.17368 C 0.03073 0.17183 0.02778 0.1679 0.02778 0.1679 C 0.0257 0.16004 0.01771 0.14685 0.01771 0.14685 C 0.01563 0.13783 0.01181 0.1309 0.00763 0.1235 C 0.00243 0.10546 0.00504 0.11309 0.00017 0.10037 C -0.00105 0.09274 -0.00383 0.08649 -0.00556 0.07909 C -0.00747 0.07053 -0.00765 0.06337 -0.01146 0.05597 C -0.01459 0.03793 -0.0191 0.02035 -0.02136 0.00185 C -0.02518 -0.02637 -0.02067 -0.00023 -0.02431 -0.0192 C -0.02483 -0.02174 -0.02535 -0.02452 -0.0257 -0.02706 C -0.02622 -0.02914 -0.02726 -0.03492 -0.02726 -0.03284 C -0.02726 -0.02428 -0.0224 -0.00648 -0.01719 -0.00185 C -0.01476 0.00023 -0.00487 0.00162 -0.004 0.00185 C 0.00312 0.00532 0.0217 0.00046 0.02639 -2.23867E-6 C 0.04045 -0.0037 0.05521 -0.00763 0.0698 -0.00763 " pathEditMode="relative" ptsTypes="ffffffffffffffffffffffffffffffffffffffffffffffffffffffffffffffffffffffffffffffffffffffffffffffffffffffffffffffffffffffffffffffffffffffffffffffffffffffffffffffffffffffffffffffffffffffffffffffffffffffffffffffffA">
                                      <p:cBhvr>
                                        <p:cTn id="107" dur="2000" fill="hold"/>
                                        <p:tgtEl>
                                          <p:spTgt spid="96261"/>
                                        </p:tgtEl>
                                        <p:attrNameLst>
                                          <p:attrName>ppt_x</p:attrName>
                                          <p:attrName>ppt_y</p:attrName>
                                        </p:attrNameLst>
                                      </p:cBhvr>
                                    </p:animMotion>
                                  </p:childTnLst>
                                </p:cTn>
                              </p:par>
                            </p:childTnLst>
                          </p:cTn>
                        </p:par>
                        <p:par>
                          <p:cTn id="108" fill="hold" nodeType="afterGroup">
                            <p:stCondLst>
                              <p:cond delay="79400"/>
                            </p:stCondLst>
                            <p:childTnLst>
                              <p:par>
                                <p:cTn id="109" presetID="21" presetClass="entr" presetSubtype="4" fill="hold" grpId="7" nodeType="afterEffect">
                                  <p:stCondLst>
                                    <p:cond delay="0"/>
                                  </p:stCondLst>
                                  <p:childTnLst>
                                    <p:set>
                                      <p:cBhvr>
                                        <p:cTn id="110" dur="1" fill="hold">
                                          <p:stCondLst>
                                            <p:cond delay="0"/>
                                          </p:stCondLst>
                                        </p:cTn>
                                        <p:tgtEl>
                                          <p:spTgt spid="96260"/>
                                        </p:tgtEl>
                                        <p:attrNameLst>
                                          <p:attrName>style.visibility</p:attrName>
                                        </p:attrNameLst>
                                      </p:cBhvr>
                                      <p:to>
                                        <p:strVal val="visible"/>
                                      </p:to>
                                    </p:set>
                                    <p:animEffect transition="in" filter="wheel(4)">
                                      <p:cBhvr>
                                        <p:cTn id="111" dur="5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P spid="96259" grpId="1" animBg="1"/>
      <p:bldP spid="96259" grpId="2" animBg="1"/>
      <p:bldP spid="96259" grpId="3" animBg="1"/>
      <p:bldP spid="96259" grpId="4" animBg="1"/>
      <p:bldP spid="96259" grpId="5" animBg="1"/>
      <p:bldP spid="96259" grpId="6" animBg="1"/>
      <p:bldP spid="96260" grpId="0" animBg="1"/>
      <p:bldP spid="96260" grpId="1" animBg="1"/>
      <p:bldP spid="96260" grpId="2" animBg="1"/>
      <p:bldP spid="96260" grpId="3" animBg="1"/>
      <p:bldP spid="96260" grpId="4" animBg="1"/>
      <p:bldP spid="96260" grpId="5" animBg="1"/>
      <p:bldP spid="96260" grpId="6" animBg="1"/>
      <p:bldP spid="96260" grpId="7" animBg="1"/>
      <p:bldP spid="96261" grpId="0" animBg="1"/>
      <p:bldP spid="96261" grpId="1" animBg="1"/>
      <p:bldP spid="96261" grpId="2" animBg="1"/>
      <p:bldP spid="96261" grpId="3" animBg="1"/>
      <p:bldP spid="96261" grpId="4" animBg="1"/>
      <p:bldP spid="96261" grpId="5" animBg="1"/>
      <p:bldP spid="96262" grpId="0"/>
      <p:bldP spid="96262" grpId="1"/>
      <p:bldP spid="96262"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464152" y="332656"/>
            <a:ext cx="1800200" cy="923330"/>
          </a:xfrm>
          <a:prstGeom prst="rect">
            <a:avLst/>
          </a:prstGeom>
          <a:noFill/>
          <a:ln>
            <a:solidFill>
              <a:schemeClr val="accent1">
                <a:lumMod val="75000"/>
              </a:schemeClr>
            </a:solidFill>
          </a:ln>
        </p:spPr>
        <p:txBody>
          <a:bodyPr wrap="square" rtlCol="0">
            <a:spAutoFit/>
          </a:bodyPr>
          <a:lstStyle/>
          <a:p>
            <a:r>
              <a:rPr lang="es-ES" dirty="0" err="1"/>
              <a:t>Didastékene</a:t>
            </a:r>
            <a:endParaRPr lang="es-ES" dirty="0"/>
          </a:p>
          <a:p>
            <a:r>
              <a:rPr lang="es-ES" dirty="0" err="1"/>
              <a:t>Didas</a:t>
            </a:r>
            <a:r>
              <a:rPr lang="es-ES" dirty="0"/>
              <a:t>:  Enseñar</a:t>
            </a:r>
          </a:p>
          <a:p>
            <a:r>
              <a:rPr lang="es-ES" dirty="0" err="1"/>
              <a:t>Tékene</a:t>
            </a:r>
            <a:r>
              <a:rPr lang="es-ES" dirty="0"/>
              <a:t>: Arte</a:t>
            </a:r>
          </a:p>
        </p:txBody>
      </p:sp>
      <p:sp>
        <p:nvSpPr>
          <p:cNvPr id="3" name="CuadroTexto 2"/>
          <p:cNvSpPr txBox="1"/>
          <p:nvPr/>
        </p:nvSpPr>
        <p:spPr>
          <a:xfrm>
            <a:off x="2567608" y="2636912"/>
            <a:ext cx="3024336" cy="369332"/>
          </a:xfrm>
          <a:prstGeom prst="rect">
            <a:avLst/>
          </a:prstGeom>
          <a:noFill/>
          <a:ln>
            <a:solidFill>
              <a:schemeClr val="accent1">
                <a:lumMod val="75000"/>
              </a:schemeClr>
            </a:solidFill>
          </a:ln>
        </p:spPr>
        <p:txBody>
          <a:bodyPr wrap="square" rtlCol="0">
            <a:spAutoFit/>
          </a:bodyPr>
          <a:lstStyle/>
          <a:p>
            <a:pPr algn="ctr"/>
            <a:r>
              <a:rPr lang="es-ES" dirty="0"/>
              <a:t>Origen etimológico</a:t>
            </a:r>
          </a:p>
        </p:txBody>
      </p:sp>
      <p:sp>
        <p:nvSpPr>
          <p:cNvPr id="4" name="CuadroTexto 3"/>
          <p:cNvSpPr txBox="1"/>
          <p:nvPr/>
        </p:nvSpPr>
        <p:spPr>
          <a:xfrm>
            <a:off x="2465904" y="4581128"/>
            <a:ext cx="3486080" cy="923330"/>
          </a:xfrm>
          <a:prstGeom prst="rect">
            <a:avLst/>
          </a:prstGeom>
          <a:noFill/>
          <a:ln>
            <a:solidFill>
              <a:schemeClr val="accent1">
                <a:lumMod val="75000"/>
              </a:schemeClr>
            </a:solidFill>
          </a:ln>
        </p:spPr>
        <p:txBody>
          <a:bodyPr wrap="square" rtlCol="0">
            <a:spAutoFit/>
          </a:bodyPr>
          <a:lstStyle/>
          <a:p>
            <a:r>
              <a:rPr lang="es-ES" dirty="0"/>
              <a:t>Química  XYMION</a:t>
            </a:r>
          </a:p>
          <a:p>
            <a:r>
              <a:rPr lang="es-ES" dirty="0"/>
              <a:t>Jugo vegetal</a:t>
            </a:r>
          </a:p>
          <a:p>
            <a:r>
              <a:rPr lang="es-ES" dirty="0"/>
              <a:t>Sinónimo de esencia o elemento</a:t>
            </a:r>
          </a:p>
        </p:txBody>
      </p:sp>
      <p:cxnSp>
        <p:nvCxnSpPr>
          <p:cNvPr id="6" name="Conector recto 5"/>
          <p:cNvCxnSpPr/>
          <p:nvPr/>
        </p:nvCxnSpPr>
        <p:spPr>
          <a:xfrm flipV="1">
            <a:off x="5591944" y="1255986"/>
            <a:ext cx="3672408" cy="13809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2576574" y="3010180"/>
            <a:ext cx="3375410" cy="1570949"/>
          </a:xfrm>
          <a:prstGeom prst="line">
            <a:avLst/>
          </a:prstGeom>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6456040" y="2179316"/>
            <a:ext cx="4032448" cy="3416320"/>
          </a:xfrm>
          <a:prstGeom prst="rect">
            <a:avLst/>
          </a:prstGeom>
          <a:noFill/>
        </p:spPr>
        <p:txBody>
          <a:bodyPr wrap="square" rtlCol="0">
            <a:spAutoFit/>
          </a:bodyPr>
          <a:lstStyle/>
          <a:p>
            <a:r>
              <a:rPr lang="es-ES" dirty="0"/>
              <a:t>La enseñanza de una ciencia como la química que debe tener como objetivo formar futuros científicos que colaboren a la previsión de problemas, que tome la iniciativa de colaborar en la prevención de problemas mediante el desarrollo consciente de buenos hábitos, como el uso correcto del agua, de la energía y de los productos químicos de uso cotidiano, procurando que estos conocimientos trasciendan a sus respectivas comunidades. </a:t>
            </a:r>
          </a:p>
        </p:txBody>
      </p:sp>
      <p:sp>
        <p:nvSpPr>
          <p:cNvPr id="11" name="Rectángulo 10"/>
          <p:cNvSpPr/>
          <p:nvPr/>
        </p:nvSpPr>
        <p:spPr>
          <a:xfrm>
            <a:off x="1793776" y="5929113"/>
            <a:ext cx="8406680" cy="646331"/>
          </a:xfrm>
          <a:prstGeom prst="rect">
            <a:avLst/>
          </a:prstGeom>
        </p:spPr>
        <p:txBody>
          <a:bodyPr wrap="square">
            <a:spAutoFit/>
          </a:bodyPr>
          <a:lstStyle/>
          <a:p>
            <a:r>
              <a:rPr lang="es-ES" dirty="0">
                <a:hlinkClick r:id="rId2"/>
              </a:rPr>
              <a:t>http://www.slideshare.net/barquisimetana/didctica-de-la-qumica-y-sus-principales-tendencias-9480990</a:t>
            </a:r>
            <a:r>
              <a:rPr lang="es-ES" dirty="0"/>
              <a:t>  Alvarado, Ana </a:t>
            </a:r>
            <a:r>
              <a:rPr lang="es-ES" dirty="0" err="1"/>
              <a:t>yarihtza</a:t>
            </a:r>
            <a:endParaRPr lang="es-ES" dirty="0"/>
          </a:p>
        </p:txBody>
      </p:sp>
      <p:sp>
        <p:nvSpPr>
          <p:cNvPr id="5" name="4 Marcador de pie de página"/>
          <p:cNvSpPr>
            <a:spLocks noGrp="1"/>
          </p:cNvSpPr>
          <p:nvPr>
            <p:ph type="ftr" sz="quarter" idx="11"/>
          </p:nvPr>
        </p:nvSpPr>
        <p:spPr/>
        <p:txBody>
          <a:bodyPr/>
          <a:lstStyle/>
          <a:p>
            <a:r>
              <a:rPr lang="es-ES" smtClean="0"/>
              <a:t>Ramón R. Abarca Fernández   2014</a:t>
            </a:r>
            <a:endParaRPr lang="es-ES"/>
          </a:p>
        </p:txBody>
      </p:sp>
    </p:spTree>
    <p:extLst>
      <p:ext uri="{BB962C8B-B14F-4D97-AF65-F5344CB8AC3E}">
        <p14:creationId xmlns:p14="http://schemas.microsoft.com/office/powerpoint/2010/main" val="2856027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1"/>
          </p:nvPr>
        </p:nvSpPr>
        <p:spPr/>
        <p:txBody>
          <a:bodyPr/>
          <a:lstStyle/>
          <a:p>
            <a:r>
              <a:rPr lang="es-ES" smtClean="0"/>
              <a:t>Ramón R. Abarca Fernández   2014</a:t>
            </a:r>
            <a:endParaRPr lang="es-ES"/>
          </a:p>
        </p:txBody>
      </p:sp>
      <p:sp>
        <p:nvSpPr>
          <p:cNvPr id="3" name="Rectángulo 2"/>
          <p:cNvSpPr/>
          <p:nvPr/>
        </p:nvSpPr>
        <p:spPr>
          <a:xfrm>
            <a:off x="682171" y="951371"/>
            <a:ext cx="10827657" cy="5509200"/>
          </a:xfrm>
          <a:prstGeom prst="rect">
            <a:avLst/>
          </a:prstGeom>
          <a:blipFill>
            <a:blip r:embed="rId2"/>
            <a:tile tx="0" ty="0" sx="100000" sy="100000" flip="none" algn="tl"/>
          </a:blipFill>
        </p:spPr>
        <p:txBody>
          <a:bodyPr wrap="square">
            <a:spAutoFit/>
          </a:bodyPr>
          <a:lstStyle/>
          <a:p>
            <a:pPr marL="457200" indent="-457200">
              <a:buFont typeface="+mj-lt"/>
              <a:buAutoNum type="alphaLcPeriod"/>
            </a:pPr>
            <a:r>
              <a:rPr lang="es-ES" sz="2200" dirty="0" smtClean="0"/>
              <a:t>La </a:t>
            </a:r>
            <a:r>
              <a:rPr lang="es-ES" sz="2200" dirty="0"/>
              <a:t>escuela tradicionalista - de gran perseverancia - y las llamadas </a:t>
            </a:r>
            <a:r>
              <a:rPr lang="es-ES" sz="2200" dirty="0" smtClean="0"/>
              <a:t>pedagogías </a:t>
            </a:r>
            <a:r>
              <a:rPr lang="es-ES" sz="2200" dirty="0"/>
              <a:t>críticas, </a:t>
            </a:r>
            <a:r>
              <a:rPr lang="es-ES" sz="2200" dirty="0" smtClean="0"/>
              <a:t>que representan </a:t>
            </a:r>
            <a:r>
              <a:rPr lang="es-ES" sz="2200" dirty="0"/>
              <a:t>determinadas corrientes de </a:t>
            </a:r>
            <a:r>
              <a:rPr lang="es-ES" sz="2200" dirty="0" smtClean="0"/>
              <a:t>pensamiento </a:t>
            </a:r>
            <a:r>
              <a:rPr lang="es-ES" sz="2200" dirty="0"/>
              <a:t>y de prácticas educativas, que se enfrentan entre sí. </a:t>
            </a:r>
          </a:p>
          <a:p>
            <a:pPr marL="457200" indent="-457200">
              <a:buFont typeface="+mj-lt"/>
              <a:buAutoNum type="alphaLcPeriod"/>
            </a:pPr>
            <a:r>
              <a:rPr lang="es-ES" sz="2200" dirty="0" smtClean="0"/>
              <a:t>La </a:t>
            </a:r>
            <a:r>
              <a:rPr lang="es-ES" sz="2200" dirty="0"/>
              <a:t>tendencia neo-liberal y la tecnología educativa, que marcan el rumbo </a:t>
            </a:r>
            <a:r>
              <a:rPr lang="es-ES" sz="2200" dirty="0" smtClean="0"/>
              <a:t>más </a:t>
            </a:r>
            <a:r>
              <a:rPr lang="es-ES" sz="2200" dirty="0"/>
              <a:t>"seguro" de los acontecimientos educativos hoy en día. </a:t>
            </a:r>
          </a:p>
          <a:p>
            <a:pPr marL="457200" indent="-457200">
              <a:buFont typeface="+mj-lt"/>
              <a:buAutoNum type="alphaLcPeriod"/>
            </a:pPr>
            <a:r>
              <a:rPr lang="es-ES" sz="2200" dirty="0" smtClean="0"/>
              <a:t>Las </a:t>
            </a:r>
            <a:r>
              <a:rPr lang="es-ES" sz="2200" dirty="0"/>
              <a:t>tendencias democráticas, que posibilitan que se canalicen a través de </a:t>
            </a:r>
            <a:r>
              <a:rPr lang="es-ES" sz="2200" dirty="0" smtClean="0"/>
              <a:t>ellas</a:t>
            </a:r>
            <a:r>
              <a:rPr lang="es-ES" sz="2200" dirty="0"/>
              <a:t>, </a:t>
            </a:r>
            <a:r>
              <a:rPr lang="es-ES" sz="2200" dirty="0" smtClean="0"/>
              <a:t>diferentes temas </a:t>
            </a:r>
            <a:r>
              <a:rPr lang="es-ES" sz="2200" dirty="0"/>
              <a:t>de gran interés formativo. </a:t>
            </a:r>
          </a:p>
          <a:p>
            <a:pPr marL="457200" indent="-457200">
              <a:buFont typeface="+mj-lt"/>
              <a:buAutoNum type="alphaLcPeriod"/>
            </a:pPr>
            <a:r>
              <a:rPr lang="es-ES" sz="2200" dirty="0" smtClean="0"/>
              <a:t>la </a:t>
            </a:r>
            <a:r>
              <a:rPr lang="es-ES" sz="2200" dirty="0"/>
              <a:t>educación extraescolar y las teorías curriculares, que no son en sí </a:t>
            </a:r>
            <a:r>
              <a:rPr lang="es-ES" sz="2200" dirty="0" err="1" smtClean="0"/>
              <a:t>ismas</a:t>
            </a:r>
            <a:r>
              <a:rPr lang="es-ES" sz="2200" dirty="0" smtClean="0"/>
              <a:t> </a:t>
            </a:r>
            <a:r>
              <a:rPr lang="es-ES" sz="2200" dirty="0"/>
              <a:t>tendencias educativas, pero representan "campos" que posibilitan </a:t>
            </a:r>
            <a:r>
              <a:rPr lang="es-ES" sz="2200" dirty="0" smtClean="0"/>
              <a:t>analizar </a:t>
            </a:r>
            <a:r>
              <a:rPr lang="es-ES" sz="2200" dirty="0"/>
              <a:t>diferentes corrientes en el interior de ellas. </a:t>
            </a:r>
          </a:p>
          <a:p>
            <a:pPr marL="457200" indent="-457200">
              <a:buFont typeface="+mj-lt"/>
              <a:buAutoNum type="alphaLcPeriod"/>
            </a:pPr>
            <a:r>
              <a:rPr lang="es-ES" sz="2200" dirty="0" smtClean="0"/>
              <a:t>Las </a:t>
            </a:r>
            <a:r>
              <a:rPr lang="es-ES" sz="2200" dirty="0"/>
              <a:t>tendencias que se inclinan hacia la globalización (integración) de la </a:t>
            </a:r>
            <a:r>
              <a:rPr lang="es-ES" sz="2200" dirty="0" smtClean="0"/>
              <a:t>enseñanza </a:t>
            </a:r>
            <a:r>
              <a:rPr lang="es-ES" sz="2200" dirty="0"/>
              <a:t>y el papel del entorno en el proceso educativo. </a:t>
            </a:r>
          </a:p>
          <a:p>
            <a:pPr marL="457200" indent="-457200">
              <a:buFont typeface="+mj-lt"/>
              <a:buAutoNum type="alphaLcPeriod"/>
            </a:pPr>
            <a:r>
              <a:rPr lang="es-ES" sz="2200" dirty="0" smtClean="0"/>
              <a:t>Las </a:t>
            </a:r>
            <a:r>
              <a:rPr lang="es-ES" sz="2200" dirty="0"/>
              <a:t>corrientes pedagógicas vinculadas directamente a diferentes escuelas </a:t>
            </a:r>
            <a:r>
              <a:rPr lang="es-ES" sz="2200" dirty="0" smtClean="0"/>
              <a:t>pedagógicas</a:t>
            </a:r>
            <a:r>
              <a:rPr lang="es-ES" sz="2200" dirty="0"/>
              <a:t>, así como, las que destacan el rol relevante del profesor en la </a:t>
            </a:r>
            <a:r>
              <a:rPr lang="es-ES" sz="2200" dirty="0" smtClean="0"/>
              <a:t>educación </a:t>
            </a:r>
            <a:r>
              <a:rPr lang="es-ES" sz="2200" dirty="0"/>
              <a:t>actual. </a:t>
            </a:r>
          </a:p>
          <a:p>
            <a:pPr marL="457200" indent="-457200">
              <a:buFont typeface="+mj-lt"/>
              <a:buAutoNum type="alphaLcPeriod"/>
            </a:pPr>
            <a:r>
              <a:rPr lang="es-ES" sz="2200" dirty="0" smtClean="0"/>
              <a:t>Diferentes </a:t>
            </a:r>
            <a:r>
              <a:rPr lang="es-ES" sz="2200" dirty="0"/>
              <a:t>campos que son incluidos en la pedagogía como: el feminismo, </a:t>
            </a:r>
            <a:r>
              <a:rPr lang="es-ES" sz="2200" dirty="0" smtClean="0"/>
              <a:t>el </a:t>
            </a:r>
            <a:r>
              <a:rPr lang="es-ES" sz="2200" dirty="0" err="1"/>
              <a:t>multi</a:t>
            </a:r>
            <a:r>
              <a:rPr lang="es-ES" sz="2200" dirty="0"/>
              <a:t> - </a:t>
            </a:r>
            <a:r>
              <a:rPr lang="es-ES" sz="2200" dirty="0" err="1"/>
              <a:t>culturalismo</a:t>
            </a:r>
            <a:r>
              <a:rPr lang="es-ES" sz="2200" dirty="0"/>
              <a:t>, entre otras. </a:t>
            </a:r>
          </a:p>
        </p:txBody>
      </p:sp>
      <p:sp>
        <p:nvSpPr>
          <p:cNvPr id="4" name="Rectángulo 3"/>
          <p:cNvSpPr/>
          <p:nvPr/>
        </p:nvSpPr>
        <p:spPr>
          <a:xfrm>
            <a:off x="533341" y="254392"/>
            <a:ext cx="11295802" cy="584775"/>
          </a:xfrm>
          <a:prstGeom prst="rect">
            <a:avLst/>
          </a:prstGeom>
          <a:solidFill>
            <a:srgbClr val="CCFF33"/>
          </a:solidFill>
        </p:spPr>
        <p:txBody>
          <a:bodyPr wrap="square">
            <a:spAutoFit/>
          </a:bodyPr>
          <a:lstStyle/>
          <a:p>
            <a:pPr algn="ctr"/>
            <a:r>
              <a:rPr lang="es-ES" sz="3200" dirty="0"/>
              <a:t>Podemos proponer un esquema </a:t>
            </a:r>
            <a:r>
              <a:rPr lang="es-ES" sz="3200" dirty="0" smtClean="0"/>
              <a:t>provisional (siglo pasado) </a:t>
            </a:r>
            <a:endParaRPr lang="es-ES" sz="3200" dirty="0"/>
          </a:p>
        </p:txBody>
      </p:sp>
      <p:sp>
        <p:nvSpPr>
          <p:cNvPr id="5" name="Rectángulo 4"/>
          <p:cNvSpPr/>
          <p:nvPr/>
        </p:nvSpPr>
        <p:spPr>
          <a:xfrm>
            <a:off x="85242" y="6249609"/>
            <a:ext cx="12106758" cy="369332"/>
          </a:xfrm>
          <a:prstGeom prst="rect">
            <a:avLst/>
          </a:prstGeom>
        </p:spPr>
        <p:txBody>
          <a:bodyPr wrap="square">
            <a:spAutoFit/>
          </a:bodyPr>
          <a:lstStyle/>
          <a:p>
            <a:r>
              <a:rPr lang="es-ES" dirty="0">
                <a:hlinkClick r:id="rId3"/>
              </a:rPr>
              <a:t>http://</a:t>
            </a:r>
            <a:r>
              <a:rPr lang="es-ES" dirty="0" smtClean="0">
                <a:hlinkClick r:id="rId3"/>
              </a:rPr>
              <a:t>www.educarteoax.com/pedagogizando/descargas/otros/art_tendencias_educativas.pdf</a:t>
            </a:r>
            <a:r>
              <a:rPr lang="es-ES" dirty="0"/>
              <a:t> </a:t>
            </a:r>
            <a:r>
              <a:rPr lang="es-ES" dirty="0" smtClean="0"/>
              <a:t>Justo A. </a:t>
            </a:r>
            <a:r>
              <a:rPr lang="es-ES" dirty="0" err="1" smtClean="0"/>
              <a:t>Chavez</a:t>
            </a:r>
            <a:r>
              <a:rPr lang="es-ES" dirty="0" smtClean="0"/>
              <a:t> Rodríguez</a:t>
            </a:r>
            <a:endParaRPr lang="es-ES" dirty="0"/>
          </a:p>
        </p:txBody>
      </p:sp>
    </p:spTree>
    <p:extLst>
      <p:ext uri="{BB962C8B-B14F-4D97-AF65-F5344CB8AC3E}">
        <p14:creationId xmlns:p14="http://schemas.microsoft.com/office/powerpoint/2010/main" val="4025667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 smtClean="0"/>
              <a:t>Ramón R. Abarca Fernández   2014</a:t>
            </a:r>
            <a:endParaRPr lang="es-ES"/>
          </a:p>
        </p:txBody>
      </p:sp>
      <p:sp>
        <p:nvSpPr>
          <p:cNvPr id="5" name="Rectángulo 4"/>
          <p:cNvSpPr/>
          <p:nvPr/>
        </p:nvSpPr>
        <p:spPr>
          <a:xfrm>
            <a:off x="0" y="517803"/>
            <a:ext cx="12192000" cy="6093976"/>
          </a:xfrm>
          <a:prstGeom prst="rect">
            <a:avLst/>
          </a:prstGeom>
          <a:solidFill>
            <a:srgbClr val="CCECFF"/>
          </a:solidFill>
        </p:spPr>
        <p:txBody>
          <a:bodyPr wrap="square">
            <a:spAutoFit/>
          </a:bodyPr>
          <a:lstStyle/>
          <a:p>
            <a:pPr marL="457200" indent="-457200">
              <a:lnSpc>
                <a:spcPts val="2600"/>
              </a:lnSpc>
              <a:buFont typeface="+mj-lt"/>
              <a:buAutoNum type="alphaLcPeriod"/>
            </a:pPr>
            <a:r>
              <a:rPr lang="es-ES" sz="2400" dirty="0" smtClean="0"/>
              <a:t>Explorar </a:t>
            </a:r>
            <a:r>
              <a:rPr lang="es-ES" sz="2400" dirty="0"/>
              <a:t>como enseñar para la comprensión—en otras palabras, ayudar a los </a:t>
            </a:r>
            <a:r>
              <a:rPr lang="es-ES" sz="2400" dirty="0" smtClean="0"/>
              <a:t>estudiantes </a:t>
            </a:r>
            <a:r>
              <a:rPr lang="es-ES" sz="2400" dirty="0"/>
              <a:t>a que aprendan a utilizar el conocimiento para resolver problemas </a:t>
            </a:r>
            <a:r>
              <a:rPr lang="es-ES" sz="2400" dirty="0" smtClean="0"/>
              <a:t>inesperados</a:t>
            </a:r>
            <a:r>
              <a:rPr lang="es-ES" sz="2400" dirty="0"/>
              <a:t>, en cambio de simplemente recitar hechos pasados. </a:t>
            </a:r>
            <a:endParaRPr lang="es-ES" sz="2400" dirty="0" smtClean="0"/>
          </a:p>
          <a:p>
            <a:pPr marL="457200" indent="-457200">
              <a:lnSpc>
                <a:spcPts val="2600"/>
              </a:lnSpc>
              <a:buFont typeface="+mj-lt"/>
              <a:buAutoNum type="alphaLcPeriod"/>
            </a:pPr>
            <a:r>
              <a:rPr lang="es-ES" sz="2400" dirty="0" smtClean="0"/>
              <a:t>Diseñar </a:t>
            </a:r>
            <a:r>
              <a:rPr lang="es-ES" sz="2400" dirty="0"/>
              <a:t>estrategia para crear una “cultura de pensamiento” en el salón de clase </a:t>
            </a:r>
            <a:r>
              <a:rPr lang="es-ES" sz="2400" dirty="0" smtClean="0"/>
              <a:t>que anime </a:t>
            </a:r>
            <a:r>
              <a:rPr lang="es-ES" sz="2400" dirty="0"/>
              <a:t>a los estudiantes a pensar crítica y creativamente; </a:t>
            </a:r>
            <a:endParaRPr lang="es-ES" sz="2400" dirty="0" smtClean="0"/>
          </a:p>
          <a:p>
            <a:pPr marL="457200" indent="-457200">
              <a:lnSpc>
                <a:spcPts val="2600"/>
              </a:lnSpc>
              <a:buFont typeface="+mj-lt"/>
              <a:buAutoNum type="alphaLcPeriod"/>
            </a:pPr>
            <a:r>
              <a:rPr lang="es-ES" sz="2400" dirty="0" smtClean="0"/>
              <a:t>Convertir </a:t>
            </a:r>
            <a:r>
              <a:rPr lang="es-ES" sz="2400" dirty="0"/>
              <a:t>la evaluación continua en una parte integral del currículo, para que ella </a:t>
            </a:r>
            <a:r>
              <a:rPr lang="es-ES" sz="2400" dirty="0" smtClean="0"/>
              <a:t>refuerce </a:t>
            </a:r>
            <a:r>
              <a:rPr lang="es-ES" sz="2400" dirty="0"/>
              <a:t>la institución y guíe a los estudiantes en un proceso de reflexión sobre un </a:t>
            </a:r>
            <a:r>
              <a:rPr lang="es-ES" sz="2400" dirty="0" smtClean="0"/>
              <a:t>trabajo</a:t>
            </a:r>
            <a:r>
              <a:rPr lang="es-ES" sz="2400" dirty="0"/>
              <a:t>; </a:t>
            </a:r>
            <a:endParaRPr lang="es-ES" sz="2400" dirty="0" smtClean="0"/>
          </a:p>
          <a:p>
            <a:pPr marL="457200" indent="-457200">
              <a:lnSpc>
                <a:spcPts val="2600"/>
              </a:lnSpc>
              <a:buFont typeface="+mj-lt"/>
              <a:buAutoNum type="alphaLcPeriod"/>
            </a:pPr>
            <a:r>
              <a:rPr lang="es-ES" sz="2400" dirty="0" smtClean="0"/>
              <a:t>Desarrollar </a:t>
            </a:r>
            <a:r>
              <a:rPr lang="es-ES" sz="2400" dirty="0"/>
              <a:t>e implementar criterios de evaluación y procedimientos al interior de la </a:t>
            </a:r>
            <a:r>
              <a:rPr lang="es-ES" sz="2400" dirty="0" smtClean="0"/>
              <a:t>escuela </a:t>
            </a:r>
            <a:r>
              <a:rPr lang="es-ES" sz="2400" dirty="0"/>
              <a:t>que puedan documentar todos los tipos de habilidades de los estudiantes. </a:t>
            </a:r>
            <a:endParaRPr lang="es-ES" sz="2400" dirty="0" smtClean="0"/>
          </a:p>
          <a:p>
            <a:pPr marL="457200" indent="-457200">
              <a:lnSpc>
                <a:spcPts val="2600"/>
              </a:lnSpc>
              <a:buFont typeface="+mj-lt"/>
              <a:buAutoNum type="alphaLcPeriod"/>
            </a:pPr>
            <a:r>
              <a:rPr lang="es-ES" sz="2400" dirty="0" smtClean="0"/>
              <a:t>Ordenar </a:t>
            </a:r>
            <a:r>
              <a:rPr lang="es-ES" sz="2400" dirty="0"/>
              <a:t>el poder de las nuevas tecnologías, especialmente de los computadores, para </a:t>
            </a:r>
            <a:r>
              <a:rPr lang="es-ES" sz="2400" dirty="0" smtClean="0"/>
              <a:t>hacer </a:t>
            </a:r>
            <a:r>
              <a:rPr lang="es-ES" sz="2400" dirty="0"/>
              <a:t>avanzar el aprendizaje y proporcionar el acceso a nuevos terrenos del </a:t>
            </a:r>
            <a:r>
              <a:rPr lang="es-ES" sz="2400" dirty="0" smtClean="0"/>
              <a:t>conocimiento</a:t>
            </a:r>
            <a:r>
              <a:rPr lang="es-ES" sz="2400" dirty="0"/>
              <a:t>. </a:t>
            </a:r>
            <a:endParaRPr lang="es-ES" sz="2400" dirty="0" smtClean="0"/>
          </a:p>
          <a:p>
            <a:pPr marL="457200" indent="-457200">
              <a:lnSpc>
                <a:spcPts val="2600"/>
              </a:lnSpc>
              <a:buFont typeface="+mj-lt"/>
              <a:buAutoNum type="alphaLcPeriod"/>
            </a:pPr>
            <a:r>
              <a:rPr lang="es-ES" sz="2400" dirty="0" smtClean="0"/>
              <a:t>Relacionar </a:t>
            </a:r>
            <a:r>
              <a:rPr lang="es-ES" sz="2400" dirty="0"/>
              <a:t>la instrucción en el salón de clase con las tareas y experiencias que los </a:t>
            </a:r>
            <a:r>
              <a:rPr lang="es-ES" sz="2400" dirty="0" smtClean="0"/>
              <a:t>estudiantes </a:t>
            </a:r>
            <a:r>
              <a:rPr lang="es-ES" sz="2400" dirty="0"/>
              <a:t>encontrarán fuera de la escuela y particularmente en el mundo del trabajo; </a:t>
            </a:r>
            <a:endParaRPr lang="es-ES" sz="2400" dirty="0" smtClean="0"/>
          </a:p>
          <a:p>
            <a:pPr marL="457200" indent="-457200">
              <a:lnSpc>
                <a:spcPts val="2600"/>
              </a:lnSpc>
              <a:buFont typeface="+mj-lt"/>
              <a:buAutoNum type="alphaLcPeriod"/>
            </a:pPr>
            <a:r>
              <a:rPr lang="es-ES" sz="2400" dirty="0" smtClean="0"/>
              <a:t>Evaluar </a:t>
            </a:r>
            <a:r>
              <a:rPr lang="es-ES" sz="2400" dirty="0"/>
              <a:t>los variados esfuerzos de instituciones culturales para enriquecer la educación </a:t>
            </a:r>
            <a:r>
              <a:rPr lang="es-ES" sz="2400" dirty="0" smtClean="0"/>
              <a:t>en </a:t>
            </a:r>
            <a:r>
              <a:rPr lang="es-ES" sz="2400" dirty="0"/>
              <a:t>las artes llevando artistas a las escuelas como mentores, interpretes, o para </a:t>
            </a:r>
            <a:r>
              <a:rPr lang="es-ES" sz="2400" dirty="0" smtClean="0"/>
              <a:t>entrenamiento </a:t>
            </a:r>
            <a:r>
              <a:rPr lang="es-ES" sz="2400" dirty="0"/>
              <a:t>de profesores. </a:t>
            </a:r>
            <a:endParaRPr lang="es-ES" sz="2400" dirty="0" smtClean="0"/>
          </a:p>
          <a:p>
            <a:pPr marL="457200" indent="-457200">
              <a:lnSpc>
                <a:spcPts val="2600"/>
              </a:lnSpc>
              <a:buFont typeface="+mj-lt"/>
              <a:buAutoNum type="alphaLcPeriod"/>
            </a:pPr>
            <a:r>
              <a:rPr lang="es-ES" sz="2400" dirty="0" smtClean="0"/>
              <a:t>Diseñar </a:t>
            </a:r>
            <a:r>
              <a:rPr lang="es-ES" sz="2400" dirty="0"/>
              <a:t>juegos, exhibiciones interactivas, y otras actividades que atraen un a variedad </a:t>
            </a:r>
            <a:r>
              <a:rPr lang="es-ES" sz="2400" dirty="0" smtClean="0"/>
              <a:t>de </a:t>
            </a:r>
            <a:r>
              <a:rPr lang="es-ES" sz="2400" dirty="0"/>
              <a:t>estilos de aprendizaje y atraen nuevos públicos a los museos. </a:t>
            </a:r>
          </a:p>
        </p:txBody>
      </p:sp>
      <p:sp>
        <p:nvSpPr>
          <p:cNvPr id="6" name="Rectángulo 5"/>
          <p:cNvSpPr/>
          <p:nvPr/>
        </p:nvSpPr>
        <p:spPr>
          <a:xfrm>
            <a:off x="0" y="25360"/>
            <a:ext cx="12192000" cy="492443"/>
          </a:xfrm>
          <a:prstGeom prst="rect">
            <a:avLst/>
          </a:prstGeom>
          <a:solidFill>
            <a:srgbClr val="CCFF33"/>
          </a:solidFill>
        </p:spPr>
        <p:txBody>
          <a:bodyPr wrap="square">
            <a:spAutoFit/>
          </a:bodyPr>
          <a:lstStyle/>
          <a:p>
            <a:pPr algn="ctr"/>
            <a:r>
              <a:rPr lang="es-ES" sz="2600" b="1" dirty="0" smtClean="0"/>
              <a:t>Las investigaciones </a:t>
            </a:r>
            <a:r>
              <a:rPr lang="es-ES" sz="2600" b="1" dirty="0"/>
              <a:t>actuales </a:t>
            </a:r>
            <a:r>
              <a:rPr lang="es-ES" sz="2600" b="1" dirty="0" smtClean="0"/>
              <a:t>del Proyecto Zero incluyen: </a:t>
            </a:r>
            <a:endParaRPr lang="es-ES" sz="2600" b="1" dirty="0"/>
          </a:p>
        </p:txBody>
      </p:sp>
      <p:sp>
        <p:nvSpPr>
          <p:cNvPr id="7" name="Rectángulo 6"/>
          <p:cNvSpPr/>
          <p:nvPr/>
        </p:nvSpPr>
        <p:spPr>
          <a:xfrm>
            <a:off x="6499959" y="6536809"/>
            <a:ext cx="5513369" cy="369332"/>
          </a:xfrm>
          <a:prstGeom prst="rect">
            <a:avLst/>
          </a:prstGeom>
        </p:spPr>
        <p:txBody>
          <a:bodyPr wrap="none">
            <a:spAutoFit/>
          </a:bodyPr>
          <a:lstStyle/>
          <a:p>
            <a:r>
              <a:rPr lang="es-ES" dirty="0"/>
              <a:t>http://edutec.rediris.es/Revelec2/revelec15/cardona.pdf</a:t>
            </a:r>
          </a:p>
        </p:txBody>
      </p:sp>
    </p:spTree>
    <p:extLst>
      <p:ext uri="{BB962C8B-B14F-4D97-AF65-F5344CB8AC3E}">
        <p14:creationId xmlns:p14="http://schemas.microsoft.com/office/powerpoint/2010/main" val="3400903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3962400" y="117476"/>
            <a:ext cx="3733800" cy="633413"/>
          </a:xfrm>
          <a:prstGeom prst="rect">
            <a:avLst/>
          </a:prstGeom>
          <a:gradFill rotWithShape="1">
            <a:gsLst>
              <a:gs pos="0">
                <a:srgbClr val="FF7A00"/>
              </a:gs>
              <a:gs pos="45000">
                <a:srgbClr val="FF7A00"/>
              </a:gs>
              <a:gs pos="70000">
                <a:srgbClr val="FF0300"/>
              </a:gs>
              <a:gs pos="86000">
                <a:srgbClr val="FFF200"/>
              </a:gs>
              <a:gs pos="100000">
                <a:srgbClr val="4D0808"/>
              </a:gs>
            </a:gsLst>
            <a:path path="rect">
              <a:fillToRect l="50000" t="50000" r="50000" b="50000"/>
            </a:path>
          </a:gradFill>
          <a:ln w="19050">
            <a:solidFill>
              <a:schemeClr val="tx1"/>
            </a:solidFill>
            <a:miter lim="800000"/>
            <a:headEnd/>
            <a:tailEnd/>
          </a:ln>
          <a:effectLst>
            <a:outerShdw dist="35921" dir="2700000" algn="ctr" rotWithShape="0">
              <a:schemeClr val="bg2"/>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1800"/>
              </a:lnSpc>
              <a:spcBef>
                <a:spcPts val="600"/>
              </a:spcBef>
              <a:buNone/>
            </a:pPr>
            <a:r>
              <a:rPr lang="es-ES" altLang="es-ES" sz="2000" b="1">
                <a:latin typeface="Times New Roman" panose="02020603050405020304" pitchFamily="18" charset="0"/>
                <a:cs typeface="Times New Roman" panose="02020603050405020304" pitchFamily="18" charset="0"/>
              </a:rPr>
              <a:t>INFORME UNESCO</a:t>
            </a:r>
          </a:p>
          <a:p>
            <a:pPr algn="ctr">
              <a:lnSpc>
                <a:spcPts val="1800"/>
              </a:lnSpc>
              <a:spcBef>
                <a:spcPts val="600"/>
              </a:spcBef>
              <a:buNone/>
            </a:pPr>
            <a:r>
              <a:rPr lang="es-ES" altLang="es-ES" sz="2000" b="1">
                <a:latin typeface="Times New Roman" panose="02020603050405020304" pitchFamily="18" charset="0"/>
                <a:cs typeface="Times New Roman" panose="02020603050405020304" pitchFamily="18" charset="0"/>
              </a:rPr>
              <a:t>Educación en el S. XXI</a:t>
            </a:r>
          </a:p>
        </p:txBody>
      </p:sp>
      <p:sp>
        <p:nvSpPr>
          <p:cNvPr id="35843" name="Text Box 8"/>
          <p:cNvSpPr txBox="1">
            <a:spLocks noChangeArrowheads="1"/>
          </p:cNvSpPr>
          <p:nvPr/>
        </p:nvSpPr>
        <p:spPr bwMode="auto">
          <a:xfrm>
            <a:off x="2057400" y="17526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s-CO" altLang="es-ES" sz="1800">
              <a:latin typeface="Times New Roman" panose="02020603050405020304" pitchFamily="18" charset="0"/>
              <a:cs typeface="Times New Roman" panose="02020603050405020304" pitchFamily="18" charset="0"/>
            </a:endParaRPr>
          </a:p>
        </p:txBody>
      </p:sp>
      <p:sp>
        <p:nvSpPr>
          <p:cNvPr id="20490" name="Text Box 10"/>
          <p:cNvSpPr txBox="1">
            <a:spLocks noChangeArrowheads="1"/>
          </p:cNvSpPr>
          <p:nvPr/>
        </p:nvSpPr>
        <p:spPr bwMode="auto">
          <a:xfrm>
            <a:off x="1981200" y="1371600"/>
            <a:ext cx="1752600" cy="349250"/>
          </a:xfrm>
          <a:prstGeom prst="rect">
            <a:avLst/>
          </a:prstGeom>
          <a:solidFill>
            <a:srgbClr val="FFFF00"/>
          </a:solidFill>
          <a:ln w="12700">
            <a:solidFill>
              <a:schemeClr val="tx1"/>
            </a:solidFill>
            <a:miter lim="800000"/>
            <a:headEnd/>
            <a:tailEnd/>
          </a:ln>
          <a:effectLst>
            <a:outerShdw dist="35921" dir="2700000" algn="ctr" rotWithShape="0">
              <a:schemeClr val="bg2"/>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ES" altLang="es-ES" sz="1600" b="1">
                <a:latin typeface="Times New Roman" panose="02020603050405020304" pitchFamily="18" charset="0"/>
                <a:cs typeface="Times New Roman" panose="02020603050405020304" pitchFamily="18" charset="0"/>
              </a:rPr>
              <a:t>HORIZONTES</a:t>
            </a:r>
          </a:p>
        </p:txBody>
      </p:sp>
      <p:sp>
        <p:nvSpPr>
          <p:cNvPr id="20491" name="Text Box 11"/>
          <p:cNvSpPr txBox="1">
            <a:spLocks noChangeArrowheads="1"/>
          </p:cNvSpPr>
          <p:nvPr/>
        </p:nvSpPr>
        <p:spPr bwMode="auto">
          <a:xfrm>
            <a:off x="8553450" y="306389"/>
            <a:ext cx="1752600" cy="530225"/>
          </a:xfrm>
          <a:prstGeom prst="rect">
            <a:avLst/>
          </a:prstGeom>
          <a:solidFill>
            <a:srgbClr val="CCCC00"/>
          </a:solidFill>
          <a:ln w="12700">
            <a:solidFill>
              <a:schemeClr val="tx1"/>
            </a:solidFill>
            <a:miter lim="800000"/>
            <a:headEnd/>
            <a:tailEnd/>
          </a:ln>
          <a:effectLst>
            <a:outerShdw dist="35921" dir="2700000" algn="ctr" rotWithShape="0">
              <a:schemeClr val="bg2"/>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ES" altLang="es-ES" sz="1400" b="1" dirty="0">
                <a:latin typeface="Times New Roman" panose="02020603050405020304" pitchFamily="18" charset="0"/>
                <a:cs typeface="Times New Roman" panose="02020603050405020304" pitchFamily="18" charset="0"/>
              </a:rPr>
              <a:t>ORIENTACIONES O ESTRATEGIAS</a:t>
            </a:r>
          </a:p>
        </p:txBody>
      </p:sp>
      <p:sp>
        <p:nvSpPr>
          <p:cNvPr id="20492" name="Text Box 12"/>
          <p:cNvSpPr txBox="1">
            <a:spLocks noChangeArrowheads="1"/>
          </p:cNvSpPr>
          <p:nvPr/>
        </p:nvSpPr>
        <p:spPr bwMode="auto">
          <a:xfrm>
            <a:off x="4572000" y="1143000"/>
            <a:ext cx="2819400" cy="317500"/>
          </a:xfrm>
          <a:prstGeom prst="rect">
            <a:avLst/>
          </a:prstGeom>
          <a:solidFill>
            <a:srgbClr val="66FF33"/>
          </a:solidFill>
          <a:ln w="12700">
            <a:solidFill>
              <a:schemeClr val="tx1"/>
            </a:solidFill>
            <a:miter lim="800000"/>
            <a:headEnd/>
            <a:tailEnd/>
          </a:ln>
          <a:effectLst>
            <a:outerShdw dist="35921" dir="2700000" algn="ctr" rotWithShape="0">
              <a:schemeClr val="bg2"/>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ES" altLang="es-ES" sz="1400" b="1">
                <a:latin typeface="Times New Roman" panose="02020603050405020304" pitchFamily="18" charset="0"/>
                <a:cs typeface="Times New Roman" panose="02020603050405020304" pitchFamily="18" charset="0"/>
              </a:rPr>
              <a:t>PILARES DE LA EDUCACION</a:t>
            </a:r>
          </a:p>
        </p:txBody>
      </p:sp>
      <p:sp>
        <p:nvSpPr>
          <p:cNvPr id="20493" name="Text Box 13"/>
          <p:cNvSpPr txBox="1">
            <a:spLocks noChangeArrowheads="1"/>
          </p:cNvSpPr>
          <p:nvPr/>
        </p:nvSpPr>
        <p:spPr bwMode="auto">
          <a:xfrm>
            <a:off x="900113" y="1928813"/>
            <a:ext cx="2833687" cy="3416320"/>
          </a:xfrm>
          <a:prstGeom prst="rect">
            <a:avLst/>
          </a:prstGeom>
          <a:solidFill>
            <a:srgbClr val="FFFF00"/>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s-ES" altLang="es-ES" sz="1600" dirty="0">
                <a:latin typeface="Times New Roman" panose="02020603050405020304" pitchFamily="18" charset="0"/>
                <a:cs typeface="Times New Roman" panose="02020603050405020304" pitchFamily="18" charset="0"/>
              </a:rPr>
              <a:t>-Entendimiento mutuo del mundo permitiendo acceso equitativo a la educación.</a:t>
            </a:r>
          </a:p>
          <a:p>
            <a:pPr algn="just" eaLnBrk="1" hangingPunct="1">
              <a:spcBef>
                <a:spcPct val="50000"/>
              </a:spcBef>
              <a:buFontTx/>
              <a:buNone/>
            </a:pPr>
            <a:r>
              <a:rPr lang="es-ES" altLang="es-ES" sz="1600" dirty="0">
                <a:latin typeface="Times New Roman" panose="02020603050405020304" pitchFamily="18" charset="0"/>
                <a:cs typeface="Times New Roman" panose="02020603050405020304" pitchFamily="18" charset="0"/>
              </a:rPr>
              <a:t>-Una política de Educación que lleve a la socialización y el respeto de los derechos individuales.</a:t>
            </a:r>
          </a:p>
          <a:p>
            <a:pPr algn="just" eaLnBrk="1" hangingPunct="1">
              <a:spcBef>
                <a:spcPct val="50000"/>
              </a:spcBef>
              <a:buFontTx/>
              <a:buNone/>
            </a:pPr>
            <a:r>
              <a:rPr lang="es-ES" altLang="es-ES" sz="1600" dirty="0">
                <a:latin typeface="Times New Roman" panose="02020603050405020304" pitchFamily="18" charset="0"/>
                <a:cs typeface="Times New Roman" panose="02020603050405020304" pitchFamily="18" charset="0"/>
              </a:rPr>
              <a:t>-Iniciación de la democracia por parte de la escuela.</a:t>
            </a:r>
          </a:p>
          <a:p>
            <a:pPr algn="just" eaLnBrk="1" hangingPunct="1">
              <a:spcBef>
                <a:spcPct val="50000"/>
              </a:spcBef>
              <a:buFontTx/>
              <a:buNone/>
            </a:pPr>
            <a:r>
              <a:rPr lang="es-ES" altLang="es-ES" sz="1600" dirty="0">
                <a:latin typeface="Times New Roman" panose="02020603050405020304" pitchFamily="18" charset="0"/>
                <a:cs typeface="Times New Roman" panose="02020603050405020304" pitchFamily="18" charset="0"/>
              </a:rPr>
              <a:t>-Un sistema educativo en continuo enriquecimiento de conocimientos. </a:t>
            </a:r>
          </a:p>
        </p:txBody>
      </p:sp>
      <p:sp>
        <p:nvSpPr>
          <p:cNvPr id="20494" name="Text Box 14"/>
          <p:cNvSpPr txBox="1">
            <a:spLocks noChangeArrowheads="1"/>
          </p:cNvSpPr>
          <p:nvPr/>
        </p:nvSpPr>
        <p:spPr bwMode="auto">
          <a:xfrm>
            <a:off x="3810001" y="1600201"/>
            <a:ext cx="3929062" cy="4893647"/>
          </a:xfrm>
          <a:prstGeom prst="rect">
            <a:avLst/>
          </a:prstGeom>
          <a:solidFill>
            <a:srgbClr val="66FF33"/>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s-ES" altLang="es-ES" sz="1600" b="1">
                <a:latin typeface="Times New Roman" panose="02020603050405020304" pitchFamily="18" charset="0"/>
                <a:cs typeface="Times New Roman" panose="02020603050405020304" pitchFamily="18" charset="0"/>
              </a:rPr>
              <a:t>-Aprender a aprender: </a:t>
            </a:r>
            <a:r>
              <a:rPr lang="es-ES" altLang="es-ES" sz="1600">
                <a:latin typeface="Times New Roman" panose="02020603050405020304" pitchFamily="18" charset="0"/>
                <a:cs typeface="Times New Roman" panose="02020603050405020304" pitchFamily="18" charset="0"/>
              </a:rPr>
              <a:t>Adquirir conocimientos de la comprensión, para ser aprovechados a lo largo de la vida.</a:t>
            </a:r>
            <a:endParaRPr lang="es-ES" altLang="es-ES" sz="1600" b="1">
              <a:latin typeface="Times New Roman" panose="02020603050405020304" pitchFamily="18" charset="0"/>
              <a:cs typeface="Times New Roman" panose="02020603050405020304" pitchFamily="18" charset="0"/>
            </a:endParaRPr>
          </a:p>
          <a:p>
            <a:pPr algn="just" eaLnBrk="1" hangingPunct="1">
              <a:spcBef>
                <a:spcPct val="50000"/>
              </a:spcBef>
              <a:buFontTx/>
              <a:buNone/>
            </a:pPr>
            <a:r>
              <a:rPr lang="es-ES" altLang="es-ES" sz="1600" b="1">
                <a:latin typeface="Times New Roman" panose="02020603050405020304" pitchFamily="18" charset="0"/>
                <a:cs typeface="Times New Roman" panose="02020603050405020304" pitchFamily="18" charset="0"/>
              </a:rPr>
              <a:t>-Aprender a hacer: </a:t>
            </a:r>
            <a:r>
              <a:rPr lang="es-ES" altLang="es-ES" sz="1600">
                <a:latin typeface="Times New Roman" panose="02020603050405020304" pitchFamily="18" charset="0"/>
                <a:cs typeface="Times New Roman" panose="02020603050405020304" pitchFamily="18" charset="0"/>
              </a:rPr>
              <a:t>Adquirir una competencia para hacer frente a situaciones sociales o laborales, presentadas en un contexto nacional; aprender a trabajar en equipo.</a:t>
            </a:r>
          </a:p>
          <a:p>
            <a:pPr algn="just" eaLnBrk="1" hangingPunct="1">
              <a:spcBef>
                <a:spcPct val="50000"/>
              </a:spcBef>
              <a:buFontTx/>
              <a:buNone/>
            </a:pPr>
            <a:r>
              <a:rPr lang="es-ES" altLang="es-ES" sz="1600" b="1">
                <a:latin typeface="Times New Roman" panose="02020603050405020304" pitchFamily="18" charset="0"/>
                <a:cs typeface="Times New Roman" panose="02020603050405020304" pitchFamily="18" charset="0"/>
              </a:rPr>
              <a:t>-Aprender a vivir juntos: </a:t>
            </a:r>
            <a:r>
              <a:rPr lang="es-ES" altLang="es-ES" sz="1600">
                <a:latin typeface="Times New Roman" panose="02020603050405020304" pitchFamily="18" charset="0"/>
                <a:cs typeface="Times New Roman" panose="02020603050405020304" pitchFamily="18" charset="0"/>
              </a:rPr>
              <a:t>Respetar los valores de pluralismo, comprensión mutua y paz, participando y cooperando con los demás en actividades y proyectos que traten conflictos humanos.</a:t>
            </a:r>
          </a:p>
          <a:p>
            <a:pPr algn="just" eaLnBrk="1" hangingPunct="1">
              <a:spcBef>
                <a:spcPct val="50000"/>
              </a:spcBef>
              <a:buFontTx/>
              <a:buNone/>
            </a:pPr>
            <a:r>
              <a:rPr lang="es-ES" altLang="es-ES" sz="1600" b="1">
                <a:latin typeface="Times New Roman" panose="02020603050405020304" pitchFamily="18" charset="0"/>
                <a:cs typeface="Times New Roman" panose="02020603050405020304" pitchFamily="18" charset="0"/>
              </a:rPr>
              <a:t>-Aprender a ser: </a:t>
            </a:r>
            <a:r>
              <a:rPr lang="es-ES" altLang="es-ES" sz="1600">
                <a:latin typeface="Times New Roman" panose="02020603050405020304" pitchFamily="18" charset="0"/>
                <a:cs typeface="Times New Roman" panose="02020603050405020304" pitchFamily="18" charset="0"/>
              </a:rPr>
              <a:t>Desarrollo de la personalidad en condiciones de autonomía, juicio y responsabilidad, donde la educación no menosprecia ninguna habilidad individual: memoria, reconocimiento, sentido estético. </a:t>
            </a:r>
            <a:endParaRPr lang="es-ES" altLang="es-ES" sz="1600" b="1">
              <a:latin typeface="Times New Roman" panose="02020603050405020304" pitchFamily="18" charset="0"/>
              <a:cs typeface="Times New Roman" panose="02020603050405020304" pitchFamily="18" charset="0"/>
            </a:endParaRPr>
          </a:p>
        </p:txBody>
      </p:sp>
      <p:sp>
        <p:nvSpPr>
          <p:cNvPr id="20495" name="Text Box 15"/>
          <p:cNvSpPr txBox="1">
            <a:spLocks noChangeArrowheads="1"/>
          </p:cNvSpPr>
          <p:nvPr/>
        </p:nvSpPr>
        <p:spPr bwMode="auto">
          <a:xfrm>
            <a:off x="7929563" y="979488"/>
            <a:ext cx="3700462" cy="5632311"/>
          </a:xfrm>
          <a:prstGeom prst="rect">
            <a:avLst/>
          </a:prstGeom>
          <a:solidFill>
            <a:srgbClr val="CCCC00"/>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s-ES" altLang="es-ES" sz="1600" dirty="0">
                <a:solidFill>
                  <a:srgbClr val="0000FF"/>
                </a:solidFill>
                <a:latin typeface="Times New Roman" panose="02020603050405020304" pitchFamily="18" charset="0"/>
                <a:cs typeface="Times New Roman" panose="02020603050405020304" pitchFamily="18" charset="0"/>
              </a:rPr>
              <a:t>-Fortalecimiento de la educación básica; replanteamiento de la educación secundaria orientada a una equidad. Preparación para la investigación, la vida económica y social, dada por la universidad.</a:t>
            </a:r>
          </a:p>
          <a:p>
            <a:pPr algn="just" eaLnBrk="1" hangingPunct="1">
              <a:spcBef>
                <a:spcPct val="50000"/>
              </a:spcBef>
              <a:buFontTx/>
              <a:buNone/>
            </a:pPr>
            <a:r>
              <a:rPr lang="es-ES" altLang="es-ES" sz="1600" dirty="0">
                <a:solidFill>
                  <a:srgbClr val="0000FF"/>
                </a:solidFill>
                <a:latin typeface="Times New Roman" panose="02020603050405020304" pitchFamily="18" charset="0"/>
                <a:cs typeface="Times New Roman" panose="02020603050405020304" pitchFamily="18" charset="0"/>
              </a:rPr>
              <a:t>-Privilegiar la relación maestro-estudiante en ambiente de diálogo.</a:t>
            </a:r>
          </a:p>
          <a:p>
            <a:pPr algn="just" eaLnBrk="1" hangingPunct="1">
              <a:spcBef>
                <a:spcPct val="50000"/>
              </a:spcBef>
              <a:buFontTx/>
              <a:buNone/>
            </a:pPr>
            <a:r>
              <a:rPr lang="es-ES" altLang="es-ES" sz="1600" dirty="0">
                <a:solidFill>
                  <a:srgbClr val="0000FF"/>
                </a:solidFill>
                <a:latin typeface="Times New Roman" panose="02020603050405020304" pitchFamily="18" charset="0"/>
                <a:cs typeface="Times New Roman" panose="02020603050405020304" pitchFamily="18" charset="0"/>
              </a:rPr>
              <a:t>-Revalorizar el Estatuto Docente; reconociendo su tarea con permanente preparación.</a:t>
            </a:r>
          </a:p>
          <a:p>
            <a:pPr algn="just" eaLnBrk="1" hangingPunct="1">
              <a:spcBef>
                <a:spcPct val="50000"/>
              </a:spcBef>
              <a:buFontTx/>
              <a:buNone/>
            </a:pPr>
            <a:r>
              <a:rPr lang="es-ES" altLang="es-ES" sz="1600" dirty="0">
                <a:solidFill>
                  <a:srgbClr val="0000FF"/>
                </a:solidFill>
                <a:latin typeface="Times New Roman" panose="02020603050405020304" pitchFamily="18" charset="0"/>
                <a:cs typeface="Times New Roman" panose="02020603050405020304" pitchFamily="18" charset="0"/>
              </a:rPr>
              <a:t>-Reforma educativa en un nivel democrático (descentralización y autonomía de los establecimientos públicos y privados).</a:t>
            </a:r>
          </a:p>
          <a:p>
            <a:pPr algn="just" eaLnBrk="1" hangingPunct="1">
              <a:spcBef>
                <a:spcPct val="50000"/>
              </a:spcBef>
              <a:buFontTx/>
              <a:buNone/>
            </a:pPr>
            <a:r>
              <a:rPr lang="es-ES" altLang="es-ES" sz="1600" dirty="0">
                <a:solidFill>
                  <a:srgbClr val="0000FF"/>
                </a:solidFill>
                <a:latin typeface="Times New Roman" panose="02020603050405020304" pitchFamily="18" charset="0"/>
                <a:cs typeface="Times New Roman" panose="02020603050405020304" pitchFamily="18" charset="0"/>
              </a:rPr>
              <a:t>-Desarrollo de nuevas tecnologías que ayudan al mejoramiento de la educación.</a:t>
            </a:r>
          </a:p>
          <a:p>
            <a:pPr algn="just" eaLnBrk="1" hangingPunct="1">
              <a:spcBef>
                <a:spcPct val="50000"/>
              </a:spcBef>
              <a:buFontTx/>
              <a:buNone/>
            </a:pPr>
            <a:r>
              <a:rPr lang="es-ES" altLang="es-ES" sz="1600" dirty="0">
                <a:solidFill>
                  <a:srgbClr val="0000FF"/>
                </a:solidFill>
                <a:latin typeface="Times New Roman" panose="02020603050405020304" pitchFamily="18" charset="0"/>
                <a:cs typeface="Times New Roman" panose="02020603050405020304" pitchFamily="18" charset="0"/>
              </a:rPr>
              <a:t>-Crear indicadores que detecten problemas como gastos, personal docente, presupuesto....</a:t>
            </a:r>
          </a:p>
        </p:txBody>
      </p:sp>
      <p:sp>
        <p:nvSpPr>
          <p:cNvPr id="20496" name="Line 16"/>
          <p:cNvSpPr>
            <a:spLocks noChangeShapeType="1"/>
          </p:cNvSpPr>
          <p:nvPr/>
        </p:nvSpPr>
        <p:spPr bwMode="auto">
          <a:xfrm>
            <a:off x="2819400" y="1752600"/>
            <a:ext cx="0" cy="22860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497" name="Line 17"/>
          <p:cNvSpPr>
            <a:spLocks noChangeShapeType="1"/>
          </p:cNvSpPr>
          <p:nvPr/>
        </p:nvSpPr>
        <p:spPr bwMode="auto">
          <a:xfrm>
            <a:off x="5715000" y="750888"/>
            <a:ext cx="0" cy="392112"/>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498" name="Line 18"/>
          <p:cNvSpPr>
            <a:spLocks noChangeShapeType="1"/>
          </p:cNvSpPr>
          <p:nvPr/>
        </p:nvSpPr>
        <p:spPr bwMode="auto">
          <a:xfrm>
            <a:off x="5715000" y="1447800"/>
            <a:ext cx="0" cy="15240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35853" name="Line 19"/>
          <p:cNvSpPr>
            <a:spLocks noChangeShapeType="1"/>
          </p:cNvSpPr>
          <p:nvPr/>
        </p:nvSpPr>
        <p:spPr bwMode="auto">
          <a:xfrm>
            <a:off x="9429750" y="827088"/>
            <a:ext cx="0" cy="15240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0" name="Line 20"/>
          <p:cNvSpPr>
            <a:spLocks noChangeShapeType="1"/>
          </p:cNvSpPr>
          <p:nvPr/>
        </p:nvSpPr>
        <p:spPr bwMode="auto">
          <a:xfrm>
            <a:off x="7739062" y="551051"/>
            <a:ext cx="814387"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1" name="Line 21"/>
          <p:cNvSpPr>
            <a:spLocks noChangeShapeType="1"/>
          </p:cNvSpPr>
          <p:nvPr/>
        </p:nvSpPr>
        <p:spPr bwMode="auto">
          <a:xfrm flipH="1">
            <a:off x="2819400" y="609600"/>
            <a:ext cx="11430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20502" name="Line 22"/>
          <p:cNvSpPr>
            <a:spLocks noChangeShapeType="1"/>
          </p:cNvSpPr>
          <p:nvPr/>
        </p:nvSpPr>
        <p:spPr bwMode="auto">
          <a:xfrm>
            <a:off x="2819400" y="609600"/>
            <a:ext cx="0" cy="76200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endParaRPr lang="es-ES"/>
          </a:p>
        </p:txBody>
      </p:sp>
      <p:sp>
        <p:nvSpPr>
          <p:cNvPr id="18" name="17 Marcador de pie de página"/>
          <p:cNvSpPr>
            <a:spLocks noGrp="1"/>
          </p:cNvSpPr>
          <p:nvPr>
            <p:ph type="ftr" sz="quarter" idx="11"/>
          </p:nvPr>
        </p:nvSpPr>
        <p:spPr>
          <a:xfrm>
            <a:off x="1524000" y="6500069"/>
            <a:ext cx="3657599" cy="357931"/>
          </a:xfrm>
        </p:spPr>
        <p:txBody>
          <a:bodyPr/>
          <a:lstStyle/>
          <a:p>
            <a:pPr>
              <a:defRPr/>
            </a:pPr>
            <a:r>
              <a:rPr lang="es-PE" dirty="0" smtClean="0">
                <a:latin typeface="Times New Roman" pitchFamily="18" charset="0"/>
                <a:cs typeface="Times New Roman" pitchFamily="18" charset="0"/>
              </a:rPr>
              <a:t>Ramón R. Abarca Fernández   2014</a:t>
            </a:r>
            <a:endParaRPr lang="es-PE" dirty="0">
              <a:latin typeface="Times New Roman" pitchFamily="18" charset="0"/>
              <a:cs typeface="Times New Roman" pitchFamily="18" charset="0"/>
            </a:endParaRPr>
          </a:p>
        </p:txBody>
      </p:sp>
    </p:spTree>
    <p:extLst>
      <p:ext uri="{BB962C8B-B14F-4D97-AF65-F5344CB8AC3E}">
        <p14:creationId xmlns:p14="http://schemas.microsoft.com/office/powerpoint/2010/main" val="13069205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0485"/>
                                        </p:tgtEl>
                                        <p:attrNameLst>
                                          <p:attrName>style.visibility</p:attrName>
                                        </p:attrNameLst>
                                      </p:cBhvr>
                                      <p:to>
                                        <p:strVal val="visible"/>
                                      </p:to>
                                    </p:set>
                                    <p:anim calcmode="lin" valueType="num">
                                      <p:cBhvr>
                                        <p:cTn id="7" dur="500" fill="hold"/>
                                        <p:tgtEl>
                                          <p:spTgt spid="2048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485"/>
                                        </p:tgtEl>
                                        <p:attrNameLst>
                                          <p:attrName>ppt_y</p:attrName>
                                        </p:attrNameLst>
                                      </p:cBhvr>
                                      <p:tavLst>
                                        <p:tav tm="0">
                                          <p:val>
                                            <p:strVal val="#ppt_y"/>
                                          </p:val>
                                        </p:tav>
                                        <p:tav tm="100000">
                                          <p:val>
                                            <p:strVal val="#ppt_y"/>
                                          </p:val>
                                        </p:tav>
                                      </p:tavLst>
                                    </p:anim>
                                    <p:anim calcmode="lin" valueType="num">
                                      <p:cBhvr>
                                        <p:cTn id="9" dur="500" fill="hold"/>
                                        <p:tgtEl>
                                          <p:spTgt spid="2048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48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485"/>
                                        </p:tgtEl>
                                      </p:cBhvr>
                                    </p:animEffect>
                                  </p:childTnLst>
                                </p:cTn>
                              </p:par>
                            </p:childTnLst>
                          </p:cTn>
                        </p:par>
                        <p:par>
                          <p:cTn id="12" fill="hold" nodeType="afterGroup">
                            <p:stCondLst>
                              <p:cond delay="2000"/>
                            </p:stCondLst>
                            <p:childTnLst>
                              <p:par>
                                <p:cTn id="13" presetID="20" presetClass="entr" presetSubtype="0" fill="hold" grpId="0" nodeType="afterEffect">
                                  <p:stCondLst>
                                    <p:cond delay="0"/>
                                  </p:stCondLst>
                                  <p:childTnLst>
                                    <p:set>
                                      <p:cBhvr>
                                        <p:cTn id="14" dur="1" fill="hold">
                                          <p:stCondLst>
                                            <p:cond delay="0"/>
                                          </p:stCondLst>
                                        </p:cTn>
                                        <p:tgtEl>
                                          <p:spTgt spid="20501"/>
                                        </p:tgtEl>
                                        <p:attrNameLst>
                                          <p:attrName>style.visibility</p:attrName>
                                        </p:attrNameLst>
                                      </p:cBhvr>
                                      <p:to>
                                        <p:strVal val="visible"/>
                                      </p:to>
                                    </p:set>
                                    <p:animEffect transition="in" filter="wedge">
                                      <p:cBhvr>
                                        <p:cTn id="15" dur="2000"/>
                                        <p:tgtEl>
                                          <p:spTgt spid="20501"/>
                                        </p:tgtEl>
                                      </p:cBhvr>
                                    </p:animEffect>
                                  </p:childTnLst>
                                </p:cTn>
                              </p:par>
                            </p:childTnLst>
                          </p:cTn>
                        </p:par>
                        <p:par>
                          <p:cTn id="16" fill="hold" nodeType="afterGroup">
                            <p:stCondLst>
                              <p:cond delay="4000"/>
                            </p:stCondLst>
                            <p:childTnLst>
                              <p:par>
                                <p:cTn id="17" presetID="20" presetClass="entr" presetSubtype="0" fill="hold" grpId="0" nodeType="afterEffect">
                                  <p:stCondLst>
                                    <p:cond delay="0"/>
                                  </p:stCondLst>
                                  <p:childTnLst>
                                    <p:set>
                                      <p:cBhvr>
                                        <p:cTn id="18" dur="1" fill="hold">
                                          <p:stCondLst>
                                            <p:cond delay="0"/>
                                          </p:stCondLst>
                                        </p:cTn>
                                        <p:tgtEl>
                                          <p:spTgt spid="20502"/>
                                        </p:tgtEl>
                                        <p:attrNameLst>
                                          <p:attrName>style.visibility</p:attrName>
                                        </p:attrNameLst>
                                      </p:cBhvr>
                                      <p:to>
                                        <p:strVal val="visible"/>
                                      </p:to>
                                    </p:set>
                                    <p:animEffect transition="in" filter="wedge">
                                      <p:cBhvr>
                                        <p:cTn id="19" dur="2000"/>
                                        <p:tgtEl>
                                          <p:spTgt spid="20502"/>
                                        </p:tgtEl>
                                      </p:cBhvr>
                                    </p:animEffect>
                                  </p:childTnLst>
                                </p:cTn>
                              </p:par>
                            </p:childTnLst>
                          </p:cTn>
                        </p:par>
                        <p:par>
                          <p:cTn id="20" fill="hold" nodeType="afterGroup">
                            <p:stCondLst>
                              <p:cond delay="6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20490"/>
                                        </p:tgtEl>
                                        <p:attrNameLst>
                                          <p:attrName>style.visibility</p:attrName>
                                        </p:attrNameLst>
                                      </p:cBhvr>
                                      <p:to>
                                        <p:strVal val="visible"/>
                                      </p:to>
                                    </p:set>
                                    <p:anim calcmode="lin" valueType="num">
                                      <p:cBhvr>
                                        <p:cTn id="23" dur="500" fill="hold"/>
                                        <p:tgtEl>
                                          <p:spTgt spid="2049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0490"/>
                                        </p:tgtEl>
                                        <p:attrNameLst>
                                          <p:attrName>ppt_y</p:attrName>
                                        </p:attrNameLst>
                                      </p:cBhvr>
                                      <p:tavLst>
                                        <p:tav tm="0">
                                          <p:val>
                                            <p:strVal val="#ppt_y"/>
                                          </p:val>
                                        </p:tav>
                                        <p:tav tm="100000">
                                          <p:val>
                                            <p:strVal val="#ppt_y"/>
                                          </p:val>
                                        </p:tav>
                                      </p:tavLst>
                                    </p:anim>
                                    <p:anim calcmode="lin" valueType="num">
                                      <p:cBhvr>
                                        <p:cTn id="25" dur="500" fill="hold"/>
                                        <p:tgtEl>
                                          <p:spTgt spid="2049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049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0490"/>
                                        </p:tgtEl>
                                      </p:cBhvr>
                                    </p:animEffect>
                                  </p:childTnLst>
                                </p:cTn>
                              </p:par>
                            </p:childTnLst>
                          </p:cTn>
                        </p:par>
                        <p:par>
                          <p:cTn id="28" fill="hold" nodeType="afterGroup">
                            <p:stCondLst>
                              <p:cond delay="6950"/>
                            </p:stCondLst>
                            <p:childTnLst>
                              <p:par>
                                <p:cTn id="29" presetID="20" presetClass="entr" presetSubtype="0" fill="hold" grpId="0" nodeType="afterEffect">
                                  <p:stCondLst>
                                    <p:cond delay="0"/>
                                  </p:stCondLst>
                                  <p:childTnLst>
                                    <p:set>
                                      <p:cBhvr>
                                        <p:cTn id="30" dur="1" fill="hold">
                                          <p:stCondLst>
                                            <p:cond delay="0"/>
                                          </p:stCondLst>
                                        </p:cTn>
                                        <p:tgtEl>
                                          <p:spTgt spid="20496"/>
                                        </p:tgtEl>
                                        <p:attrNameLst>
                                          <p:attrName>style.visibility</p:attrName>
                                        </p:attrNameLst>
                                      </p:cBhvr>
                                      <p:to>
                                        <p:strVal val="visible"/>
                                      </p:to>
                                    </p:set>
                                    <p:animEffect transition="in" filter="wedge">
                                      <p:cBhvr>
                                        <p:cTn id="31" dur="2000"/>
                                        <p:tgtEl>
                                          <p:spTgt spid="20496"/>
                                        </p:tgtEl>
                                      </p:cBhvr>
                                    </p:animEffect>
                                  </p:childTnLst>
                                </p:cTn>
                              </p:par>
                            </p:childTnLst>
                          </p:cTn>
                        </p:par>
                        <p:par>
                          <p:cTn id="32" fill="hold" nodeType="afterGroup">
                            <p:stCondLst>
                              <p:cond delay="89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20493"/>
                                        </p:tgtEl>
                                        <p:attrNameLst>
                                          <p:attrName>style.visibility</p:attrName>
                                        </p:attrNameLst>
                                      </p:cBhvr>
                                      <p:to>
                                        <p:strVal val="visible"/>
                                      </p:to>
                                    </p:set>
                                    <p:anim calcmode="lin" valueType="num">
                                      <p:cBhvr>
                                        <p:cTn id="35" dur="500" fill="hold"/>
                                        <p:tgtEl>
                                          <p:spTgt spid="2049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0493"/>
                                        </p:tgtEl>
                                        <p:attrNameLst>
                                          <p:attrName>ppt_y</p:attrName>
                                        </p:attrNameLst>
                                      </p:cBhvr>
                                      <p:tavLst>
                                        <p:tav tm="0">
                                          <p:val>
                                            <p:strVal val="#ppt_y"/>
                                          </p:val>
                                        </p:tav>
                                        <p:tav tm="100000">
                                          <p:val>
                                            <p:strVal val="#ppt_y"/>
                                          </p:val>
                                        </p:tav>
                                      </p:tavLst>
                                    </p:anim>
                                    <p:anim calcmode="lin" valueType="num">
                                      <p:cBhvr>
                                        <p:cTn id="37" dur="500" fill="hold"/>
                                        <p:tgtEl>
                                          <p:spTgt spid="2049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049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0493"/>
                                        </p:tgtEl>
                                      </p:cBhvr>
                                    </p:animEffect>
                                  </p:childTnLst>
                                </p:cTn>
                              </p:par>
                            </p:childTnLst>
                          </p:cTn>
                        </p:par>
                        <p:par>
                          <p:cTn id="40" fill="hold" nodeType="afterGroup">
                            <p:stCondLst>
                              <p:cond delay="22150"/>
                            </p:stCondLst>
                            <p:childTnLst>
                              <p:par>
                                <p:cTn id="41" presetID="20" presetClass="entr" presetSubtype="0" fill="hold" grpId="0" nodeType="afterEffect">
                                  <p:stCondLst>
                                    <p:cond delay="0"/>
                                  </p:stCondLst>
                                  <p:childTnLst>
                                    <p:set>
                                      <p:cBhvr>
                                        <p:cTn id="42" dur="1" fill="hold">
                                          <p:stCondLst>
                                            <p:cond delay="0"/>
                                          </p:stCondLst>
                                        </p:cTn>
                                        <p:tgtEl>
                                          <p:spTgt spid="20497"/>
                                        </p:tgtEl>
                                        <p:attrNameLst>
                                          <p:attrName>style.visibility</p:attrName>
                                        </p:attrNameLst>
                                      </p:cBhvr>
                                      <p:to>
                                        <p:strVal val="visible"/>
                                      </p:to>
                                    </p:set>
                                    <p:animEffect transition="in" filter="wedge">
                                      <p:cBhvr>
                                        <p:cTn id="43" dur="2000"/>
                                        <p:tgtEl>
                                          <p:spTgt spid="20497"/>
                                        </p:tgtEl>
                                      </p:cBhvr>
                                    </p:animEffect>
                                  </p:childTnLst>
                                </p:cTn>
                              </p:par>
                            </p:childTnLst>
                          </p:cTn>
                        </p:par>
                        <p:par>
                          <p:cTn id="44" fill="hold" nodeType="afterGroup">
                            <p:stCondLst>
                              <p:cond delay="241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0492"/>
                                        </p:tgtEl>
                                        <p:attrNameLst>
                                          <p:attrName>style.visibility</p:attrName>
                                        </p:attrNameLst>
                                      </p:cBhvr>
                                      <p:to>
                                        <p:strVal val="visible"/>
                                      </p:to>
                                    </p:set>
                                    <p:anim calcmode="lin" valueType="num">
                                      <p:cBhvr>
                                        <p:cTn id="47" dur="500" fill="hold"/>
                                        <p:tgtEl>
                                          <p:spTgt spid="20492"/>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20492"/>
                                        </p:tgtEl>
                                        <p:attrNameLst>
                                          <p:attrName>ppt_y</p:attrName>
                                        </p:attrNameLst>
                                      </p:cBhvr>
                                      <p:tavLst>
                                        <p:tav tm="0">
                                          <p:val>
                                            <p:strVal val="#ppt_y"/>
                                          </p:val>
                                        </p:tav>
                                        <p:tav tm="100000">
                                          <p:val>
                                            <p:strVal val="#ppt_y"/>
                                          </p:val>
                                        </p:tav>
                                      </p:tavLst>
                                    </p:anim>
                                    <p:anim calcmode="lin" valueType="num">
                                      <p:cBhvr>
                                        <p:cTn id="49" dur="500" fill="hold"/>
                                        <p:tgtEl>
                                          <p:spTgt spid="20492"/>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2049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20492"/>
                                        </p:tgtEl>
                                      </p:cBhvr>
                                    </p:animEffect>
                                  </p:childTnLst>
                                </p:cTn>
                              </p:par>
                            </p:childTnLst>
                          </p:cTn>
                        </p:par>
                        <p:par>
                          <p:cTn id="52" fill="hold" nodeType="afterGroup">
                            <p:stCondLst>
                              <p:cond delay="25600"/>
                            </p:stCondLst>
                            <p:childTnLst>
                              <p:par>
                                <p:cTn id="53" presetID="20" presetClass="entr" presetSubtype="0" fill="hold" grpId="0" nodeType="afterEffect">
                                  <p:stCondLst>
                                    <p:cond delay="0"/>
                                  </p:stCondLst>
                                  <p:childTnLst>
                                    <p:set>
                                      <p:cBhvr>
                                        <p:cTn id="54" dur="1" fill="hold">
                                          <p:stCondLst>
                                            <p:cond delay="0"/>
                                          </p:stCondLst>
                                        </p:cTn>
                                        <p:tgtEl>
                                          <p:spTgt spid="20498"/>
                                        </p:tgtEl>
                                        <p:attrNameLst>
                                          <p:attrName>style.visibility</p:attrName>
                                        </p:attrNameLst>
                                      </p:cBhvr>
                                      <p:to>
                                        <p:strVal val="visible"/>
                                      </p:to>
                                    </p:set>
                                    <p:animEffect transition="in" filter="wedge">
                                      <p:cBhvr>
                                        <p:cTn id="55" dur="2000"/>
                                        <p:tgtEl>
                                          <p:spTgt spid="20498"/>
                                        </p:tgtEl>
                                      </p:cBhvr>
                                    </p:animEffect>
                                  </p:childTnLst>
                                </p:cTn>
                              </p:par>
                            </p:childTnLst>
                          </p:cTn>
                        </p:par>
                        <p:par>
                          <p:cTn id="56" fill="hold" nodeType="afterGroup">
                            <p:stCondLst>
                              <p:cond delay="276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0494"/>
                                        </p:tgtEl>
                                        <p:attrNameLst>
                                          <p:attrName>style.visibility</p:attrName>
                                        </p:attrNameLst>
                                      </p:cBhvr>
                                      <p:to>
                                        <p:strVal val="visible"/>
                                      </p:to>
                                    </p:set>
                                    <p:anim calcmode="lin" valueType="num">
                                      <p:cBhvr>
                                        <p:cTn id="59" dur="500" fill="hold"/>
                                        <p:tgtEl>
                                          <p:spTgt spid="20494"/>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0494"/>
                                        </p:tgtEl>
                                        <p:attrNameLst>
                                          <p:attrName>ppt_y</p:attrName>
                                        </p:attrNameLst>
                                      </p:cBhvr>
                                      <p:tavLst>
                                        <p:tav tm="0">
                                          <p:val>
                                            <p:strVal val="#ppt_y"/>
                                          </p:val>
                                        </p:tav>
                                        <p:tav tm="100000">
                                          <p:val>
                                            <p:strVal val="#ppt_y"/>
                                          </p:val>
                                        </p:tav>
                                      </p:tavLst>
                                    </p:anim>
                                    <p:anim calcmode="lin" valueType="num">
                                      <p:cBhvr>
                                        <p:cTn id="61" dur="500" fill="hold"/>
                                        <p:tgtEl>
                                          <p:spTgt spid="20494"/>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0494"/>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0494"/>
                                        </p:tgtEl>
                                      </p:cBhvr>
                                    </p:animEffect>
                                  </p:childTnLst>
                                </p:cTn>
                              </p:par>
                            </p:childTnLst>
                          </p:cTn>
                        </p:par>
                        <p:par>
                          <p:cTn id="64" fill="hold" nodeType="afterGroup">
                            <p:stCondLst>
                              <p:cond delay="56800"/>
                            </p:stCondLst>
                            <p:childTnLst>
                              <p:par>
                                <p:cTn id="65" presetID="20" presetClass="entr" presetSubtype="0" fill="hold" grpId="0" nodeType="afterEffect">
                                  <p:stCondLst>
                                    <p:cond delay="0"/>
                                  </p:stCondLst>
                                  <p:childTnLst>
                                    <p:set>
                                      <p:cBhvr>
                                        <p:cTn id="66" dur="1" fill="hold">
                                          <p:stCondLst>
                                            <p:cond delay="0"/>
                                          </p:stCondLst>
                                        </p:cTn>
                                        <p:tgtEl>
                                          <p:spTgt spid="20500"/>
                                        </p:tgtEl>
                                        <p:attrNameLst>
                                          <p:attrName>style.visibility</p:attrName>
                                        </p:attrNameLst>
                                      </p:cBhvr>
                                      <p:to>
                                        <p:strVal val="visible"/>
                                      </p:to>
                                    </p:set>
                                    <p:animEffect transition="in" filter="wedge">
                                      <p:cBhvr>
                                        <p:cTn id="67" dur="2000"/>
                                        <p:tgtEl>
                                          <p:spTgt spid="20500"/>
                                        </p:tgtEl>
                                      </p:cBhvr>
                                    </p:animEffect>
                                  </p:childTnLst>
                                </p:cTn>
                              </p:par>
                            </p:childTnLst>
                          </p:cTn>
                        </p:par>
                        <p:par>
                          <p:cTn id="68" fill="hold" nodeType="afterGroup">
                            <p:stCondLst>
                              <p:cond delay="588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20491"/>
                                        </p:tgtEl>
                                        <p:attrNameLst>
                                          <p:attrName>style.visibility</p:attrName>
                                        </p:attrNameLst>
                                      </p:cBhvr>
                                      <p:to>
                                        <p:strVal val="visible"/>
                                      </p:to>
                                    </p:set>
                                    <p:anim calcmode="lin" valueType="num">
                                      <p:cBhvr>
                                        <p:cTn id="71" dur="500" fill="hold"/>
                                        <p:tgtEl>
                                          <p:spTgt spid="20491"/>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20491"/>
                                        </p:tgtEl>
                                        <p:attrNameLst>
                                          <p:attrName>ppt_y</p:attrName>
                                        </p:attrNameLst>
                                      </p:cBhvr>
                                      <p:tavLst>
                                        <p:tav tm="0">
                                          <p:val>
                                            <p:strVal val="#ppt_y"/>
                                          </p:val>
                                        </p:tav>
                                        <p:tav tm="100000">
                                          <p:val>
                                            <p:strVal val="#ppt_y"/>
                                          </p:val>
                                        </p:tav>
                                      </p:tavLst>
                                    </p:anim>
                                    <p:anim calcmode="lin" valueType="num">
                                      <p:cBhvr>
                                        <p:cTn id="73" dur="500" fill="hold"/>
                                        <p:tgtEl>
                                          <p:spTgt spid="20491"/>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20491"/>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20491"/>
                                        </p:tgtEl>
                                      </p:cBhvr>
                                    </p:animEffect>
                                  </p:childTnLst>
                                </p:cTn>
                              </p:par>
                            </p:childTnLst>
                          </p:cTn>
                        </p:par>
                        <p:par>
                          <p:cTn id="76" fill="hold">
                            <p:stCondLst>
                              <p:cond delay="60500"/>
                            </p:stCondLst>
                            <p:childTnLst>
                              <p:par>
                                <p:cTn id="77" presetID="42" presetClass="entr" presetSubtype="0" fill="hold" grpId="0" nodeType="afterEffect">
                                  <p:stCondLst>
                                    <p:cond delay="0"/>
                                  </p:stCondLst>
                                  <p:childTnLst>
                                    <p:set>
                                      <p:cBhvr>
                                        <p:cTn id="78" dur="1" fill="hold">
                                          <p:stCondLst>
                                            <p:cond delay="0"/>
                                          </p:stCondLst>
                                        </p:cTn>
                                        <p:tgtEl>
                                          <p:spTgt spid="35853"/>
                                        </p:tgtEl>
                                        <p:attrNameLst>
                                          <p:attrName>style.visibility</p:attrName>
                                        </p:attrNameLst>
                                      </p:cBhvr>
                                      <p:to>
                                        <p:strVal val="visible"/>
                                      </p:to>
                                    </p:set>
                                    <p:animEffect transition="in" filter="fade">
                                      <p:cBhvr>
                                        <p:cTn id="79" dur="1000"/>
                                        <p:tgtEl>
                                          <p:spTgt spid="35853"/>
                                        </p:tgtEl>
                                      </p:cBhvr>
                                    </p:animEffect>
                                    <p:anim calcmode="lin" valueType="num">
                                      <p:cBhvr>
                                        <p:cTn id="80" dur="1000" fill="hold"/>
                                        <p:tgtEl>
                                          <p:spTgt spid="35853"/>
                                        </p:tgtEl>
                                        <p:attrNameLst>
                                          <p:attrName>ppt_x</p:attrName>
                                        </p:attrNameLst>
                                      </p:cBhvr>
                                      <p:tavLst>
                                        <p:tav tm="0">
                                          <p:val>
                                            <p:strVal val="#ppt_x"/>
                                          </p:val>
                                        </p:tav>
                                        <p:tav tm="100000">
                                          <p:val>
                                            <p:strVal val="#ppt_x"/>
                                          </p:val>
                                        </p:tav>
                                      </p:tavLst>
                                    </p:anim>
                                    <p:anim calcmode="lin" valueType="num">
                                      <p:cBhvr>
                                        <p:cTn id="81" dur="1000" fill="hold"/>
                                        <p:tgtEl>
                                          <p:spTgt spid="35853"/>
                                        </p:tgtEl>
                                        <p:attrNameLst>
                                          <p:attrName>ppt_y</p:attrName>
                                        </p:attrNameLst>
                                      </p:cBhvr>
                                      <p:tavLst>
                                        <p:tav tm="0">
                                          <p:val>
                                            <p:strVal val="#ppt_y+.1"/>
                                          </p:val>
                                        </p:tav>
                                        <p:tav tm="100000">
                                          <p:val>
                                            <p:strVal val="#ppt_y"/>
                                          </p:val>
                                        </p:tav>
                                      </p:tavLst>
                                    </p:anim>
                                  </p:childTnLst>
                                </p:cTn>
                              </p:par>
                            </p:childTnLst>
                          </p:cTn>
                        </p:par>
                        <p:par>
                          <p:cTn id="82" fill="hold">
                            <p:stCondLst>
                              <p:cond delay="6150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20495"/>
                                        </p:tgtEl>
                                        <p:attrNameLst>
                                          <p:attrName>style.visibility</p:attrName>
                                        </p:attrNameLst>
                                      </p:cBhvr>
                                      <p:to>
                                        <p:strVal val="visible"/>
                                      </p:to>
                                    </p:set>
                                    <p:anim calcmode="lin" valueType="num">
                                      <p:cBhvr>
                                        <p:cTn id="85" dur="500" fill="hold"/>
                                        <p:tgtEl>
                                          <p:spTgt spid="20495"/>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20495"/>
                                        </p:tgtEl>
                                        <p:attrNameLst>
                                          <p:attrName>ppt_y</p:attrName>
                                        </p:attrNameLst>
                                      </p:cBhvr>
                                      <p:tavLst>
                                        <p:tav tm="0">
                                          <p:val>
                                            <p:strVal val="#ppt_y"/>
                                          </p:val>
                                        </p:tav>
                                        <p:tav tm="100000">
                                          <p:val>
                                            <p:strVal val="#ppt_y"/>
                                          </p:val>
                                        </p:tav>
                                      </p:tavLst>
                                    </p:anim>
                                    <p:anim calcmode="lin" valueType="num">
                                      <p:cBhvr>
                                        <p:cTn id="87" dur="500" fill="hold"/>
                                        <p:tgtEl>
                                          <p:spTgt spid="20495"/>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20495"/>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90" grpId="0" animBg="1"/>
      <p:bldP spid="20491" grpId="0" animBg="1"/>
      <p:bldP spid="20492" grpId="0" animBg="1"/>
      <p:bldP spid="20493" grpId="0" animBg="1"/>
      <p:bldP spid="20494" grpId="0" animBg="1"/>
      <p:bldP spid="20495" grpId="0" animBg="1"/>
      <p:bldP spid="20496" grpId="0" animBg="1"/>
      <p:bldP spid="20497" grpId="0" animBg="1"/>
      <p:bldP spid="20498" grpId="0" animBg="1"/>
      <p:bldP spid="35853" grpId="0" animBg="1"/>
      <p:bldP spid="20500" grpId="0" animBg="1"/>
      <p:bldP spid="20501" grpId="0" animBg="1"/>
      <p:bldP spid="2050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283029" y="1"/>
            <a:ext cx="11908971" cy="930275"/>
          </a:xfrm>
          <a:solidFill>
            <a:srgbClr val="CCFF33"/>
          </a:solidFill>
        </p:spPr>
        <p:txBody>
          <a:bodyPr rtlCol="0" anchor="t">
            <a:normAutofit/>
          </a:bodyPr>
          <a:lstStyle/>
          <a:p>
            <a:pPr>
              <a:lnSpc>
                <a:spcPct val="80000"/>
              </a:lnSpc>
              <a:defRPr/>
            </a:pPr>
            <a:r>
              <a:rPr lang="es-ES_tradnl" b="1" dirty="0" smtClean="0">
                <a:latin typeface="Times New Roman" pitchFamily="18" charset="0"/>
                <a:cs typeface="Times New Roman" pitchFamily="18" charset="0"/>
              </a:rPr>
              <a:t>La educación superior en América Latina</a:t>
            </a:r>
            <a:endParaRPr lang="es-ES" b="1" dirty="0">
              <a:latin typeface="Times New Roman" pitchFamily="18" charset="0"/>
              <a:cs typeface="Times New Roman" pitchFamily="18" charset="0"/>
            </a:endParaRPr>
          </a:p>
        </p:txBody>
      </p:sp>
      <p:sp>
        <p:nvSpPr>
          <p:cNvPr id="234499" name="Text Box 3"/>
          <p:cNvSpPr txBox="1">
            <a:spLocks noChangeArrowheads="1"/>
          </p:cNvSpPr>
          <p:nvPr/>
        </p:nvSpPr>
        <p:spPr bwMode="auto">
          <a:xfrm>
            <a:off x="1524001" y="1000125"/>
            <a:ext cx="6996113" cy="2738438"/>
          </a:xfrm>
          <a:prstGeom prst="rect">
            <a:avLst/>
          </a:prstGeom>
          <a:gradFill flip="none" rotWithShape="1">
            <a:gsLst>
              <a:gs pos="67000">
                <a:srgbClr val="FFEFD1"/>
              </a:gs>
              <a:gs pos="64999">
                <a:srgbClr val="F0EBD5"/>
              </a:gs>
              <a:gs pos="100000">
                <a:srgbClr val="D1C39F"/>
              </a:gs>
            </a:gsLst>
            <a:path path="rect">
              <a:fillToRect l="50000" t="50000" r="50000" b="50000"/>
            </a:path>
            <a:tileRect/>
          </a:gradFill>
          <a:ln w="9525">
            <a:solidFill>
              <a:srgbClr val="CC3300"/>
            </a:solidFill>
            <a:miter lim="800000"/>
            <a:headEnd/>
            <a:tailEnd/>
          </a:ln>
          <a:effectLst/>
        </p:spPr>
        <p:txBody>
          <a:bodyPr>
            <a:spAutoFit/>
          </a:bodyPr>
          <a:lstStyle/>
          <a:p>
            <a:pPr>
              <a:tabLst>
                <a:tab pos="381000" algn="l"/>
                <a:tab pos="476250" algn="l"/>
              </a:tabLst>
              <a:defRPr/>
            </a:pPr>
            <a:r>
              <a:rPr lang="es-ES_tradnl" sz="2400" b="1" dirty="0">
                <a:latin typeface="Times New Roman" pitchFamily="18" charset="0"/>
                <a:cs typeface="Times New Roman" pitchFamily="18" charset="0"/>
              </a:rPr>
              <a:t>          </a:t>
            </a:r>
            <a:r>
              <a:rPr lang="es-ES_tradnl" sz="2600" b="1" dirty="0">
                <a:latin typeface="Times New Roman" pitchFamily="18" charset="0"/>
                <a:cs typeface="Times New Roman" pitchFamily="18" charset="0"/>
              </a:rPr>
              <a:t>Características generales</a:t>
            </a:r>
          </a:p>
          <a:p>
            <a:pPr marL="457200" indent="-457200">
              <a:buFont typeface="+mj-lt"/>
              <a:buAutoNum type="alphaLcPeriod"/>
              <a:tabLst>
                <a:tab pos="381000" algn="l"/>
                <a:tab pos="476250" algn="l"/>
              </a:tabLst>
              <a:defRPr/>
            </a:pPr>
            <a:r>
              <a:rPr lang="es-ES_tradnl" sz="2400" b="1" dirty="0">
                <a:latin typeface="Times New Roman" pitchFamily="18" charset="0"/>
                <a:cs typeface="Times New Roman" pitchFamily="18" charset="0"/>
              </a:rPr>
              <a:t> </a:t>
            </a:r>
            <a:r>
              <a:rPr lang="es-ES_tradnl" sz="2600" b="1" dirty="0">
                <a:latin typeface="Times New Roman" pitchFamily="18" charset="0"/>
                <a:cs typeface="Times New Roman" pitchFamily="18" charset="0"/>
              </a:rPr>
              <a:t>Crecimiento, grandes números, demanda</a:t>
            </a:r>
          </a:p>
          <a:p>
            <a:pPr marL="457200" indent="-457200">
              <a:buFont typeface="+mj-lt"/>
              <a:buAutoNum type="alphaLcPeriod"/>
              <a:tabLst>
                <a:tab pos="381000" algn="l"/>
                <a:tab pos="476250" algn="l"/>
              </a:tabLst>
              <a:defRPr/>
            </a:pPr>
            <a:r>
              <a:rPr lang="es-ES_tradnl" sz="2400" b="1" dirty="0">
                <a:latin typeface="Times New Roman" pitchFamily="18" charset="0"/>
                <a:cs typeface="Times New Roman" pitchFamily="18" charset="0"/>
              </a:rPr>
              <a:t> Marcos y criterios confusos</a:t>
            </a:r>
          </a:p>
          <a:p>
            <a:pPr marL="457200" indent="-457200">
              <a:buFont typeface="+mj-lt"/>
              <a:buAutoNum type="alphaLcPeriod"/>
              <a:tabLst>
                <a:tab pos="381000" algn="l"/>
                <a:tab pos="476250" algn="l"/>
              </a:tabLst>
              <a:defRPr/>
            </a:pPr>
            <a:r>
              <a:rPr lang="es-ES_tradnl" sz="2400" b="1" dirty="0">
                <a:latin typeface="Times New Roman" pitchFamily="18" charset="0"/>
                <a:cs typeface="Times New Roman" pitchFamily="18" charset="0"/>
              </a:rPr>
              <a:t> Evaluación incipiente de la calidad</a:t>
            </a:r>
          </a:p>
          <a:p>
            <a:pPr marL="457200" indent="-457200">
              <a:buFont typeface="+mj-lt"/>
              <a:buAutoNum type="alphaLcPeriod"/>
              <a:tabLst>
                <a:tab pos="381000" algn="l"/>
                <a:tab pos="476250" algn="l"/>
              </a:tabLst>
              <a:defRPr/>
            </a:pPr>
            <a:r>
              <a:rPr lang="es-ES_tradnl" sz="2400" b="1" dirty="0">
                <a:latin typeface="Times New Roman" pitchFamily="18" charset="0"/>
                <a:cs typeface="Times New Roman" pitchFamily="18" charset="0"/>
              </a:rPr>
              <a:t> Información y estadísticas deficientes</a:t>
            </a:r>
          </a:p>
          <a:p>
            <a:pPr marL="457200" indent="-457200">
              <a:buFont typeface="+mj-lt"/>
              <a:buAutoNum type="alphaLcPeriod"/>
              <a:tabLst>
                <a:tab pos="381000" algn="l"/>
                <a:tab pos="476250" algn="l"/>
              </a:tabLst>
              <a:defRPr/>
            </a:pPr>
            <a:r>
              <a:rPr lang="es-ES_tradnl" sz="2400" b="1" dirty="0">
                <a:latin typeface="Times New Roman" pitchFamily="18" charset="0"/>
                <a:cs typeface="Times New Roman" pitchFamily="18" charset="0"/>
              </a:rPr>
              <a:t> Debates sobre autonomía</a:t>
            </a:r>
            <a:r>
              <a:rPr lang="es-ES_tradnl" sz="2400" b="1" i="1" dirty="0">
                <a:latin typeface="Times New Roman" pitchFamily="18" charset="0"/>
                <a:cs typeface="Times New Roman" pitchFamily="18" charset="0"/>
              </a:rPr>
              <a:t>, </a:t>
            </a:r>
            <a:r>
              <a:rPr lang="es-ES_tradnl" sz="2400" b="1" dirty="0">
                <a:latin typeface="Times New Roman" pitchFamily="18" charset="0"/>
                <a:cs typeface="Times New Roman" pitchFamily="18" charset="0"/>
              </a:rPr>
              <a:t>organización y gobierno</a:t>
            </a:r>
          </a:p>
        </p:txBody>
      </p:sp>
      <p:sp>
        <p:nvSpPr>
          <p:cNvPr id="234502" name="Text Box 6"/>
          <p:cNvSpPr txBox="1">
            <a:spLocks noChangeArrowheads="1"/>
          </p:cNvSpPr>
          <p:nvPr/>
        </p:nvSpPr>
        <p:spPr bwMode="auto">
          <a:xfrm>
            <a:off x="4022726" y="3857626"/>
            <a:ext cx="6645275" cy="3046413"/>
          </a:xfrm>
          <a:prstGeom prst="rect">
            <a:avLst/>
          </a:prstGeom>
          <a:gradFill flip="none" rotWithShape="1">
            <a:gsLst>
              <a:gs pos="82000">
                <a:srgbClr val="D6B19C"/>
              </a:gs>
              <a:gs pos="30000">
                <a:srgbClr val="D49E6C"/>
              </a:gs>
              <a:gs pos="70000">
                <a:srgbClr val="A65528"/>
              </a:gs>
              <a:gs pos="100000">
                <a:srgbClr val="663012"/>
              </a:gs>
            </a:gsLst>
            <a:path path="rect">
              <a:fillToRect l="50000" t="50000" r="50000" b="50000"/>
            </a:path>
            <a:tileRect/>
          </a:gradFill>
          <a:ln w="9525">
            <a:solidFill>
              <a:srgbClr val="FF0066"/>
            </a:solidFill>
            <a:miter lim="800000"/>
            <a:headEnd/>
            <a:tailEnd/>
          </a:ln>
          <a:effectLst/>
        </p:spPr>
        <p:txBody>
          <a:bodyPr>
            <a:spAutoFit/>
          </a:bodyPr>
          <a:lstStyle/>
          <a:p>
            <a:pPr algn="ctr">
              <a:tabLst>
                <a:tab pos="381000" algn="l"/>
              </a:tabLst>
              <a:defRPr/>
            </a:pPr>
            <a:r>
              <a:rPr lang="es-ES_tradnl" sz="2400" b="1" dirty="0">
                <a:solidFill>
                  <a:schemeClr val="bg1"/>
                </a:solidFill>
                <a:latin typeface="Times New Roman" pitchFamily="18" charset="0"/>
                <a:cs typeface="Times New Roman" pitchFamily="18" charset="0"/>
              </a:rPr>
              <a:t>La educación de </a:t>
            </a:r>
            <a:r>
              <a:rPr lang="es-ES_tradnl" sz="2400" b="1" dirty="0">
                <a:solidFill>
                  <a:srgbClr val="FFFF00"/>
                </a:solidFill>
                <a:latin typeface="Times New Roman" pitchFamily="18" charset="0"/>
                <a:cs typeface="Times New Roman" pitchFamily="18" charset="0"/>
              </a:rPr>
              <a:t>licenciatura</a:t>
            </a:r>
            <a:endParaRPr lang="es-ES_tradnl" sz="2400" b="1" i="1" dirty="0">
              <a:solidFill>
                <a:srgbClr val="FFFF00"/>
              </a:solidFill>
              <a:latin typeface="Times New Roman" pitchFamily="18" charset="0"/>
              <a:cs typeface="Times New Roman" pitchFamily="18" charset="0"/>
            </a:endParaRPr>
          </a:p>
          <a:p>
            <a:pPr marL="457200" indent="-457200">
              <a:buFont typeface="+mj-lt"/>
              <a:buAutoNum type="alphaLcPeriod"/>
              <a:tabLst>
                <a:tab pos="381000" algn="l"/>
              </a:tabLst>
              <a:defRPr/>
            </a:pPr>
            <a:r>
              <a:rPr lang="es-ES_tradnl" sz="2400" b="1" dirty="0">
                <a:solidFill>
                  <a:schemeClr val="bg1"/>
                </a:solidFill>
                <a:latin typeface="Times New Roman" pitchFamily="18" charset="0"/>
                <a:cs typeface="Times New Roman" pitchFamily="18" charset="0"/>
              </a:rPr>
              <a:t>Fuertemente orientada a las profesiones</a:t>
            </a:r>
          </a:p>
          <a:p>
            <a:pPr marL="457200" indent="-457200">
              <a:buFont typeface="+mj-lt"/>
              <a:buAutoNum type="alphaLcPeriod"/>
              <a:tabLst>
                <a:tab pos="381000" algn="l"/>
              </a:tabLst>
              <a:defRPr/>
            </a:pPr>
            <a:r>
              <a:rPr lang="es-ES_tradnl" sz="2400" b="1" dirty="0">
                <a:solidFill>
                  <a:schemeClr val="bg1"/>
                </a:solidFill>
                <a:latin typeface="Times New Roman" pitchFamily="18" charset="0"/>
                <a:cs typeface="Times New Roman" pitchFamily="18" charset="0"/>
              </a:rPr>
              <a:t>Currículos especializados</a:t>
            </a:r>
          </a:p>
          <a:p>
            <a:pPr marL="457200" indent="-457200">
              <a:buFont typeface="+mj-lt"/>
              <a:buAutoNum type="alphaLcPeriod"/>
              <a:tabLst>
                <a:tab pos="381000" algn="l"/>
              </a:tabLst>
              <a:defRPr/>
            </a:pPr>
            <a:r>
              <a:rPr lang="es-ES_tradnl" sz="2400" b="1" dirty="0">
                <a:solidFill>
                  <a:schemeClr val="bg1"/>
                </a:solidFill>
                <a:latin typeface="Times New Roman" pitchFamily="18" charset="0"/>
                <a:cs typeface="Times New Roman" pitchFamily="18" charset="0"/>
              </a:rPr>
              <a:t>Centrada en “conocimientos” y disciplinas</a:t>
            </a:r>
          </a:p>
          <a:p>
            <a:pPr marL="457200" indent="-457200">
              <a:buFont typeface="+mj-lt"/>
              <a:buAutoNum type="alphaLcPeriod"/>
              <a:tabLst>
                <a:tab pos="381000" algn="l"/>
              </a:tabLst>
              <a:defRPr/>
            </a:pPr>
            <a:r>
              <a:rPr lang="es-ES_tradnl" sz="2400" b="1" dirty="0">
                <a:solidFill>
                  <a:schemeClr val="bg1"/>
                </a:solidFill>
                <a:latin typeface="Times New Roman" pitchFamily="18" charset="0"/>
                <a:cs typeface="Times New Roman" pitchFamily="18" charset="0"/>
              </a:rPr>
              <a:t>Descansa en el docente y el aula</a:t>
            </a:r>
          </a:p>
          <a:p>
            <a:pPr marL="457200" indent="-457200">
              <a:buFont typeface="+mj-lt"/>
              <a:buAutoNum type="alphaLcPeriod"/>
              <a:tabLst>
                <a:tab pos="381000" algn="l"/>
              </a:tabLst>
              <a:defRPr/>
            </a:pPr>
            <a:r>
              <a:rPr lang="es-ES_tradnl" sz="2400" b="1" dirty="0">
                <a:solidFill>
                  <a:schemeClr val="bg1"/>
                </a:solidFill>
                <a:latin typeface="Times New Roman" pitchFamily="18" charset="0"/>
                <a:cs typeface="Times New Roman" pitchFamily="18" charset="0"/>
              </a:rPr>
              <a:t>Muchas horas de clase</a:t>
            </a:r>
          </a:p>
          <a:p>
            <a:pPr marL="457200" indent="-457200">
              <a:buFont typeface="+mj-lt"/>
              <a:buAutoNum type="alphaLcPeriod"/>
              <a:tabLst>
                <a:tab pos="381000" algn="l"/>
              </a:tabLst>
              <a:defRPr/>
            </a:pPr>
            <a:r>
              <a:rPr lang="es-ES_tradnl" sz="2400" b="1" dirty="0">
                <a:solidFill>
                  <a:schemeClr val="bg1"/>
                </a:solidFill>
                <a:latin typeface="Times New Roman" pitchFamily="18" charset="0"/>
                <a:cs typeface="Times New Roman" pitchFamily="18" charset="0"/>
              </a:rPr>
              <a:t>Organizada en torno a escuelas / facultades</a:t>
            </a:r>
          </a:p>
          <a:p>
            <a:pPr marL="457200" indent="-457200">
              <a:buFont typeface="+mj-lt"/>
              <a:buAutoNum type="alphaLcPeriod"/>
              <a:tabLst>
                <a:tab pos="381000" algn="l"/>
              </a:tabLst>
              <a:defRPr/>
            </a:pPr>
            <a:r>
              <a:rPr lang="es-ES_tradnl" sz="2400" b="1" dirty="0">
                <a:solidFill>
                  <a:schemeClr val="bg1"/>
                </a:solidFill>
                <a:latin typeface="Times New Roman" pitchFamily="18" charset="0"/>
                <a:cs typeface="Times New Roman" pitchFamily="18" charset="0"/>
              </a:rPr>
              <a:t>Resistente al cambio</a:t>
            </a:r>
            <a:endParaRPr lang="es-ES" sz="2400" b="1" dirty="0">
              <a:solidFill>
                <a:schemeClr val="bg1"/>
              </a:solidFill>
              <a:latin typeface="Times New Roman" pitchFamily="18" charset="0"/>
              <a:cs typeface="Times New Roman" pitchFamily="18" charset="0"/>
            </a:endParaRPr>
          </a:p>
        </p:txBody>
      </p:sp>
      <p:sp>
        <p:nvSpPr>
          <p:cNvPr id="45061" name="6 Marcador de pie de página"/>
          <p:cNvSpPr>
            <a:spLocks noGrp="1"/>
          </p:cNvSpPr>
          <p:nvPr>
            <p:ph type="ftr" sz="quarter" idx="11"/>
          </p:nvPr>
        </p:nvSpPr>
        <p:spPr bwMode="auto">
          <a:xfrm>
            <a:off x="1538288" y="6492876"/>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smtClean="0">
                <a:latin typeface="Times New Roman" panose="02020603050405020304" pitchFamily="18" charset="0"/>
                <a:cs typeface="Times New Roman" panose="02020603050405020304" pitchFamily="18" charset="0"/>
              </a:rPr>
              <a:t>Ramón R. Abarca Fernández   2014</a:t>
            </a:r>
            <a:endParaRPr lang="es-PE" altLang="es-ES" sz="1200">
              <a:latin typeface="Times New Roman" panose="02020603050405020304" pitchFamily="18" charset="0"/>
              <a:cs typeface="Times New Roman" panose="02020603050405020304" pitchFamily="18" charset="0"/>
            </a:endParaRPr>
          </a:p>
        </p:txBody>
      </p:sp>
      <p:pic>
        <p:nvPicPr>
          <p:cNvPr id="8" name="Picture 4" descr="http://img344.imageshack.us/img344/3600/revogatestarta4w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88389" y="1557338"/>
            <a:ext cx="1811337"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5" descr="http://www.gifanimado.com/graficos/gifanim/gente/hombres/homb000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4221163"/>
            <a:ext cx="16573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57586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34498"/>
                                        </p:tgtEl>
                                        <p:attrNameLst>
                                          <p:attrName>style.visibility</p:attrName>
                                        </p:attrNameLst>
                                      </p:cBhvr>
                                      <p:to>
                                        <p:strVal val="visible"/>
                                      </p:to>
                                    </p:set>
                                    <p:anim by="(-#ppt_w*2)" calcmode="lin" valueType="num">
                                      <p:cBhvr rctx="PPT">
                                        <p:cTn id="7" dur="500" autoRev="1" fill="hold">
                                          <p:stCondLst>
                                            <p:cond delay="0"/>
                                          </p:stCondLst>
                                        </p:cTn>
                                        <p:tgtEl>
                                          <p:spTgt spid="234498"/>
                                        </p:tgtEl>
                                        <p:attrNameLst>
                                          <p:attrName>ppt_w</p:attrName>
                                        </p:attrNameLst>
                                      </p:cBhvr>
                                    </p:anim>
                                    <p:anim by="(#ppt_w*0.50)" calcmode="lin" valueType="num">
                                      <p:cBhvr>
                                        <p:cTn id="8" dur="500" decel="50000" autoRev="1" fill="hold">
                                          <p:stCondLst>
                                            <p:cond delay="0"/>
                                          </p:stCondLst>
                                        </p:cTn>
                                        <p:tgtEl>
                                          <p:spTgt spid="234498"/>
                                        </p:tgtEl>
                                        <p:attrNameLst>
                                          <p:attrName>ppt_x</p:attrName>
                                        </p:attrNameLst>
                                      </p:cBhvr>
                                    </p:anim>
                                    <p:anim from="(-#ppt_h/2)" to="(#ppt_y)" calcmode="lin" valueType="num">
                                      <p:cBhvr>
                                        <p:cTn id="9" dur="1000" fill="hold">
                                          <p:stCondLst>
                                            <p:cond delay="0"/>
                                          </p:stCondLst>
                                        </p:cTn>
                                        <p:tgtEl>
                                          <p:spTgt spid="234498"/>
                                        </p:tgtEl>
                                        <p:attrNameLst>
                                          <p:attrName>ppt_y</p:attrName>
                                        </p:attrNameLst>
                                      </p:cBhvr>
                                    </p:anim>
                                    <p:animRot by="21600000">
                                      <p:cBhvr>
                                        <p:cTn id="10" dur="1000" fill="hold">
                                          <p:stCondLst>
                                            <p:cond delay="0"/>
                                          </p:stCondLst>
                                        </p:cTn>
                                        <p:tgtEl>
                                          <p:spTgt spid="234498"/>
                                        </p:tgtEl>
                                        <p:attrNameLst>
                                          <p:attrName>r</p:attrName>
                                        </p:attrNameLst>
                                      </p:cBhvr>
                                    </p:animRot>
                                  </p:childTnLst>
                                </p:cTn>
                              </p:par>
                            </p:childTnLst>
                          </p:cTn>
                        </p:par>
                        <p:par>
                          <p:cTn id="11" fill="hold" nodeType="afterGroup">
                            <p:stCondLst>
                              <p:cond delay="4300"/>
                            </p:stCondLst>
                            <p:childTnLst>
                              <p:par>
                                <p:cTn id="12" presetID="16" presetClass="entr" presetSubtype="2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nodeType="afterGroup">
                            <p:stCondLst>
                              <p:cond delay="4800"/>
                            </p:stCondLst>
                            <p:childTnLst>
                              <p:par>
                                <p:cTn id="16" presetID="1" presetClass="entr" presetSubtype="0" fill="hold" grpId="0" nodeType="afterEffect">
                                  <p:stCondLst>
                                    <p:cond delay="0"/>
                                  </p:stCondLst>
                                  <p:childTnLst>
                                    <p:set>
                                      <p:cBhvr>
                                        <p:cTn id="17" dur="1" fill="hold">
                                          <p:stCondLst>
                                            <p:cond delay="0"/>
                                          </p:stCondLst>
                                        </p:cTn>
                                        <p:tgtEl>
                                          <p:spTgt spid="234499"/>
                                        </p:tgtEl>
                                        <p:attrNameLst>
                                          <p:attrName>style.visibility</p:attrName>
                                        </p:attrNameLst>
                                      </p:cBhvr>
                                      <p:to>
                                        <p:strVal val="visible"/>
                                      </p:to>
                                    </p:set>
                                  </p:childTnLst>
                                </p:cTn>
                              </p:par>
                            </p:childTnLst>
                          </p:cTn>
                        </p:par>
                        <p:par>
                          <p:cTn id="18" fill="hold" nodeType="afterGroup">
                            <p:stCondLst>
                              <p:cond delay="4800"/>
                            </p:stCondLst>
                            <p:childTnLst>
                              <p:par>
                                <p:cTn id="19" presetID="6"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par>
                          <p:cTn id="22" fill="hold" nodeType="afterGroup">
                            <p:stCondLst>
                              <p:cond delay="6800"/>
                            </p:stCondLst>
                            <p:childTnLst>
                              <p:par>
                                <p:cTn id="23" presetID="26" presetClass="entr" presetSubtype="0" fill="hold" grpId="0" nodeType="afterEffect">
                                  <p:stCondLst>
                                    <p:cond delay="0"/>
                                  </p:stCondLst>
                                  <p:childTnLst>
                                    <p:set>
                                      <p:cBhvr>
                                        <p:cTn id="24" dur="1" fill="hold">
                                          <p:stCondLst>
                                            <p:cond delay="0"/>
                                          </p:stCondLst>
                                        </p:cTn>
                                        <p:tgtEl>
                                          <p:spTgt spid="234502"/>
                                        </p:tgtEl>
                                        <p:attrNameLst>
                                          <p:attrName>style.visibility</p:attrName>
                                        </p:attrNameLst>
                                      </p:cBhvr>
                                      <p:to>
                                        <p:strVal val="visible"/>
                                      </p:to>
                                    </p:set>
                                    <p:animEffect transition="in" filter="wipe(down)">
                                      <p:cBhvr>
                                        <p:cTn id="25" dur="580">
                                          <p:stCondLst>
                                            <p:cond delay="0"/>
                                          </p:stCondLst>
                                        </p:cTn>
                                        <p:tgtEl>
                                          <p:spTgt spid="234502"/>
                                        </p:tgtEl>
                                      </p:cBhvr>
                                    </p:animEffect>
                                    <p:anim calcmode="lin" valueType="num">
                                      <p:cBhvr>
                                        <p:cTn id="26" dur="1822" tmFilter="0,0; 0.14,0.36; 0.43,0.73; 0.71,0.91; 1.0,1.0">
                                          <p:stCondLst>
                                            <p:cond delay="0"/>
                                          </p:stCondLst>
                                        </p:cTn>
                                        <p:tgtEl>
                                          <p:spTgt spid="23450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450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450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450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4502"/>
                                        </p:tgtEl>
                                        <p:attrNameLst>
                                          <p:attrName>ppt_y</p:attrName>
                                        </p:attrNameLst>
                                      </p:cBhvr>
                                      <p:tavLst>
                                        <p:tav tm="0" fmla="#ppt_y-sin(pi*$)/81">
                                          <p:val>
                                            <p:fltVal val="0"/>
                                          </p:val>
                                        </p:tav>
                                        <p:tav tm="100000">
                                          <p:val>
                                            <p:fltVal val="1"/>
                                          </p:val>
                                        </p:tav>
                                      </p:tavLst>
                                    </p:anim>
                                    <p:animScale>
                                      <p:cBhvr>
                                        <p:cTn id="31" dur="26">
                                          <p:stCondLst>
                                            <p:cond delay="650"/>
                                          </p:stCondLst>
                                        </p:cTn>
                                        <p:tgtEl>
                                          <p:spTgt spid="234502"/>
                                        </p:tgtEl>
                                      </p:cBhvr>
                                      <p:to x="100000" y="60000"/>
                                    </p:animScale>
                                    <p:animScale>
                                      <p:cBhvr>
                                        <p:cTn id="32" dur="166" decel="50000">
                                          <p:stCondLst>
                                            <p:cond delay="676"/>
                                          </p:stCondLst>
                                        </p:cTn>
                                        <p:tgtEl>
                                          <p:spTgt spid="234502"/>
                                        </p:tgtEl>
                                      </p:cBhvr>
                                      <p:to x="100000" y="100000"/>
                                    </p:animScale>
                                    <p:animScale>
                                      <p:cBhvr>
                                        <p:cTn id="33" dur="26">
                                          <p:stCondLst>
                                            <p:cond delay="1312"/>
                                          </p:stCondLst>
                                        </p:cTn>
                                        <p:tgtEl>
                                          <p:spTgt spid="234502"/>
                                        </p:tgtEl>
                                      </p:cBhvr>
                                      <p:to x="100000" y="80000"/>
                                    </p:animScale>
                                    <p:animScale>
                                      <p:cBhvr>
                                        <p:cTn id="34" dur="166" decel="50000">
                                          <p:stCondLst>
                                            <p:cond delay="1338"/>
                                          </p:stCondLst>
                                        </p:cTn>
                                        <p:tgtEl>
                                          <p:spTgt spid="234502"/>
                                        </p:tgtEl>
                                      </p:cBhvr>
                                      <p:to x="100000" y="100000"/>
                                    </p:animScale>
                                    <p:animScale>
                                      <p:cBhvr>
                                        <p:cTn id="35" dur="26">
                                          <p:stCondLst>
                                            <p:cond delay="1642"/>
                                          </p:stCondLst>
                                        </p:cTn>
                                        <p:tgtEl>
                                          <p:spTgt spid="234502"/>
                                        </p:tgtEl>
                                      </p:cBhvr>
                                      <p:to x="100000" y="90000"/>
                                    </p:animScale>
                                    <p:animScale>
                                      <p:cBhvr>
                                        <p:cTn id="36" dur="166" decel="50000">
                                          <p:stCondLst>
                                            <p:cond delay="1668"/>
                                          </p:stCondLst>
                                        </p:cTn>
                                        <p:tgtEl>
                                          <p:spTgt spid="234502"/>
                                        </p:tgtEl>
                                      </p:cBhvr>
                                      <p:to x="100000" y="100000"/>
                                    </p:animScale>
                                    <p:animScale>
                                      <p:cBhvr>
                                        <p:cTn id="37" dur="26">
                                          <p:stCondLst>
                                            <p:cond delay="1808"/>
                                          </p:stCondLst>
                                        </p:cTn>
                                        <p:tgtEl>
                                          <p:spTgt spid="234502"/>
                                        </p:tgtEl>
                                      </p:cBhvr>
                                      <p:to x="100000" y="95000"/>
                                    </p:animScale>
                                    <p:animScale>
                                      <p:cBhvr>
                                        <p:cTn id="38" dur="166" decel="50000">
                                          <p:stCondLst>
                                            <p:cond delay="1834"/>
                                          </p:stCondLst>
                                        </p:cTn>
                                        <p:tgtEl>
                                          <p:spTgt spid="2345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animBg="1"/>
      <p:bldP spid="234499" grpId="0" animBg="1"/>
      <p:bldP spid="2345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es-ES" smtClean="0">
                <a:latin typeface="Arial" panose="020B0604020202020204" pitchFamily="34" charset="0"/>
                <a:cs typeface="Arial" panose="020B0604020202020204" pitchFamily="34" charset="0"/>
              </a:rPr>
              <a:t>Ramón R. Abarca Fernández   2014</a:t>
            </a:r>
            <a:endParaRPr lang="es-ES">
              <a:latin typeface="Arial" panose="020B0604020202020204" pitchFamily="34" charset="0"/>
              <a:cs typeface="Arial" panose="020B0604020202020204" pitchFamily="34" charset="0"/>
            </a:endParaRPr>
          </a:p>
        </p:txBody>
      </p:sp>
      <p:sp>
        <p:nvSpPr>
          <p:cNvPr id="5" name="Rectángulo 4"/>
          <p:cNvSpPr/>
          <p:nvPr/>
        </p:nvSpPr>
        <p:spPr>
          <a:xfrm>
            <a:off x="918286" y="2829713"/>
            <a:ext cx="10318102" cy="3046988"/>
          </a:xfrm>
          <a:prstGeom prst="rect">
            <a:avLst/>
          </a:prstGeom>
          <a:solidFill>
            <a:srgbClr val="CCFFFF"/>
          </a:solidFill>
        </p:spPr>
        <p:txBody>
          <a:bodyPr wrap="square">
            <a:spAutoFit/>
          </a:bodyPr>
          <a:lstStyle/>
          <a:p>
            <a:pPr marL="457200" indent="-457200" algn="just">
              <a:buFont typeface="+mj-lt"/>
              <a:buAutoNum type="alphaLcPeriod"/>
            </a:pPr>
            <a:r>
              <a:rPr lang="es-ES" sz="2400" dirty="0" smtClean="0">
                <a:latin typeface="Arial" panose="020B0604020202020204" pitchFamily="34" charset="0"/>
                <a:cs typeface="Arial" panose="020B0604020202020204" pitchFamily="34" charset="0"/>
              </a:rPr>
              <a:t>La </a:t>
            </a:r>
            <a:r>
              <a:rPr lang="es-ES" sz="2400" dirty="0">
                <a:latin typeface="Arial" panose="020B0604020202020204" pitchFamily="34" charset="0"/>
                <a:cs typeface="Arial" panose="020B0604020202020204" pitchFamily="34" charset="0"/>
              </a:rPr>
              <a:t>educación responde a los intereses y </a:t>
            </a:r>
            <a:r>
              <a:rPr lang="es-ES" sz="2400" dirty="0" smtClean="0">
                <a:latin typeface="Arial" panose="020B0604020202020204" pitchFamily="34" charset="0"/>
                <a:cs typeface="Arial" panose="020B0604020202020204" pitchFamily="34" charset="0"/>
              </a:rPr>
              <a:t>necesidades </a:t>
            </a:r>
            <a:r>
              <a:rPr lang="es-ES" sz="2400" dirty="0">
                <a:latin typeface="Arial" panose="020B0604020202020204" pitchFamily="34" charset="0"/>
                <a:cs typeface="Arial" panose="020B0604020202020204" pitchFamily="34" charset="0"/>
              </a:rPr>
              <a:t>de </a:t>
            </a:r>
            <a:r>
              <a:rPr lang="es-ES" sz="2400" dirty="0" smtClean="0">
                <a:latin typeface="Arial" panose="020B0604020202020204" pitchFamily="34" charset="0"/>
                <a:cs typeface="Arial" panose="020B0604020202020204" pitchFamily="34" charset="0"/>
              </a:rPr>
              <a:t>los estudiantes</a:t>
            </a:r>
            <a:r>
              <a:rPr lang="es-ES" sz="2400" dirty="0">
                <a:latin typeface="Arial" panose="020B0604020202020204" pitchFamily="34" charset="0"/>
                <a:cs typeface="Arial" panose="020B0604020202020204" pitchFamily="34" charset="0"/>
              </a:rPr>
              <a:t>.</a:t>
            </a:r>
          </a:p>
          <a:p>
            <a:pPr marL="457200" indent="-457200" algn="just">
              <a:buFont typeface="+mj-lt"/>
              <a:buAutoNum type="alphaLcPeriod"/>
            </a:pPr>
            <a:r>
              <a:rPr lang="es-ES" sz="2400" dirty="0" smtClean="0">
                <a:latin typeface="Arial" panose="020B0604020202020204" pitchFamily="34" charset="0"/>
                <a:cs typeface="Arial" panose="020B0604020202020204" pitchFamily="34" charset="0"/>
              </a:rPr>
              <a:t>La </a:t>
            </a:r>
            <a:r>
              <a:rPr lang="es-ES" sz="2400" dirty="0">
                <a:latin typeface="Arial" panose="020B0604020202020204" pitchFamily="34" charset="0"/>
                <a:cs typeface="Arial" panose="020B0604020202020204" pitchFamily="34" charset="0"/>
              </a:rPr>
              <a:t>escuela es vida y no preparación para la vida, por </a:t>
            </a:r>
            <a:r>
              <a:rPr lang="es-ES" sz="2400" dirty="0" smtClean="0">
                <a:latin typeface="Arial" panose="020B0604020202020204" pitchFamily="34" charset="0"/>
                <a:cs typeface="Arial" panose="020B0604020202020204" pitchFamily="34" charset="0"/>
              </a:rPr>
              <a:t>eso, </a:t>
            </a:r>
            <a:r>
              <a:rPr lang="es-ES" sz="2400" dirty="0">
                <a:latin typeface="Arial" panose="020B0604020202020204" pitchFamily="34" charset="0"/>
                <a:cs typeface="Arial" panose="020B0604020202020204" pitchFamily="34" charset="0"/>
              </a:rPr>
              <a:t>el </a:t>
            </a:r>
            <a:r>
              <a:rPr lang="es-ES" sz="2400" dirty="0" smtClean="0">
                <a:latin typeface="Arial" panose="020B0604020202020204" pitchFamily="34" charset="0"/>
                <a:cs typeface="Arial" panose="020B0604020202020204" pitchFamily="34" charset="0"/>
              </a:rPr>
              <a:t>centro del </a:t>
            </a:r>
            <a:r>
              <a:rPr lang="es-ES" sz="2400" dirty="0">
                <a:latin typeface="Arial" panose="020B0604020202020204" pitchFamily="34" charset="0"/>
                <a:cs typeface="Arial" panose="020B0604020202020204" pitchFamily="34" charset="0"/>
              </a:rPr>
              <a:t>proceso es el </a:t>
            </a:r>
            <a:r>
              <a:rPr lang="es-ES" sz="2400" dirty="0" smtClean="0">
                <a:latin typeface="Arial" panose="020B0604020202020204" pitchFamily="34" charset="0"/>
                <a:cs typeface="Arial" panose="020B0604020202020204" pitchFamily="34" charset="0"/>
              </a:rPr>
              <a:t>estudiante.</a:t>
            </a:r>
            <a:endParaRPr lang="es-ES" sz="2400" dirty="0">
              <a:latin typeface="Arial" panose="020B0604020202020204" pitchFamily="34" charset="0"/>
              <a:cs typeface="Arial" panose="020B0604020202020204" pitchFamily="34" charset="0"/>
            </a:endParaRPr>
          </a:p>
          <a:p>
            <a:pPr marL="457200" indent="-457200" algn="just">
              <a:buFont typeface="+mj-lt"/>
              <a:buAutoNum type="alphaLcPeriod"/>
            </a:pPr>
            <a:r>
              <a:rPr lang="es-ES" sz="2400" dirty="0" smtClean="0">
                <a:latin typeface="Arial" panose="020B0604020202020204" pitchFamily="34" charset="0"/>
                <a:cs typeface="Arial" panose="020B0604020202020204" pitchFamily="34" charset="0"/>
              </a:rPr>
              <a:t>La </a:t>
            </a:r>
            <a:r>
              <a:rPr lang="es-ES" sz="2400" dirty="0">
                <a:latin typeface="Arial" panose="020B0604020202020204" pitchFamily="34" charset="0"/>
                <a:cs typeface="Arial" panose="020B0604020202020204" pitchFamily="34" charset="0"/>
              </a:rPr>
              <a:t>cooperación es más importante que la </a:t>
            </a:r>
            <a:r>
              <a:rPr lang="es-ES" sz="2400" dirty="0" smtClean="0">
                <a:latin typeface="Arial" panose="020B0604020202020204" pitchFamily="34" charset="0"/>
                <a:cs typeface="Arial" panose="020B0604020202020204" pitchFamily="34" charset="0"/>
              </a:rPr>
              <a:t>competición.</a:t>
            </a:r>
            <a:endParaRPr lang="es-ES" sz="2400" dirty="0">
              <a:latin typeface="Arial" panose="020B0604020202020204" pitchFamily="34" charset="0"/>
              <a:cs typeface="Arial" panose="020B0604020202020204" pitchFamily="34" charset="0"/>
            </a:endParaRPr>
          </a:p>
          <a:p>
            <a:pPr marL="457200" indent="-457200" algn="just">
              <a:buFont typeface="+mj-lt"/>
              <a:buAutoNum type="alphaLcPeriod"/>
            </a:pPr>
            <a:r>
              <a:rPr lang="es-ES" sz="2400" dirty="0" smtClean="0">
                <a:latin typeface="Arial" panose="020B0604020202020204" pitchFamily="34" charset="0"/>
                <a:cs typeface="Arial" panose="020B0604020202020204" pitchFamily="34" charset="0"/>
              </a:rPr>
              <a:t>Se </a:t>
            </a:r>
            <a:r>
              <a:rPr lang="es-ES" sz="2400" dirty="0">
                <a:latin typeface="Arial" panose="020B0604020202020204" pitchFamily="34" charset="0"/>
                <a:cs typeface="Arial" panose="020B0604020202020204" pitchFamily="34" charset="0"/>
              </a:rPr>
              <a:t>aprende a resolver problemas y no a través de la </a:t>
            </a:r>
            <a:r>
              <a:rPr lang="es-ES" sz="2400" dirty="0" smtClean="0">
                <a:latin typeface="Arial" panose="020B0604020202020204" pitchFamily="34" charset="0"/>
                <a:cs typeface="Arial" panose="020B0604020202020204" pitchFamily="34" charset="0"/>
              </a:rPr>
              <a:t>transmisión de </a:t>
            </a:r>
            <a:r>
              <a:rPr lang="es-ES" sz="2400" dirty="0">
                <a:latin typeface="Arial" panose="020B0604020202020204" pitchFamily="34" charset="0"/>
                <a:cs typeface="Arial" panose="020B0604020202020204" pitchFamily="34" charset="0"/>
              </a:rPr>
              <a:t>saberes. De ahí, el </a:t>
            </a:r>
            <a:r>
              <a:rPr lang="es-ES" sz="2400" i="1" dirty="0">
                <a:latin typeface="Arial" panose="020B0604020202020204" pitchFamily="34" charset="0"/>
                <a:cs typeface="Arial" panose="020B0604020202020204" pitchFamily="34" charset="0"/>
              </a:rPr>
              <a:t>carácter activo </a:t>
            </a:r>
            <a:r>
              <a:rPr lang="es-ES" sz="2400" dirty="0">
                <a:latin typeface="Arial" panose="020B0604020202020204" pitchFamily="34" charset="0"/>
                <a:cs typeface="Arial" panose="020B0604020202020204" pitchFamily="34" charset="0"/>
              </a:rPr>
              <a:t>de esta concepción </a:t>
            </a:r>
            <a:r>
              <a:rPr lang="es-ES" sz="2400" dirty="0" smtClean="0">
                <a:latin typeface="Arial" panose="020B0604020202020204" pitchFamily="34" charset="0"/>
                <a:cs typeface="Arial" panose="020B0604020202020204" pitchFamily="34" charset="0"/>
              </a:rPr>
              <a:t>acerca de </a:t>
            </a:r>
            <a:r>
              <a:rPr lang="es-ES" sz="2400" dirty="0">
                <a:latin typeface="Arial" panose="020B0604020202020204" pitchFamily="34" charset="0"/>
                <a:cs typeface="Arial" panose="020B0604020202020204" pitchFamily="34" charset="0"/>
              </a:rPr>
              <a:t>la </a:t>
            </a:r>
            <a:r>
              <a:rPr lang="es-ES" sz="2400" dirty="0" smtClean="0">
                <a:latin typeface="Arial" panose="020B0604020202020204" pitchFamily="34" charset="0"/>
                <a:cs typeface="Arial" panose="020B0604020202020204" pitchFamily="34" charset="0"/>
              </a:rPr>
              <a:t>educación.</a:t>
            </a:r>
            <a:endParaRPr lang="es-ES" sz="2400" dirty="0">
              <a:latin typeface="Arial" panose="020B0604020202020204" pitchFamily="34" charset="0"/>
              <a:cs typeface="Arial" panose="020B0604020202020204" pitchFamily="34" charset="0"/>
            </a:endParaRPr>
          </a:p>
        </p:txBody>
      </p:sp>
      <p:sp>
        <p:nvSpPr>
          <p:cNvPr id="6" name="Rectángulo 5"/>
          <p:cNvSpPr/>
          <p:nvPr/>
        </p:nvSpPr>
        <p:spPr>
          <a:xfrm>
            <a:off x="360160" y="275168"/>
            <a:ext cx="11434354" cy="2554545"/>
          </a:xfrm>
          <a:prstGeom prst="rect">
            <a:avLst/>
          </a:prstGeom>
          <a:solidFill>
            <a:srgbClr val="CCFF33"/>
          </a:solidFill>
        </p:spPr>
        <p:txBody>
          <a:bodyPr wrap="square">
            <a:spAutoFit/>
          </a:bodyPr>
          <a:lstStyle/>
          <a:p>
            <a:pPr algn="just"/>
            <a:r>
              <a:rPr lang="es-ES" sz="3200" dirty="0">
                <a:latin typeface="Arial" panose="020B0604020202020204" pitchFamily="34" charset="0"/>
                <a:cs typeface="Arial" panose="020B0604020202020204" pitchFamily="34" charset="0"/>
              </a:rPr>
              <a:t>El movimiento de la escuela </a:t>
            </a:r>
            <a:r>
              <a:rPr lang="es-ES" sz="3200" dirty="0" smtClean="0">
                <a:latin typeface="Arial" panose="020B0604020202020204" pitchFamily="34" charset="0"/>
                <a:cs typeface="Arial" panose="020B0604020202020204" pitchFamily="34" charset="0"/>
              </a:rPr>
              <a:t>nueva, manifiesto </a:t>
            </a:r>
            <a:r>
              <a:rPr lang="es-ES" sz="3200" dirty="0">
                <a:latin typeface="Arial" panose="020B0604020202020204" pitchFamily="34" charset="0"/>
                <a:cs typeface="Arial" panose="020B0604020202020204" pitchFamily="34" charset="0"/>
              </a:rPr>
              <a:t>en sus </a:t>
            </a:r>
            <a:r>
              <a:rPr lang="es-ES" sz="3200" dirty="0" smtClean="0">
                <a:latin typeface="Arial" panose="020B0604020202020204" pitchFamily="34" charset="0"/>
                <a:cs typeface="Arial" panose="020B0604020202020204" pitchFamily="34" charset="0"/>
              </a:rPr>
              <a:t>diferentes tendencias (Rousseau, Pestalozzi, </a:t>
            </a:r>
            <a:r>
              <a:rPr lang="es-ES" sz="3200" dirty="0" err="1" smtClean="0">
                <a:latin typeface="Arial" panose="020B0604020202020204" pitchFamily="34" charset="0"/>
                <a:cs typeface="Arial" panose="020B0604020202020204" pitchFamily="34" charset="0"/>
              </a:rPr>
              <a:t>Décroly</a:t>
            </a:r>
            <a:r>
              <a:rPr lang="es-ES" sz="3200" dirty="0" smtClean="0">
                <a:latin typeface="Arial" panose="020B0604020202020204" pitchFamily="34" charset="0"/>
                <a:cs typeface="Arial" panose="020B0604020202020204" pitchFamily="34" charset="0"/>
              </a:rPr>
              <a:t>, </a:t>
            </a:r>
            <a:r>
              <a:rPr lang="es-ES" sz="3200" dirty="0" err="1" smtClean="0">
                <a:latin typeface="Arial" panose="020B0604020202020204" pitchFamily="34" charset="0"/>
                <a:cs typeface="Arial" panose="020B0604020202020204" pitchFamily="34" charset="0"/>
              </a:rPr>
              <a:t>Cousinet</a:t>
            </a:r>
            <a:r>
              <a:rPr lang="es-ES" sz="3200" dirty="0" smtClean="0">
                <a:latin typeface="Arial" panose="020B0604020202020204" pitchFamily="34" charset="0"/>
                <a:cs typeface="Arial" panose="020B0604020202020204" pitchFamily="34" charset="0"/>
              </a:rPr>
              <a:t>, etc.) </a:t>
            </a:r>
            <a:r>
              <a:rPr lang="es-ES" sz="3200" dirty="0">
                <a:latin typeface="Arial" panose="020B0604020202020204" pitchFamily="34" charset="0"/>
                <a:cs typeface="Arial" panose="020B0604020202020204" pitchFamily="34" charset="0"/>
              </a:rPr>
              <a:t>representó una reacción contra la escuela </a:t>
            </a:r>
            <a:r>
              <a:rPr lang="es-ES" sz="3200" dirty="0" smtClean="0">
                <a:latin typeface="Arial" panose="020B0604020202020204" pitchFamily="34" charset="0"/>
                <a:cs typeface="Arial" panose="020B0604020202020204" pitchFamily="34" charset="0"/>
              </a:rPr>
              <a:t>positivista reproductiva y autoritaria. Los </a:t>
            </a:r>
            <a:r>
              <a:rPr lang="es-ES" sz="3200" dirty="0">
                <a:latin typeface="Arial" panose="020B0604020202020204" pitchFamily="34" charset="0"/>
                <a:cs typeface="Arial" panose="020B0604020202020204" pitchFamily="34" charset="0"/>
              </a:rPr>
              <a:t>principios esenciales </a:t>
            </a:r>
            <a:r>
              <a:rPr lang="es-ES" sz="3200" dirty="0" smtClean="0">
                <a:latin typeface="Arial" panose="020B0604020202020204" pitchFamily="34" charset="0"/>
                <a:cs typeface="Arial" panose="020B0604020202020204" pitchFamily="34" charset="0"/>
              </a:rPr>
              <a:t>pueden resumirse </a:t>
            </a:r>
            <a:r>
              <a:rPr lang="es-ES" sz="3200" dirty="0">
                <a:latin typeface="Arial" panose="020B0604020202020204" pitchFamily="34" charset="0"/>
                <a:cs typeface="Arial" panose="020B0604020202020204" pitchFamily="34" charset="0"/>
              </a:rPr>
              <a:t>en los siguientes:</a:t>
            </a:r>
          </a:p>
        </p:txBody>
      </p:sp>
      <p:sp>
        <p:nvSpPr>
          <p:cNvPr id="7" name="Rectángulo 6"/>
          <p:cNvSpPr/>
          <p:nvPr/>
        </p:nvSpPr>
        <p:spPr>
          <a:xfrm>
            <a:off x="1484930" y="5931859"/>
            <a:ext cx="4289251" cy="369332"/>
          </a:xfrm>
          <a:prstGeom prst="rect">
            <a:avLst/>
          </a:prstGeom>
        </p:spPr>
        <p:txBody>
          <a:bodyPr wrap="none">
            <a:spAutoFit/>
          </a:bodyPr>
          <a:lstStyle/>
          <a:p>
            <a:r>
              <a:rPr lang="es-ES" dirty="0"/>
              <a:t>http://www.rimed.cu/medias/pdf/4750.pdf</a:t>
            </a:r>
          </a:p>
        </p:txBody>
      </p:sp>
    </p:spTree>
    <p:extLst>
      <p:ext uri="{BB962C8B-B14F-4D97-AF65-F5344CB8AC3E}">
        <p14:creationId xmlns:p14="http://schemas.microsoft.com/office/powerpoint/2010/main" val="118435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par>
                          <p:cTn id="8" fill="hold">
                            <p:stCondLst>
                              <p:cond delay="25200"/>
                            </p:stCondLst>
                            <p:childTnLst>
                              <p:par>
                                <p:cTn id="9" presetID="17" presetClass="entr" presetSubtype="10" fill="hold" grpId="1" nodeType="afterEffect">
                                  <p:stCondLst>
                                    <p:cond delay="0"/>
                                  </p:stCondLst>
                                  <p:iterate type="lt">
                                    <p:tmPct val="5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Rectángulo"/>
          <p:cNvSpPr>
            <a:spLocks noChangeArrowheads="1"/>
          </p:cNvSpPr>
          <p:nvPr/>
        </p:nvSpPr>
        <p:spPr bwMode="auto">
          <a:xfrm>
            <a:off x="1738313" y="1071563"/>
            <a:ext cx="8501062"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alibri" panose="020F0502020204030204" pitchFamily="34" charset="0"/>
              <a:buAutoNum type="alphaLcPeriod"/>
            </a:pPr>
            <a:r>
              <a:rPr lang="es-PE" altLang="es-ES" sz="2800" b="1">
                <a:latin typeface="Arial" panose="020B0604020202020204" pitchFamily="34" charset="0"/>
              </a:rPr>
              <a:t>Aprendizaje participativo</a:t>
            </a:r>
          </a:p>
          <a:p>
            <a:pPr eaLnBrk="1" hangingPunct="1">
              <a:spcBef>
                <a:spcPct val="0"/>
              </a:spcBef>
              <a:buFont typeface="Calibri" panose="020F0502020204030204" pitchFamily="34" charset="0"/>
              <a:buAutoNum type="alphaLcPeriod"/>
            </a:pPr>
            <a:r>
              <a:rPr lang="es-PE" altLang="es-ES" sz="2800" b="1">
                <a:latin typeface="Arial" panose="020B0604020202020204" pitchFamily="34" charset="0"/>
              </a:rPr>
              <a:t>Evaluación crítica del conocimiento establecido</a:t>
            </a:r>
          </a:p>
          <a:p>
            <a:pPr eaLnBrk="1" hangingPunct="1">
              <a:spcBef>
                <a:spcPct val="0"/>
              </a:spcBef>
              <a:buFont typeface="Calibri" panose="020F0502020204030204" pitchFamily="34" charset="0"/>
              <a:buAutoNum type="alphaLcPeriod"/>
            </a:pPr>
            <a:r>
              <a:rPr lang="es-PE" altLang="es-ES" sz="2800" b="1">
                <a:latin typeface="Arial" panose="020B0604020202020204" pitchFamily="34" charset="0"/>
              </a:rPr>
              <a:t>Estrategias de solución de problemas y toma de decisiones</a:t>
            </a:r>
          </a:p>
          <a:p>
            <a:pPr eaLnBrk="1" hangingPunct="1">
              <a:spcBef>
                <a:spcPct val="0"/>
              </a:spcBef>
              <a:buFont typeface="Calibri" panose="020F0502020204030204" pitchFamily="34" charset="0"/>
              <a:buAutoNum type="alphaLcPeriod"/>
            </a:pPr>
            <a:r>
              <a:rPr lang="es-PE" altLang="es-ES" sz="2800" b="1">
                <a:latin typeface="Arial" panose="020B0604020202020204" pitchFamily="34" charset="0"/>
              </a:rPr>
              <a:t>Mejor uso de la información documental</a:t>
            </a:r>
          </a:p>
          <a:p>
            <a:pPr eaLnBrk="1" hangingPunct="1">
              <a:spcBef>
                <a:spcPct val="0"/>
              </a:spcBef>
              <a:buFont typeface="Calibri" panose="020F0502020204030204" pitchFamily="34" charset="0"/>
              <a:buAutoNum type="alphaLcPeriod"/>
            </a:pPr>
            <a:r>
              <a:rPr lang="es-PE" altLang="es-ES" sz="2800" b="1">
                <a:latin typeface="Arial" panose="020B0604020202020204" pitchFamily="34" charset="0"/>
              </a:rPr>
              <a:t>Competencias, aptitudes, más que contenidos y objetivos</a:t>
            </a:r>
          </a:p>
          <a:p>
            <a:pPr eaLnBrk="1" hangingPunct="1">
              <a:spcBef>
                <a:spcPct val="0"/>
              </a:spcBef>
              <a:buFont typeface="Calibri" panose="020F0502020204030204" pitchFamily="34" charset="0"/>
              <a:buAutoNum type="alphaLcPeriod"/>
            </a:pPr>
            <a:r>
              <a:rPr lang="es-PE" altLang="es-ES" sz="2800" b="1">
                <a:latin typeface="Arial" panose="020B0604020202020204" pitchFamily="34" charset="0"/>
              </a:rPr>
              <a:t>Disciplinas integradoras</a:t>
            </a:r>
          </a:p>
          <a:p>
            <a:pPr eaLnBrk="1" hangingPunct="1">
              <a:spcBef>
                <a:spcPct val="0"/>
              </a:spcBef>
              <a:buFont typeface="Calibri" panose="020F0502020204030204" pitchFamily="34" charset="0"/>
              <a:buAutoNum type="alphaLcPeriod"/>
            </a:pPr>
            <a:r>
              <a:rPr lang="es-PE" altLang="es-ES" sz="2800" b="1">
                <a:latin typeface="Arial" panose="020B0604020202020204" pitchFamily="34" charset="0"/>
              </a:rPr>
              <a:t>Adquisición de un método personal de aprendizaje vitalicio</a:t>
            </a:r>
          </a:p>
          <a:p>
            <a:pPr eaLnBrk="1" hangingPunct="1">
              <a:spcBef>
                <a:spcPct val="0"/>
              </a:spcBef>
              <a:buFont typeface="Calibri" panose="020F0502020204030204" pitchFamily="34" charset="0"/>
              <a:buAutoNum type="alphaLcPeriod"/>
            </a:pPr>
            <a:r>
              <a:rPr lang="es-PE" altLang="es-ES" sz="2800" b="1">
                <a:latin typeface="Arial" panose="020B0604020202020204" pitchFamily="34" charset="0"/>
              </a:rPr>
              <a:t>La investigación como experiencia educativa</a:t>
            </a:r>
          </a:p>
          <a:p>
            <a:pPr eaLnBrk="1" hangingPunct="1">
              <a:spcBef>
                <a:spcPct val="0"/>
              </a:spcBef>
              <a:buFont typeface="Calibri" panose="020F0502020204030204" pitchFamily="34" charset="0"/>
              <a:buAutoNum type="alphaLcPeriod"/>
            </a:pPr>
            <a:r>
              <a:rPr lang="es-PE" altLang="es-ES" sz="2800" b="1">
                <a:latin typeface="Arial" panose="020B0604020202020204" pitchFamily="34" charset="0"/>
              </a:rPr>
              <a:t>Flexibilidad</a:t>
            </a:r>
            <a:endParaRPr lang="es-PE" altLang="es-ES" sz="2800">
              <a:latin typeface="Arial" panose="020B0604020202020204" pitchFamily="34" charset="0"/>
            </a:endParaRPr>
          </a:p>
        </p:txBody>
      </p:sp>
      <p:sp>
        <p:nvSpPr>
          <p:cNvPr id="33795" name="2 Rectángulo"/>
          <p:cNvSpPr>
            <a:spLocks noChangeArrowheads="1"/>
          </p:cNvSpPr>
          <p:nvPr/>
        </p:nvSpPr>
        <p:spPr bwMode="auto">
          <a:xfrm>
            <a:off x="1524000" y="6351"/>
            <a:ext cx="9144000" cy="677863"/>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es-PE" sz="3800" b="1" dirty="0"/>
              <a:t>Tendencias de la práctica educativa</a:t>
            </a:r>
          </a:p>
        </p:txBody>
      </p:sp>
      <p:sp>
        <p:nvSpPr>
          <p:cNvPr id="2" name="1 Marcador de pie de página"/>
          <p:cNvSpPr>
            <a:spLocks noGrp="1"/>
          </p:cNvSpPr>
          <p:nvPr>
            <p:ph type="ftr" sz="quarter" idx="11"/>
          </p:nvPr>
        </p:nvSpPr>
        <p:spPr/>
        <p:txBody>
          <a:bodyPr/>
          <a:lstStyle/>
          <a:p>
            <a:pPr>
              <a:defRPr/>
            </a:pPr>
            <a:r>
              <a:rPr lang="es-PE" smtClean="0"/>
              <a:t>Ramón R. Abarca Fernández   2014</a:t>
            </a:r>
            <a:endParaRPr lang="es-PE"/>
          </a:p>
        </p:txBody>
      </p:sp>
    </p:spTree>
    <p:extLst>
      <p:ext uri="{BB962C8B-B14F-4D97-AF65-F5344CB8AC3E}">
        <p14:creationId xmlns:p14="http://schemas.microsoft.com/office/powerpoint/2010/main" val="26571819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3795"/>
                                        </p:tgtEl>
                                        <p:attrNameLst>
                                          <p:attrName>style.visibility</p:attrName>
                                        </p:attrNameLst>
                                      </p:cBhvr>
                                      <p:to>
                                        <p:strVal val="visible"/>
                                      </p:to>
                                    </p:set>
                                    <p:anim by="(-#ppt_w*2)" calcmode="lin" valueType="num">
                                      <p:cBhvr rctx="PPT">
                                        <p:cTn id="7" dur="500" autoRev="1" fill="hold">
                                          <p:stCondLst>
                                            <p:cond delay="0"/>
                                          </p:stCondLst>
                                        </p:cTn>
                                        <p:tgtEl>
                                          <p:spTgt spid="33795"/>
                                        </p:tgtEl>
                                        <p:attrNameLst>
                                          <p:attrName>ppt_w</p:attrName>
                                        </p:attrNameLst>
                                      </p:cBhvr>
                                    </p:anim>
                                    <p:anim by="(#ppt_w*0.50)" calcmode="lin" valueType="num">
                                      <p:cBhvr>
                                        <p:cTn id="8" dur="500" decel="50000" autoRev="1" fill="hold">
                                          <p:stCondLst>
                                            <p:cond delay="0"/>
                                          </p:stCondLst>
                                        </p:cTn>
                                        <p:tgtEl>
                                          <p:spTgt spid="33795"/>
                                        </p:tgtEl>
                                        <p:attrNameLst>
                                          <p:attrName>ppt_x</p:attrName>
                                        </p:attrNameLst>
                                      </p:cBhvr>
                                    </p:anim>
                                    <p:anim from="(-#ppt_h/2)" to="(#ppt_y)" calcmode="lin" valueType="num">
                                      <p:cBhvr>
                                        <p:cTn id="9" dur="1000" fill="hold">
                                          <p:stCondLst>
                                            <p:cond delay="0"/>
                                          </p:stCondLst>
                                        </p:cTn>
                                        <p:tgtEl>
                                          <p:spTgt spid="33795"/>
                                        </p:tgtEl>
                                        <p:attrNameLst>
                                          <p:attrName>ppt_y</p:attrName>
                                        </p:attrNameLst>
                                      </p:cBhvr>
                                    </p:anim>
                                    <p:animRot by="21600000">
                                      <p:cBhvr>
                                        <p:cTn id="10" dur="1000" fill="hold">
                                          <p:stCondLst>
                                            <p:cond delay="0"/>
                                          </p:stCondLst>
                                        </p:cTn>
                                        <p:tgtEl>
                                          <p:spTgt spid="33795"/>
                                        </p:tgtEl>
                                        <p:attrNameLst>
                                          <p:attrName>r</p:attrName>
                                        </p:attrNameLst>
                                      </p:cBhvr>
                                    </p:animRot>
                                  </p:childTnLst>
                                </p:cTn>
                              </p:par>
                            </p:childTnLst>
                          </p:cTn>
                        </p:par>
                        <p:par>
                          <p:cTn id="11" fill="hold" nodeType="afterGroup">
                            <p:stCondLst>
                              <p:cond delay="4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3794"/>
                                        </p:tgtEl>
                                        <p:attrNameLst>
                                          <p:attrName>style.visibility</p:attrName>
                                        </p:attrNameLst>
                                      </p:cBhvr>
                                      <p:to>
                                        <p:strVal val="visible"/>
                                      </p:to>
                                    </p:set>
                                    <p:anim calcmode="lin" valueType="num">
                                      <p:cBhvr>
                                        <p:cTn id="14" dur="500" fill="hold"/>
                                        <p:tgtEl>
                                          <p:spTgt spid="3379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3794"/>
                                        </p:tgtEl>
                                        <p:attrNameLst>
                                          <p:attrName>ppt_y</p:attrName>
                                        </p:attrNameLst>
                                      </p:cBhvr>
                                      <p:tavLst>
                                        <p:tav tm="0">
                                          <p:val>
                                            <p:strVal val="#ppt_y"/>
                                          </p:val>
                                        </p:tav>
                                        <p:tav tm="100000">
                                          <p:val>
                                            <p:strVal val="#ppt_y"/>
                                          </p:val>
                                        </p:tav>
                                      </p:tavLst>
                                    </p:anim>
                                    <p:anim calcmode="lin" valueType="num">
                                      <p:cBhvr>
                                        <p:cTn id="16" dur="500" fill="hold"/>
                                        <p:tgtEl>
                                          <p:spTgt spid="3379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379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Rectángulo"/>
          <p:cNvSpPr>
            <a:spLocks noChangeArrowheads="1"/>
          </p:cNvSpPr>
          <p:nvPr/>
        </p:nvSpPr>
        <p:spPr bwMode="auto">
          <a:xfrm>
            <a:off x="1952625" y="1163638"/>
            <a:ext cx="835818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Calibri" panose="020F0502020204030204" pitchFamily="34" charset="0"/>
              <a:buAutoNum type="alphaLcPeriod" startAt="10"/>
            </a:pPr>
            <a:r>
              <a:rPr lang="es-PE" altLang="es-ES" sz="2800" b="1">
                <a:latin typeface="Arial" panose="020B0604020202020204" pitchFamily="34" charset="0"/>
              </a:rPr>
              <a:t>Individualización de los educandos</a:t>
            </a:r>
          </a:p>
          <a:p>
            <a:pPr eaLnBrk="1" hangingPunct="1">
              <a:spcBef>
                <a:spcPct val="0"/>
              </a:spcBef>
              <a:buFont typeface="Calibri" panose="020F0502020204030204" pitchFamily="34" charset="0"/>
              <a:buAutoNum type="alphaLcPeriod" startAt="10"/>
            </a:pPr>
            <a:r>
              <a:rPr lang="es-PE" altLang="es-ES" sz="2800" b="1">
                <a:latin typeface="Arial" panose="020B0604020202020204" pitchFamily="34" charset="0"/>
              </a:rPr>
              <a:t>Certificación</a:t>
            </a:r>
          </a:p>
          <a:p>
            <a:pPr eaLnBrk="1" hangingPunct="1">
              <a:spcBef>
                <a:spcPct val="0"/>
              </a:spcBef>
              <a:buFont typeface="Calibri" panose="020F0502020204030204" pitchFamily="34" charset="0"/>
              <a:buAutoNum type="alphaLcPeriod" startAt="10"/>
            </a:pPr>
            <a:r>
              <a:rPr lang="es-PE" altLang="es-ES" sz="2800" b="1">
                <a:latin typeface="Arial" panose="020B0604020202020204" pitchFamily="34" charset="0"/>
              </a:rPr>
              <a:t>Educación basada en evidencias</a:t>
            </a:r>
          </a:p>
          <a:p>
            <a:pPr eaLnBrk="1" hangingPunct="1">
              <a:spcBef>
                <a:spcPct val="0"/>
              </a:spcBef>
              <a:buFont typeface="Calibri" panose="020F0502020204030204" pitchFamily="34" charset="0"/>
              <a:buAutoNum type="alphaLcPeriod" startAt="10"/>
            </a:pPr>
            <a:r>
              <a:rPr lang="es-PE" altLang="es-ES" sz="2800" b="1">
                <a:latin typeface="Arial" panose="020B0604020202020204" pitchFamily="34" charset="0"/>
              </a:rPr>
              <a:t>Vinculación auténtica entre teoría y práctica</a:t>
            </a:r>
          </a:p>
          <a:p>
            <a:pPr eaLnBrk="1" hangingPunct="1">
              <a:spcBef>
                <a:spcPct val="0"/>
              </a:spcBef>
              <a:buFont typeface="Calibri" panose="020F0502020204030204" pitchFamily="34" charset="0"/>
              <a:buAutoNum type="alphaLcPeriod" startAt="10"/>
            </a:pPr>
            <a:r>
              <a:rPr lang="es-PE" altLang="es-ES" sz="2800" b="1">
                <a:latin typeface="Arial" panose="020B0604020202020204" pitchFamily="34" charset="0"/>
              </a:rPr>
              <a:t>La escuela como parte de la vida</a:t>
            </a:r>
          </a:p>
          <a:p>
            <a:pPr eaLnBrk="1" hangingPunct="1">
              <a:spcBef>
                <a:spcPct val="0"/>
              </a:spcBef>
              <a:buFont typeface="Calibri" panose="020F0502020204030204" pitchFamily="34" charset="0"/>
              <a:buAutoNum type="alphaLcPeriod" startAt="10"/>
            </a:pPr>
            <a:r>
              <a:rPr lang="es-PE" altLang="es-ES" sz="2800" b="1">
                <a:latin typeface="Arial" panose="020B0604020202020204" pitchFamily="34" charset="0"/>
              </a:rPr>
              <a:t>Aprovechar de la motivación</a:t>
            </a:r>
          </a:p>
          <a:p>
            <a:pPr eaLnBrk="1" hangingPunct="1">
              <a:spcBef>
                <a:spcPct val="0"/>
              </a:spcBef>
              <a:buFont typeface="Calibri" panose="020F0502020204030204" pitchFamily="34" charset="0"/>
              <a:buAutoNum type="alphaLcPeriod" startAt="10"/>
            </a:pPr>
            <a:r>
              <a:rPr lang="es-PE" altLang="es-ES" sz="2800" b="1">
                <a:latin typeface="Arial" panose="020B0604020202020204" pitchFamily="34" charset="0"/>
              </a:rPr>
              <a:t>Vinculación con la investigación</a:t>
            </a:r>
          </a:p>
          <a:p>
            <a:pPr eaLnBrk="1" hangingPunct="1">
              <a:spcBef>
                <a:spcPct val="0"/>
              </a:spcBef>
              <a:buFont typeface="Calibri" panose="020F0502020204030204" pitchFamily="34" charset="0"/>
              <a:buAutoNum type="alphaLcPeriod" startAt="10"/>
            </a:pPr>
            <a:r>
              <a:rPr lang="es-PE" altLang="es-ES" sz="2800" b="1">
                <a:latin typeface="Arial" panose="020B0604020202020204" pitchFamily="34" charset="0"/>
              </a:rPr>
              <a:t>Respuesta a necesidades</a:t>
            </a:r>
          </a:p>
          <a:p>
            <a:pPr eaLnBrk="1" hangingPunct="1">
              <a:spcBef>
                <a:spcPct val="0"/>
              </a:spcBef>
              <a:buFont typeface="Calibri" panose="020F0502020204030204" pitchFamily="34" charset="0"/>
              <a:buAutoNum type="alphaLcPeriod" startAt="10"/>
            </a:pPr>
            <a:r>
              <a:rPr lang="es-PE" altLang="es-ES" sz="2800" b="1">
                <a:latin typeface="Arial" panose="020B0604020202020204" pitchFamily="34" charset="0"/>
              </a:rPr>
              <a:t>Énfasis en calidad y no en cobertura</a:t>
            </a:r>
          </a:p>
          <a:p>
            <a:pPr eaLnBrk="1" hangingPunct="1">
              <a:spcBef>
                <a:spcPct val="0"/>
              </a:spcBef>
              <a:buFont typeface="Calibri" panose="020F0502020204030204" pitchFamily="34" charset="0"/>
              <a:buAutoNum type="alphaLcPeriod" startAt="10"/>
            </a:pPr>
            <a:r>
              <a:rPr lang="es-PE" altLang="es-ES" sz="2800" b="1">
                <a:latin typeface="Arial" panose="020B0604020202020204" pitchFamily="34" charset="0"/>
              </a:rPr>
              <a:t>Actividad estratégica</a:t>
            </a:r>
          </a:p>
          <a:p>
            <a:pPr eaLnBrk="1" hangingPunct="1">
              <a:spcBef>
                <a:spcPct val="0"/>
              </a:spcBef>
              <a:buFont typeface="Calibri" panose="020F0502020204030204" pitchFamily="34" charset="0"/>
              <a:buAutoNum type="alphaLcPeriod" startAt="10"/>
            </a:pPr>
            <a:r>
              <a:rPr lang="es-PE" altLang="es-ES" sz="2800" b="1">
                <a:latin typeface="Arial" panose="020B0604020202020204" pitchFamily="34" charset="0"/>
              </a:rPr>
              <a:t>Algunas propuestas: andragogía,  constructivismo</a:t>
            </a:r>
            <a:endParaRPr lang="es-PE" altLang="es-ES" sz="2800">
              <a:latin typeface="Arial" panose="020B0604020202020204" pitchFamily="34" charset="0"/>
            </a:endParaRPr>
          </a:p>
        </p:txBody>
      </p:sp>
      <p:sp>
        <p:nvSpPr>
          <p:cNvPr id="34819" name="2 Rectángulo"/>
          <p:cNvSpPr>
            <a:spLocks noChangeArrowheads="1"/>
          </p:cNvSpPr>
          <p:nvPr/>
        </p:nvSpPr>
        <p:spPr bwMode="auto">
          <a:xfrm>
            <a:off x="1546226" y="20638"/>
            <a:ext cx="9121775" cy="677862"/>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es-PE" sz="3800" b="1" dirty="0"/>
              <a:t>Tendencias de la práctica educativa</a:t>
            </a:r>
          </a:p>
        </p:txBody>
      </p:sp>
      <p:sp>
        <p:nvSpPr>
          <p:cNvPr id="2" name="1 Marcador de pie de página"/>
          <p:cNvSpPr>
            <a:spLocks noGrp="1"/>
          </p:cNvSpPr>
          <p:nvPr>
            <p:ph type="ftr" sz="quarter" idx="11"/>
          </p:nvPr>
        </p:nvSpPr>
        <p:spPr/>
        <p:txBody>
          <a:bodyPr/>
          <a:lstStyle/>
          <a:p>
            <a:pPr>
              <a:defRPr/>
            </a:pPr>
            <a:r>
              <a:rPr lang="es-PE" smtClean="0"/>
              <a:t>Ramón R. Abarca Fernández   2014</a:t>
            </a:r>
            <a:endParaRPr lang="es-PE"/>
          </a:p>
        </p:txBody>
      </p:sp>
    </p:spTree>
    <p:extLst>
      <p:ext uri="{BB962C8B-B14F-4D97-AF65-F5344CB8AC3E}">
        <p14:creationId xmlns:p14="http://schemas.microsoft.com/office/powerpoint/2010/main" val="3638712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34818"/>
                                        </p:tgtEl>
                                        <p:attrNameLst>
                                          <p:attrName>style.visibility</p:attrName>
                                        </p:attrNameLst>
                                      </p:cBhvr>
                                      <p:to>
                                        <p:strVal val="visible"/>
                                      </p:to>
                                    </p:set>
                                    <p:anim calcmode="lin" valueType="num">
                                      <p:cBhvr>
                                        <p:cTn id="11" dur="500" fill="hold"/>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4818"/>
                                        </p:tgtEl>
                                        <p:attrNameLst>
                                          <p:attrName>ppt_y</p:attrName>
                                        </p:attrNameLst>
                                      </p:cBhvr>
                                      <p:tavLst>
                                        <p:tav tm="0">
                                          <p:val>
                                            <p:strVal val="#ppt_y"/>
                                          </p:val>
                                        </p:tav>
                                        <p:tav tm="100000">
                                          <p:val>
                                            <p:strVal val="#ppt_y"/>
                                          </p:val>
                                        </p:tav>
                                      </p:tavLst>
                                    </p:anim>
                                    <p:anim calcmode="lin" valueType="num">
                                      <p:cBhvr>
                                        <p:cTn id="13" dur="500" fill="hold"/>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481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67564" y="4714875"/>
            <a:ext cx="3214687" cy="1200150"/>
          </a:xfrm>
          <a:prstGeom prst="rect">
            <a:avLst/>
          </a:prstGeom>
          <a:solidFill>
            <a:schemeClr val="accent2">
              <a:lumMod val="40000"/>
              <a:lumOff val="60000"/>
            </a:schemeClr>
          </a:solidFill>
        </p:spPr>
        <p:txBody>
          <a:bodyPr>
            <a:spAutoFit/>
          </a:bodyPr>
          <a:lstStyle/>
          <a:p>
            <a:pPr algn="ctr">
              <a:defRPr/>
            </a:pPr>
            <a:r>
              <a:rPr lang="es-PE" sz="2400" dirty="0">
                <a:latin typeface="Times New Roman" pitchFamily="18" charset="0"/>
                <a:cs typeface="Times New Roman" pitchFamily="18" charset="0"/>
              </a:rPr>
              <a:t>Expansión de las </a:t>
            </a:r>
            <a:r>
              <a:rPr lang="es-PE" sz="2400" dirty="0" err="1">
                <a:latin typeface="Times New Roman" pitchFamily="18" charset="0"/>
                <a:cs typeface="Times New Roman" pitchFamily="18" charset="0"/>
              </a:rPr>
              <a:t>Macrouniversidades</a:t>
            </a:r>
            <a:r>
              <a:rPr lang="es-PE" sz="2400" dirty="0">
                <a:latin typeface="Times New Roman" pitchFamily="18" charset="0"/>
                <a:cs typeface="Times New Roman" pitchFamily="18" charset="0"/>
              </a:rPr>
              <a:t> y</a:t>
            </a:r>
          </a:p>
          <a:p>
            <a:pPr algn="ctr">
              <a:defRPr/>
            </a:pPr>
            <a:r>
              <a:rPr lang="es-PE" sz="2400" dirty="0">
                <a:latin typeface="Times New Roman" pitchFamily="18" charset="0"/>
                <a:cs typeface="Times New Roman" pitchFamily="18" charset="0"/>
              </a:rPr>
              <a:t>diferenciación pública</a:t>
            </a:r>
          </a:p>
        </p:txBody>
      </p:sp>
      <p:sp>
        <p:nvSpPr>
          <p:cNvPr id="3" name="2 Rectángulo"/>
          <p:cNvSpPr>
            <a:spLocks noChangeArrowheads="1"/>
          </p:cNvSpPr>
          <p:nvPr/>
        </p:nvSpPr>
        <p:spPr bwMode="auto">
          <a:xfrm>
            <a:off x="4024313" y="2857501"/>
            <a:ext cx="3643312" cy="1800225"/>
          </a:xfrm>
          <a:prstGeom prst="rect">
            <a:avLst/>
          </a:prstGeom>
          <a:gradFill rotWithShape="0">
            <a:gsLst>
              <a:gs pos="0">
                <a:srgbClr val="CCCCFF"/>
              </a:gs>
              <a:gs pos="17999">
                <a:srgbClr val="99CCFF"/>
              </a:gs>
              <a:gs pos="36000">
                <a:srgbClr val="9966FF"/>
              </a:gs>
              <a:gs pos="61000">
                <a:srgbClr val="CC99FF"/>
              </a:gs>
              <a:gs pos="82001">
                <a:srgbClr val="99CCFF"/>
              </a:gs>
              <a:gs pos="100000">
                <a:srgbClr val="CCCCFF"/>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PE" altLang="es-ES" sz="3700" b="1" i="1">
                <a:latin typeface="Times New Roman" panose="02020603050405020304" pitchFamily="18" charset="0"/>
                <a:cs typeface="Times New Roman" panose="02020603050405020304" pitchFamily="18" charset="0"/>
              </a:rPr>
              <a:t>Orientación mercantilización?  ? ?</a:t>
            </a:r>
          </a:p>
        </p:txBody>
      </p:sp>
      <p:sp>
        <p:nvSpPr>
          <p:cNvPr id="4" name="3 Rectángulo"/>
          <p:cNvSpPr/>
          <p:nvPr/>
        </p:nvSpPr>
        <p:spPr>
          <a:xfrm>
            <a:off x="1738313" y="428626"/>
            <a:ext cx="3429000" cy="2308225"/>
          </a:xfrm>
          <a:prstGeom prst="rect">
            <a:avLst/>
          </a:prstGeom>
          <a:solidFill>
            <a:schemeClr val="accent2">
              <a:lumMod val="40000"/>
              <a:lumOff val="60000"/>
            </a:schemeClr>
          </a:solidFill>
        </p:spPr>
        <p:txBody>
          <a:bodyPr>
            <a:spAutoFit/>
          </a:bodyPr>
          <a:lstStyle/>
          <a:p>
            <a:pPr algn="ctr">
              <a:defRPr/>
            </a:pPr>
            <a:r>
              <a:rPr lang="es-PE" sz="2400" dirty="0">
                <a:latin typeface="Times New Roman" pitchFamily="18" charset="0"/>
                <a:cs typeface="Times New Roman" pitchFamily="18" charset="0"/>
              </a:rPr>
              <a:t>Crisis de la educación publica gratuita por</a:t>
            </a:r>
          </a:p>
          <a:p>
            <a:pPr algn="ctr">
              <a:defRPr/>
            </a:pPr>
            <a:r>
              <a:rPr lang="es-PE" sz="2400" dirty="0">
                <a:latin typeface="Times New Roman" pitchFamily="18" charset="0"/>
                <a:cs typeface="Times New Roman" pitchFamily="18" charset="0"/>
              </a:rPr>
              <a:t>restricciones financieras que imposibilitó cubrir la creciente demanda por educación.</a:t>
            </a:r>
          </a:p>
        </p:txBody>
      </p:sp>
      <p:sp>
        <p:nvSpPr>
          <p:cNvPr id="5" name="4 Rectángulo"/>
          <p:cNvSpPr/>
          <p:nvPr/>
        </p:nvSpPr>
        <p:spPr>
          <a:xfrm>
            <a:off x="6738938" y="714375"/>
            <a:ext cx="3643312" cy="1570038"/>
          </a:xfrm>
          <a:prstGeom prst="rect">
            <a:avLst/>
          </a:prstGeom>
          <a:solidFill>
            <a:schemeClr val="accent2">
              <a:lumMod val="40000"/>
              <a:lumOff val="60000"/>
            </a:schemeClr>
          </a:solidFill>
        </p:spPr>
        <p:txBody>
          <a:bodyPr>
            <a:spAutoFit/>
          </a:bodyPr>
          <a:lstStyle/>
          <a:p>
            <a:pPr algn="ctr">
              <a:defRPr/>
            </a:pPr>
            <a:r>
              <a:rPr lang="es-PE" sz="2400" dirty="0">
                <a:latin typeface="Times New Roman" pitchFamily="18" charset="0"/>
                <a:cs typeface="Times New Roman" pitchFamily="18" charset="0"/>
              </a:rPr>
              <a:t>Presión de la sociedad por libertad y apertura de nuevas oportunidades educativas universitarias</a:t>
            </a:r>
          </a:p>
        </p:txBody>
      </p:sp>
      <p:sp>
        <p:nvSpPr>
          <p:cNvPr id="6" name="5 Rectángulo"/>
          <p:cNvSpPr/>
          <p:nvPr/>
        </p:nvSpPr>
        <p:spPr>
          <a:xfrm>
            <a:off x="1952626" y="4357689"/>
            <a:ext cx="4143375" cy="2308225"/>
          </a:xfrm>
          <a:prstGeom prst="rect">
            <a:avLst/>
          </a:prstGeom>
          <a:solidFill>
            <a:schemeClr val="accent2">
              <a:lumMod val="40000"/>
              <a:lumOff val="60000"/>
            </a:schemeClr>
          </a:solidFill>
        </p:spPr>
        <p:txBody>
          <a:bodyPr>
            <a:spAutoFit/>
          </a:bodyPr>
          <a:lstStyle/>
          <a:p>
            <a:pPr algn="ctr">
              <a:defRPr/>
            </a:pPr>
            <a:r>
              <a:rPr lang="es-PE" sz="2400" dirty="0">
                <a:latin typeface="Times New Roman" pitchFamily="18" charset="0"/>
                <a:cs typeface="Times New Roman" pitchFamily="18" charset="0"/>
              </a:rPr>
              <a:t>Nacimiento y expansión de la educación superior privada y conformación de modelos duales con alta heterogeneidad en términos de calidad, acceso y financiamiento.</a:t>
            </a:r>
          </a:p>
        </p:txBody>
      </p:sp>
      <p:cxnSp>
        <p:nvCxnSpPr>
          <p:cNvPr id="8" name="7 Conector recto de flecha"/>
          <p:cNvCxnSpPr/>
          <p:nvPr/>
        </p:nvCxnSpPr>
        <p:spPr>
          <a:xfrm rot="16200000" flipV="1">
            <a:off x="3417094" y="2964657"/>
            <a:ext cx="642938" cy="428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5400000">
            <a:off x="3367882" y="3486945"/>
            <a:ext cx="741363" cy="7143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rot="16200000" flipH="1">
            <a:off x="7582695" y="3486945"/>
            <a:ext cx="1169987" cy="10001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5400000" flipH="1" flipV="1">
            <a:off x="7609681" y="2486819"/>
            <a:ext cx="973138" cy="8572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a:spLocks noChangeArrowheads="1"/>
          </p:cNvSpPr>
          <p:nvPr/>
        </p:nvSpPr>
        <p:spPr bwMode="auto">
          <a:xfrm>
            <a:off x="4595813" y="214314"/>
            <a:ext cx="2857500" cy="157003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PE" altLang="es-ES" sz="2400">
                <a:latin typeface="Times New Roman" panose="02020603050405020304" pitchFamily="18" charset="0"/>
                <a:cs typeface="Times New Roman" panose="02020603050405020304" pitchFamily="18" charset="0"/>
              </a:rPr>
              <a:t>Incremento, diversificación y feminización de la</a:t>
            </a:r>
          </a:p>
          <a:p>
            <a:pPr algn="ctr" eaLnBrk="1" hangingPunct="1">
              <a:spcBef>
                <a:spcPct val="0"/>
              </a:spcBef>
              <a:buFontTx/>
              <a:buNone/>
            </a:pPr>
            <a:r>
              <a:rPr lang="es-PE" altLang="es-ES" sz="2400">
                <a:latin typeface="Times New Roman" panose="02020603050405020304" pitchFamily="18" charset="0"/>
                <a:cs typeface="Times New Roman" panose="02020603050405020304" pitchFamily="18" charset="0"/>
              </a:rPr>
              <a:t>matrícula estudiantil</a:t>
            </a:r>
          </a:p>
        </p:txBody>
      </p:sp>
      <p:sp>
        <p:nvSpPr>
          <p:cNvPr id="16" name="15 Rectángulo"/>
          <p:cNvSpPr>
            <a:spLocks noChangeArrowheads="1"/>
          </p:cNvSpPr>
          <p:nvPr/>
        </p:nvSpPr>
        <p:spPr bwMode="auto">
          <a:xfrm>
            <a:off x="4381500" y="4572000"/>
            <a:ext cx="3500438" cy="15700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PE" altLang="es-ES" sz="2400">
                <a:latin typeface="Times New Roman" panose="02020603050405020304" pitchFamily="18" charset="0"/>
                <a:cs typeface="Times New Roman" panose="02020603050405020304" pitchFamily="18" charset="0"/>
              </a:rPr>
              <a:t>Reducción del rol regulador del Estado y</a:t>
            </a:r>
          </a:p>
          <a:p>
            <a:pPr algn="ctr" eaLnBrk="1" hangingPunct="1">
              <a:spcBef>
                <a:spcPct val="0"/>
              </a:spcBef>
              <a:buFontTx/>
              <a:buNone/>
            </a:pPr>
            <a:r>
              <a:rPr lang="es-PE" altLang="es-ES" sz="2400">
                <a:latin typeface="Times New Roman" panose="02020603050405020304" pitchFamily="18" charset="0"/>
                <a:cs typeface="Times New Roman" panose="02020603050405020304" pitchFamily="18" charset="0"/>
              </a:rPr>
              <a:t>expansión del mercado como agente asignador.</a:t>
            </a:r>
          </a:p>
        </p:txBody>
      </p:sp>
      <p:sp>
        <p:nvSpPr>
          <p:cNvPr id="17" name="16 Rectángulo"/>
          <p:cNvSpPr/>
          <p:nvPr/>
        </p:nvSpPr>
        <p:spPr>
          <a:xfrm>
            <a:off x="7953376" y="1785939"/>
            <a:ext cx="2714625" cy="3786187"/>
          </a:xfrm>
          <a:prstGeom prst="rect">
            <a:avLst/>
          </a:prstGeom>
          <a:solidFill>
            <a:schemeClr val="accent4">
              <a:lumMod val="60000"/>
              <a:lumOff val="40000"/>
            </a:schemeClr>
          </a:solidFill>
        </p:spPr>
        <p:txBody>
          <a:bodyPr>
            <a:spAutoFit/>
          </a:bodyPr>
          <a:lstStyle/>
          <a:p>
            <a:pPr algn="ctr">
              <a:defRPr/>
            </a:pPr>
            <a:r>
              <a:rPr lang="es-PE" sz="2400" dirty="0">
                <a:latin typeface="Times New Roman" pitchFamily="18" charset="0"/>
                <a:cs typeface="Times New Roman" pitchFamily="18" charset="0"/>
              </a:rPr>
              <a:t>Diferenciación, regionalización y diversificación</a:t>
            </a:r>
          </a:p>
          <a:p>
            <a:pPr algn="ctr">
              <a:defRPr/>
            </a:pPr>
            <a:r>
              <a:rPr lang="es-PE" sz="2400" dirty="0">
                <a:latin typeface="Times New Roman" pitchFamily="18" charset="0"/>
                <a:cs typeface="Times New Roman" pitchFamily="18" charset="0"/>
              </a:rPr>
              <a:t>de las instituciones públicas y privadas.</a:t>
            </a:r>
          </a:p>
          <a:p>
            <a:pPr algn="ctr">
              <a:defRPr/>
            </a:pPr>
            <a:r>
              <a:rPr lang="es-PE" sz="2400" dirty="0">
                <a:latin typeface="Times New Roman" pitchFamily="18" charset="0"/>
                <a:cs typeface="Times New Roman" pitchFamily="18" charset="0"/>
              </a:rPr>
              <a:t>Expansión de las instituciones no universitarias y</a:t>
            </a:r>
          </a:p>
          <a:p>
            <a:pPr algn="ctr">
              <a:defRPr/>
            </a:pPr>
            <a:r>
              <a:rPr lang="es-PE" sz="2400" dirty="0">
                <a:latin typeface="Times New Roman" pitchFamily="18" charset="0"/>
                <a:cs typeface="Times New Roman" pitchFamily="18" charset="0"/>
              </a:rPr>
              <a:t>de las filiales en las regiones</a:t>
            </a:r>
          </a:p>
        </p:txBody>
      </p:sp>
      <p:sp>
        <p:nvSpPr>
          <p:cNvPr id="18" name="17 Rectángulo"/>
          <p:cNvSpPr/>
          <p:nvPr/>
        </p:nvSpPr>
        <p:spPr>
          <a:xfrm>
            <a:off x="1524001" y="2214563"/>
            <a:ext cx="2214563" cy="3416300"/>
          </a:xfrm>
          <a:prstGeom prst="rect">
            <a:avLst/>
          </a:prstGeom>
          <a:solidFill>
            <a:schemeClr val="accent4">
              <a:lumMod val="60000"/>
              <a:lumOff val="40000"/>
            </a:schemeClr>
          </a:solidFill>
        </p:spPr>
        <p:txBody>
          <a:bodyPr>
            <a:spAutoFit/>
          </a:bodyPr>
          <a:lstStyle/>
          <a:p>
            <a:pPr algn="ctr">
              <a:defRPr/>
            </a:pPr>
            <a:r>
              <a:rPr lang="es-PE" sz="2400" dirty="0">
                <a:latin typeface="Times New Roman" pitchFamily="18" charset="0"/>
                <a:cs typeface="Times New Roman" pitchFamily="18" charset="0"/>
              </a:rPr>
              <a:t>Establecimiento de restricciones al ingreso en las</a:t>
            </a:r>
          </a:p>
          <a:p>
            <a:pPr algn="ctr">
              <a:defRPr/>
            </a:pPr>
            <a:r>
              <a:rPr lang="es-PE" sz="2400" dirty="0">
                <a:latin typeface="Times New Roman" pitchFamily="18" charset="0"/>
                <a:cs typeface="Times New Roman" pitchFamily="18" charset="0"/>
              </a:rPr>
              <a:t>universidades públicas, y lento inicio de la</a:t>
            </a:r>
          </a:p>
          <a:p>
            <a:pPr algn="ctr">
              <a:defRPr/>
            </a:pPr>
            <a:r>
              <a:rPr lang="es-PE" sz="2400" dirty="0">
                <a:latin typeface="Times New Roman" pitchFamily="18" charset="0"/>
                <a:cs typeface="Times New Roman" pitchFamily="18" charset="0"/>
              </a:rPr>
              <a:t>inequidad en la educación superior</a:t>
            </a:r>
          </a:p>
        </p:txBody>
      </p:sp>
      <p:cxnSp>
        <p:nvCxnSpPr>
          <p:cNvPr id="20" name="19 Conector recto de flecha"/>
          <p:cNvCxnSpPr/>
          <p:nvPr/>
        </p:nvCxnSpPr>
        <p:spPr>
          <a:xfrm flipV="1">
            <a:off x="7596189" y="3357563"/>
            <a:ext cx="428625" cy="444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rot="5400000">
            <a:off x="5511801" y="4370388"/>
            <a:ext cx="598487"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10800000">
            <a:off x="3667126" y="3500439"/>
            <a:ext cx="428625" cy="714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rot="5400000" flipH="1" flipV="1">
            <a:off x="5358607" y="2307432"/>
            <a:ext cx="1044575"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435" name="23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smtClean="0">
                <a:latin typeface="Times New Roman" panose="02020603050405020304" pitchFamily="18" charset="0"/>
                <a:cs typeface="Times New Roman" panose="02020603050405020304" pitchFamily="18" charset="0"/>
              </a:rPr>
              <a:t>Ramón R. Abarca Fernández   2014</a:t>
            </a:r>
            <a:endParaRPr lang="es-PE" altLang="es-E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3188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nodeType="afterGroup">
                            <p:stCondLst>
                              <p:cond delay="195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par>
                          <p:cTn id="16" fill="hold" nodeType="afterGroup">
                            <p:stCondLst>
                              <p:cond delay="39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par>
                          <p:cTn id="24" fill="hold" nodeType="afterGroup">
                            <p:stCondLst>
                              <p:cond delay="10050"/>
                            </p:stCondLst>
                            <p:childTnLst>
                              <p:par>
                                <p:cTn id="25" presetID="6"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par>
                          <p:cTn id="28" fill="hold" nodeType="afterGroup">
                            <p:stCondLst>
                              <p:cond delay="12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gtEl>
                                        <p:attrNameLst>
                                          <p:attrName>ppt_y</p:attrName>
                                        </p:attrNameLst>
                                      </p:cBhvr>
                                      <p:tavLst>
                                        <p:tav tm="0">
                                          <p:val>
                                            <p:strVal val="#ppt_y"/>
                                          </p:val>
                                        </p:tav>
                                        <p:tav tm="100000">
                                          <p:val>
                                            <p:strVal val="#ppt_y"/>
                                          </p:val>
                                        </p:tav>
                                      </p:tavLst>
                                    </p:anim>
                                    <p:anim calcmode="lin" valueType="num">
                                      <p:cBhvr>
                                        <p:cTn id="3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gtEl>
                                      </p:cBhvr>
                                    </p:animEffect>
                                  </p:childTnLst>
                                </p:cTn>
                              </p:par>
                            </p:childTnLst>
                          </p:cTn>
                        </p:par>
                        <p:par>
                          <p:cTn id="36" fill="hold" nodeType="afterGroup">
                            <p:stCondLst>
                              <p:cond delay="19450"/>
                            </p:stCondLst>
                            <p:childTnLst>
                              <p:par>
                                <p:cTn id="37" presetID="6" presetClass="entr" presetSubtype="1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par>
                          <p:cTn id="40" fill="hold" nodeType="afterGroup">
                            <p:stCondLst>
                              <p:cond delay="214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5"/>
                                        </p:tgtEl>
                                        <p:attrNameLst>
                                          <p:attrName>ppt_y</p:attrName>
                                        </p:attrNameLst>
                                      </p:cBhvr>
                                      <p:tavLst>
                                        <p:tav tm="0">
                                          <p:val>
                                            <p:strVal val="#ppt_y"/>
                                          </p:val>
                                        </p:tav>
                                        <p:tav tm="100000">
                                          <p:val>
                                            <p:strVal val="#ppt_y"/>
                                          </p:val>
                                        </p:tav>
                                      </p:tavLst>
                                    </p:anim>
                                    <p:anim calcmode="lin" valueType="num">
                                      <p:cBhvr>
                                        <p:cTn id="4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5"/>
                                        </p:tgtEl>
                                      </p:cBhvr>
                                    </p:animEffect>
                                  </p:childTnLst>
                                </p:cTn>
                              </p:par>
                            </p:childTnLst>
                          </p:cTn>
                        </p:par>
                        <p:par>
                          <p:cTn id="48" fill="hold" nodeType="afterGroup">
                            <p:stCondLst>
                              <p:cond delay="26100"/>
                            </p:stCondLst>
                            <p:childTnLst>
                              <p:par>
                                <p:cTn id="49" presetID="6" presetClass="entr" presetSubtype="16"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par>
                          <p:cTn id="52" fill="hold" nodeType="afterGroup">
                            <p:stCondLst>
                              <p:cond delay="281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
                                        </p:tgtEl>
                                        <p:attrNameLst>
                                          <p:attrName>ppt_y</p:attrName>
                                        </p:attrNameLst>
                                      </p:cBhvr>
                                      <p:tavLst>
                                        <p:tav tm="0">
                                          <p:val>
                                            <p:strVal val="#ppt_y"/>
                                          </p:val>
                                        </p:tav>
                                        <p:tav tm="100000">
                                          <p:val>
                                            <p:strVal val="#ppt_y"/>
                                          </p:val>
                                        </p:tav>
                                      </p:tavLst>
                                    </p:anim>
                                    <p:anim calcmode="lin" valueType="num">
                                      <p:cBhvr>
                                        <p:cTn id="5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6" presetClass="entr" presetSubtype="16"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circle(in)">
                                      <p:cBhvr>
                                        <p:cTn id="64" dur="2000"/>
                                        <p:tgtEl>
                                          <p:spTgt spid="23"/>
                                        </p:tgtEl>
                                      </p:cBhvr>
                                    </p:animEffect>
                                  </p:childTnLst>
                                </p:cTn>
                              </p:par>
                            </p:childTnLst>
                          </p:cTn>
                        </p:par>
                        <p:par>
                          <p:cTn id="65" fill="hold" nodeType="afterGroup">
                            <p:stCondLst>
                              <p:cond delay="20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5"/>
                                        </p:tgtEl>
                                        <p:attrNameLst>
                                          <p:attrName>ppt_y</p:attrName>
                                        </p:attrNameLst>
                                      </p:cBhvr>
                                      <p:tavLst>
                                        <p:tav tm="0">
                                          <p:val>
                                            <p:strVal val="#ppt_y"/>
                                          </p:val>
                                        </p:tav>
                                        <p:tav tm="100000">
                                          <p:val>
                                            <p:strVal val="#ppt_y"/>
                                          </p:val>
                                        </p:tav>
                                      </p:tavLst>
                                    </p:anim>
                                    <p:anim calcmode="lin" valueType="num">
                                      <p:cBhvr>
                                        <p:cTn id="7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6" presetClass="entr" presetSubtype="16"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circle(in)">
                                      <p:cBhvr>
                                        <p:cTn id="77" dur="2000"/>
                                        <p:tgtEl>
                                          <p:spTgt spid="22"/>
                                        </p:tgtEl>
                                      </p:cBhvr>
                                    </p:animEffect>
                                  </p:childTnLst>
                                </p:cTn>
                              </p:par>
                            </p:childTnLst>
                          </p:cTn>
                        </p:par>
                        <p:par>
                          <p:cTn id="78" fill="hold" nodeType="afterGroup">
                            <p:stCondLst>
                              <p:cond delay="200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8"/>
                                        </p:tgtEl>
                                        <p:attrNameLst>
                                          <p:attrName>ppt_y</p:attrName>
                                        </p:attrNameLst>
                                      </p:cBhvr>
                                      <p:tavLst>
                                        <p:tav tm="0">
                                          <p:val>
                                            <p:strVal val="#ppt_y"/>
                                          </p:val>
                                        </p:tav>
                                        <p:tav tm="100000">
                                          <p:val>
                                            <p:strVal val="#ppt_y"/>
                                          </p:val>
                                        </p:tav>
                                      </p:tavLst>
                                    </p:anim>
                                    <p:anim calcmode="lin" valueType="num">
                                      <p:cBhvr>
                                        <p:cTn id="8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6" presetClass="entr" presetSubtype="16"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circle(in)">
                                      <p:cBhvr>
                                        <p:cTn id="90" dur="2000"/>
                                        <p:tgtEl>
                                          <p:spTgt spid="21"/>
                                        </p:tgtEl>
                                      </p:cBhvr>
                                    </p:animEffect>
                                  </p:childTnLst>
                                </p:cTn>
                              </p:par>
                            </p:childTnLst>
                          </p:cTn>
                        </p:par>
                        <p:par>
                          <p:cTn id="91" fill="hold" nodeType="afterGroup">
                            <p:stCondLst>
                              <p:cond delay="20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16"/>
                                        </p:tgtEl>
                                        <p:attrNameLst>
                                          <p:attrName>style.visibility</p:attrName>
                                        </p:attrNameLst>
                                      </p:cBhvr>
                                      <p:to>
                                        <p:strVal val="visible"/>
                                      </p:to>
                                    </p:set>
                                    <p:anim calcmode="lin" valueType="num">
                                      <p:cBhvr>
                                        <p:cTn id="9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6"/>
                                        </p:tgtEl>
                                        <p:attrNameLst>
                                          <p:attrName>ppt_y</p:attrName>
                                        </p:attrNameLst>
                                      </p:cBhvr>
                                      <p:tavLst>
                                        <p:tav tm="0">
                                          <p:val>
                                            <p:strVal val="#ppt_y"/>
                                          </p:val>
                                        </p:tav>
                                        <p:tav tm="100000">
                                          <p:val>
                                            <p:strVal val="#ppt_y"/>
                                          </p:val>
                                        </p:tav>
                                      </p:tavLst>
                                    </p:anim>
                                    <p:anim calcmode="lin" valueType="num">
                                      <p:cBhvr>
                                        <p:cTn id="9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6"/>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6" presetClass="entr" presetSubtype="16" fill="hold"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circle(in)">
                                      <p:cBhvr>
                                        <p:cTn id="103" dur="2000"/>
                                        <p:tgtEl>
                                          <p:spTgt spid="20"/>
                                        </p:tgtEl>
                                      </p:cBhvr>
                                    </p:animEffect>
                                  </p:childTnLst>
                                </p:cTn>
                              </p:par>
                            </p:childTnLst>
                          </p:cTn>
                        </p:par>
                        <p:par>
                          <p:cTn id="104" fill="hold" nodeType="afterGroup">
                            <p:stCondLst>
                              <p:cond delay="2000"/>
                            </p:stCondLst>
                            <p:childTnLst>
                              <p:par>
                                <p:cTn id="105" presetID="41" presetClass="entr" presetSubtype="0" fill="hold" grpId="0" nodeType="after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5" grpId="0" animBg="1"/>
      <p:bldP spid="16" grpId="0" animBg="1"/>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24677" y="667053"/>
            <a:ext cx="10742645" cy="4524315"/>
          </a:xfrm>
          <a:prstGeom prst="rect">
            <a:avLst/>
          </a:prstGeom>
        </p:spPr>
        <p:txBody>
          <a:bodyPr wrap="square">
            <a:spAutoFit/>
          </a:bodyPr>
          <a:lstStyle/>
          <a:p>
            <a:endParaRPr lang="es-ES" dirty="0" smtClean="0">
              <a:solidFill>
                <a:srgbClr val="222222"/>
              </a:solidFill>
              <a:latin typeface="Cambria" panose="02040503050406030204" pitchFamily="18" charset="0"/>
            </a:endParaRPr>
          </a:p>
          <a:p>
            <a:r>
              <a:rPr lang="es-ES" dirty="0" smtClean="0">
                <a:solidFill>
                  <a:srgbClr val="222222"/>
                </a:solidFill>
                <a:latin typeface="Cambria" panose="02040503050406030204" pitchFamily="18" charset="0"/>
              </a:rPr>
              <a:t>La </a:t>
            </a:r>
            <a:r>
              <a:rPr lang="es-ES" dirty="0">
                <a:solidFill>
                  <a:srgbClr val="222222"/>
                </a:solidFill>
                <a:latin typeface="Cambria" panose="02040503050406030204" pitchFamily="18" charset="0"/>
              </a:rPr>
              <a:t>segunda tendencia versa sobre inteligencias múltiples, según Gardner es el desarrollo de inteligencias como la lógico matemática, la verbal, la espacio-temporal, la cinética-corporal, la musical, la personal a naturista y la existencial, con los estilos de aprendizaje que cada uno a de ellas conlleva</a:t>
            </a:r>
            <a:r>
              <a:rPr lang="es-ES" dirty="0" smtClean="0">
                <a:solidFill>
                  <a:srgbClr val="222222"/>
                </a:solidFill>
                <a:latin typeface="Cambria" panose="02040503050406030204" pitchFamily="18" charset="0"/>
              </a:rPr>
              <a:t>.</a:t>
            </a:r>
          </a:p>
          <a:p>
            <a:r>
              <a:rPr lang="es-ES" dirty="0"/>
              <a:t>En lo que se refiere al constructivismo, es donde el conocimiento se construye en la mente del que aprende, de acuerdo con </a:t>
            </a:r>
            <a:r>
              <a:rPr lang="es-ES" dirty="0" err="1"/>
              <a:t>Kank</a:t>
            </a:r>
            <a:r>
              <a:rPr lang="es-ES" dirty="0"/>
              <a:t> y Friedman, el aprendizaje constructivista se caracteriza por transformar el conocimiento, la resolución de problemas y que los errores son la base del mismo, se busca que los estudiantes comprenden mejor cuando están envueltos en tareas y temas que cautivan su atención, se pretende que los estudiantes desarrollen su autonomía con interacciones sobre ellos mismos y la sociedad de manera cooperativa</a:t>
            </a:r>
            <a:r>
              <a:rPr lang="es-ES" dirty="0" smtClean="0"/>
              <a:t>.</a:t>
            </a:r>
          </a:p>
          <a:p>
            <a:r>
              <a:rPr lang="es-ES" dirty="0"/>
              <a:t>La 4ª tendencia es la teoría de la conversación, donde según Vygotsky, aprender es un fenómeno social y adquirir nuevo conocimiento es el resultado de la interacción de un diálogo y que también se trata de un proceso dialéctico done cada individuo contrasta su punto de vista con los demás hasta llegar a un acuerdo</a:t>
            </a:r>
            <a:r>
              <a:rPr lang="es-ES" dirty="0" smtClean="0"/>
              <a:t>.</a:t>
            </a:r>
          </a:p>
          <a:p>
            <a:endParaRPr lang="es-ES" dirty="0"/>
          </a:p>
          <a:p>
            <a:r>
              <a:rPr lang="es-ES" dirty="0"/>
              <a:t>Otra tendencia mencionada es la humanización de la tecnología donde </a:t>
            </a:r>
            <a:r>
              <a:rPr lang="es-ES" dirty="0" err="1"/>
              <a:t>lq</a:t>
            </a:r>
            <a:r>
              <a:rPr lang="es-ES" dirty="0"/>
              <a:t> comunicación representa un punto esencial del proceso educativo, el hombre usa su inteligencia, su capacidad de autorrealización y la condición de poder relacionarse y comunicarse y socializar.</a:t>
            </a:r>
          </a:p>
        </p:txBody>
      </p:sp>
      <p:sp>
        <p:nvSpPr>
          <p:cNvPr id="4" name="Rectángulo 3"/>
          <p:cNvSpPr/>
          <p:nvPr/>
        </p:nvSpPr>
        <p:spPr>
          <a:xfrm>
            <a:off x="617374" y="5404527"/>
            <a:ext cx="10957249" cy="369332"/>
          </a:xfrm>
          <a:prstGeom prst="rect">
            <a:avLst/>
          </a:prstGeom>
        </p:spPr>
        <p:txBody>
          <a:bodyPr wrap="square">
            <a:spAutoFit/>
          </a:bodyPr>
          <a:lstStyle/>
          <a:p>
            <a:r>
              <a:rPr lang="es-ES" dirty="0"/>
              <a:t>http://docenciauniversitaria201.blogspot.com/2012/04/tendencias-educativas-para-el-siglo-xxi.html</a:t>
            </a:r>
          </a:p>
        </p:txBody>
      </p:sp>
    </p:spTree>
    <p:extLst>
      <p:ext uri="{BB962C8B-B14F-4D97-AF65-F5344CB8AC3E}">
        <p14:creationId xmlns:p14="http://schemas.microsoft.com/office/powerpoint/2010/main" val="781803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746251" y="0"/>
            <a:ext cx="8670925" cy="946150"/>
          </a:xfrm>
          <a:prstGeom prst="rect">
            <a:avLst/>
          </a:prstGeom>
          <a:solidFill>
            <a:srgbClr val="CCFF33"/>
          </a:solidFill>
          <a:ln w="38100" cmpd="dbl">
            <a:noFill/>
            <a:miter lim="800000"/>
            <a:headEnd/>
            <a:tailEnd/>
          </a:ln>
          <a:effectLst/>
        </p:spPr>
        <p:txBody>
          <a:bodyPr>
            <a:spAutoFit/>
          </a:bodyPr>
          <a:lstStyle/>
          <a:p>
            <a:pPr algn="ctr">
              <a:defRPr/>
            </a:pPr>
            <a:r>
              <a:rPr lang="es-ES_tradnl" sz="2800" b="1" dirty="0">
                <a:solidFill>
                  <a:srgbClr val="A50021"/>
                </a:solidFill>
                <a:effectLst>
                  <a:outerShdw blurRad="38100" dist="38100" dir="2700000" algn="tl">
                    <a:srgbClr val="000000"/>
                  </a:outerShdw>
                </a:effectLst>
                <a:latin typeface="Times New Roman" pitchFamily="18" charset="0"/>
                <a:cs typeface="Times New Roman" pitchFamily="18" charset="0"/>
              </a:rPr>
              <a:t>Declaración mundial sobre la</a:t>
            </a:r>
          </a:p>
          <a:p>
            <a:pPr algn="ctr">
              <a:defRPr/>
            </a:pPr>
            <a:r>
              <a:rPr lang="es-ES_tradnl" sz="2800" b="1" dirty="0">
                <a:solidFill>
                  <a:srgbClr val="A50021"/>
                </a:solidFill>
                <a:effectLst>
                  <a:outerShdw blurRad="38100" dist="38100" dir="2700000" algn="tl">
                    <a:srgbClr val="000000"/>
                  </a:outerShdw>
                </a:effectLst>
                <a:latin typeface="Times New Roman" pitchFamily="18" charset="0"/>
                <a:cs typeface="Times New Roman" pitchFamily="18" charset="0"/>
              </a:rPr>
              <a:t> Educación Superior en el siglo XXI</a:t>
            </a:r>
            <a:endParaRPr lang="es-ES_tradnl" sz="2800" i="1" dirty="0">
              <a:solidFill>
                <a:srgbClr val="A50021"/>
              </a:solidFill>
              <a:effectLst>
                <a:outerShdw blurRad="38100" dist="38100" dir="2700000" algn="tl">
                  <a:srgbClr val="000000"/>
                </a:outerShdw>
              </a:effectLst>
              <a:latin typeface="Times New Roman" pitchFamily="18" charset="0"/>
              <a:cs typeface="Times New Roman" pitchFamily="18" charset="0"/>
            </a:endParaRPr>
          </a:p>
        </p:txBody>
      </p:sp>
      <p:sp>
        <p:nvSpPr>
          <p:cNvPr id="43011" name="Text Box 3"/>
          <p:cNvSpPr txBox="1">
            <a:spLocks noChangeArrowheads="1"/>
          </p:cNvSpPr>
          <p:nvPr/>
        </p:nvSpPr>
        <p:spPr bwMode="auto">
          <a:xfrm>
            <a:off x="1981200" y="2066925"/>
            <a:ext cx="2317750" cy="566738"/>
          </a:xfrm>
          <a:prstGeom prst="rect">
            <a:avLst/>
          </a:prstGeom>
          <a:noFill/>
          <a:ln w="9525">
            <a:noFill/>
            <a:miter lim="800000"/>
            <a:headEnd/>
            <a:tailEnd/>
          </a:ln>
          <a:effectLst/>
        </p:spPr>
        <p:txBody>
          <a:bodyPr wrap="none">
            <a:spAutoFit/>
          </a:bodyPr>
          <a:lstStyle/>
          <a:p>
            <a:pPr>
              <a:lnSpc>
                <a:spcPct val="110000"/>
              </a:lnSpc>
              <a:buClr>
                <a:schemeClr val="accent2"/>
              </a:buClr>
              <a:defRPr/>
            </a:pPr>
            <a:r>
              <a:rPr lang="es-ES_tradnl" sz="2800" b="1" dirty="0">
                <a:effectLst>
                  <a:outerShdw blurRad="38100" dist="38100" dir="2700000" algn="tl">
                    <a:srgbClr val="FFFFFF"/>
                  </a:outerShdw>
                </a:effectLst>
                <a:latin typeface="Times New Roman" pitchFamily="18" charset="0"/>
                <a:cs typeface="Times New Roman" pitchFamily="18" charset="0"/>
              </a:rPr>
              <a:t>a.  La Misión:</a:t>
            </a:r>
            <a:endParaRPr lang="es-ES_tradnl" dirty="0">
              <a:effectLst>
                <a:outerShdw blurRad="38100" dist="38100" dir="2700000" algn="tl">
                  <a:srgbClr val="FFFFFF"/>
                </a:outerShdw>
              </a:effectLst>
              <a:latin typeface="Times New Roman" pitchFamily="18" charset="0"/>
              <a:cs typeface="Times New Roman" pitchFamily="18" charset="0"/>
            </a:endParaRPr>
          </a:p>
        </p:txBody>
      </p:sp>
      <p:sp>
        <p:nvSpPr>
          <p:cNvPr id="43012" name="Text Box 4"/>
          <p:cNvSpPr txBox="1">
            <a:spLocks noChangeArrowheads="1"/>
          </p:cNvSpPr>
          <p:nvPr/>
        </p:nvSpPr>
        <p:spPr bwMode="auto">
          <a:xfrm>
            <a:off x="6381751" y="2000251"/>
            <a:ext cx="3336925" cy="531813"/>
          </a:xfrm>
          <a:prstGeom prst="rect">
            <a:avLst/>
          </a:prstGeom>
          <a:noFill/>
          <a:ln w="9525">
            <a:noFill/>
            <a:miter lim="800000"/>
            <a:headEnd/>
            <a:tailEnd/>
          </a:ln>
          <a:effectLst/>
        </p:spPr>
        <p:txBody>
          <a:bodyPr wrap="none">
            <a:spAutoFit/>
          </a:bodyPr>
          <a:lstStyle/>
          <a:p>
            <a:pPr>
              <a:lnSpc>
                <a:spcPct val="110000"/>
              </a:lnSpc>
              <a:defRPr/>
            </a:pPr>
            <a:r>
              <a:rPr lang="es-ES_tradnl" sz="2600" b="1" dirty="0">
                <a:effectLst>
                  <a:outerShdw blurRad="38100" dist="38100" dir="2700000" algn="tl">
                    <a:srgbClr val="FFFFFF"/>
                  </a:outerShdw>
                </a:effectLst>
                <a:latin typeface="Times New Roman" pitchFamily="18" charset="0"/>
                <a:cs typeface="Times New Roman" pitchFamily="18" charset="0"/>
              </a:rPr>
              <a:t>Proteger y consolidar:</a:t>
            </a:r>
            <a:endParaRPr lang="es-ES_tradnl" sz="2600" dirty="0">
              <a:latin typeface="Times New Roman" pitchFamily="18" charset="0"/>
              <a:cs typeface="Times New Roman" pitchFamily="18" charset="0"/>
            </a:endParaRPr>
          </a:p>
        </p:txBody>
      </p:sp>
      <p:sp>
        <p:nvSpPr>
          <p:cNvPr id="43013" name="Text Box 5"/>
          <p:cNvSpPr txBox="1">
            <a:spLocks noChangeArrowheads="1"/>
          </p:cNvSpPr>
          <p:nvPr/>
        </p:nvSpPr>
        <p:spPr bwMode="auto">
          <a:xfrm>
            <a:off x="1981200" y="3975101"/>
            <a:ext cx="3505200" cy="519113"/>
          </a:xfrm>
          <a:prstGeom prst="rect">
            <a:avLst/>
          </a:prstGeom>
          <a:noFill/>
          <a:ln w="9525">
            <a:noFill/>
            <a:miter lim="800000"/>
            <a:headEnd/>
            <a:tailEnd/>
          </a:ln>
          <a:effectLst/>
        </p:spPr>
        <p:txBody>
          <a:bodyPr>
            <a:spAutoFit/>
          </a:bodyPr>
          <a:lstStyle/>
          <a:p>
            <a:pPr>
              <a:buClr>
                <a:schemeClr val="accent2"/>
              </a:buClr>
              <a:defRPr/>
            </a:pPr>
            <a:r>
              <a:rPr lang="es-ES_tradnl" sz="2800" b="1" dirty="0">
                <a:effectLst>
                  <a:outerShdw blurRad="38100" dist="38100" dir="2700000" algn="tl">
                    <a:srgbClr val="FFFFFF"/>
                  </a:outerShdw>
                </a:effectLst>
                <a:latin typeface="Times New Roman" pitchFamily="18" charset="0"/>
                <a:cs typeface="Times New Roman" pitchFamily="18" charset="0"/>
              </a:rPr>
              <a:t>b.  Marco ético   </a:t>
            </a:r>
            <a:r>
              <a:rPr lang="es-ES_tradnl" sz="2800" b="1" dirty="0">
                <a:solidFill>
                  <a:srgbClr val="A50021"/>
                </a:solidFill>
                <a:effectLst>
                  <a:outerShdw blurRad="38100" dist="38100" dir="2700000" algn="tl">
                    <a:srgbClr val="000000"/>
                  </a:outerShdw>
                </a:effectLst>
                <a:latin typeface="Times New Roman" pitchFamily="18" charset="0"/>
                <a:cs typeface="Times New Roman" pitchFamily="18" charset="0"/>
              </a:rPr>
              <a:t>+</a:t>
            </a:r>
            <a:endParaRPr lang="es-ES_tradnl" sz="2800" dirty="0">
              <a:effectLst>
                <a:outerShdw blurRad="38100" dist="38100" dir="2700000" algn="tl">
                  <a:srgbClr val="FFFFFF"/>
                </a:outerShdw>
              </a:effectLst>
              <a:latin typeface="Times New Roman" pitchFamily="18" charset="0"/>
              <a:cs typeface="Times New Roman" pitchFamily="18" charset="0"/>
            </a:endParaRPr>
          </a:p>
        </p:txBody>
      </p:sp>
      <p:sp>
        <p:nvSpPr>
          <p:cNvPr id="43014" name="Text Box 6"/>
          <p:cNvSpPr txBox="1">
            <a:spLocks noChangeArrowheads="1"/>
          </p:cNvSpPr>
          <p:nvPr/>
        </p:nvSpPr>
        <p:spPr bwMode="auto">
          <a:xfrm>
            <a:off x="6238875" y="3929063"/>
            <a:ext cx="3741738" cy="461962"/>
          </a:xfrm>
          <a:prstGeom prst="rect">
            <a:avLst/>
          </a:prstGeom>
          <a:noFill/>
          <a:ln w="9525">
            <a:noFill/>
            <a:miter lim="800000"/>
            <a:headEnd/>
            <a:tailEnd/>
          </a:ln>
          <a:effectLst/>
        </p:spPr>
        <p:txBody>
          <a:bodyPr wrap="none">
            <a:spAutoFit/>
          </a:bodyPr>
          <a:lstStyle/>
          <a:p>
            <a:pPr>
              <a:defRPr/>
            </a:pPr>
            <a:r>
              <a:rPr lang="es-ES_tradnl" sz="2400" dirty="0">
                <a:effectLst>
                  <a:outerShdw blurRad="38100" dist="38100" dir="2700000" algn="tl">
                    <a:srgbClr val="FFFFFF"/>
                  </a:outerShdw>
                </a:effectLst>
                <a:latin typeface="Times New Roman" pitchFamily="18" charset="0"/>
                <a:cs typeface="Times New Roman" pitchFamily="18" charset="0"/>
              </a:rPr>
              <a:t> </a:t>
            </a:r>
            <a:r>
              <a:rPr lang="es-ES_tradnl" sz="2400" b="1" dirty="0">
                <a:effectLst>
                  <a:outerShdw blurRad="38100" dist="38100" dir="2700000" algn="tl">
                    <a:srgbClr val="FFFFFF"/>
                  </a:outerShdw>
                </a:effectLst>
                <a:latin typeface="Times New Roman" pitchFamily="18" charset="0"/>
                <a:cs typeface="Times New Roman" pitchFamily="18" charset="0"/>
              </a:rPr>
              <a:t>Vocación social:</a:t>
            </a:r>
            <a:r>
              <a:rPr lang="es-ES_tradnl" sz="2400" dirty="0">
                <a:effectLst>
                  <a:outerShdw blurRad="38100" dist="38100" dir="2700000" algn="tl">
                    <a:srgbClr val="FFFFFF"/>
                  </a:outerShdw>
                </a:effectLst>
                <a:latin typeface="Times New Roman" pitchFamily="18" charset="0"/>
                <a:cs typeface="Times New Roman" pitchFamily="18" charset="0"/>
              </a:rPr>
              <a:t>  Erradicar:</a:t>
            </a:r>
          </a:p>
        </p:txBody>
      </p:sp>
      <p:sp>
        <p:nvSpPr>
          <p:cNvPr id="43015" name="Text Box 7"/>
          <p:cNvSpPr txBox="1">
            <a:spLocks noChangeArrowheads="1"/>
          </p:cNvSpPr>
          <p:nvPr/>
        </p:nvSpPr>
        <p:spPr bwMode="auto">
          <a:xfrm>
            <a:off x="7086601" y="1295400"/>
            <a:ext cx="2593975" cy="40005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es-ES_tradnl" sz="2000" b="1">
                <a:solidFill>
                  <a:srgbClr val="A50021"/>
                </a:solidFill>
                <a:effectLst>
                  <a:outerShdw blurRad="38100" dist="38100" dir="2700000" algn="tl">
                    <a:srgbClr val="000000"/>
                  </a:outerShdw>
                </a:effectLst>
                <a:latin typeface="Times New Roman" pitchFamily="18" charset="0"/>
                <a:cs typeface="Times New Roman" pitchFamily="18" charset="0"/>
              </a:rPr>
              <a:t>UNESCO, París, 1998</a:t>
            </a:r>
            <a:endParaRPr lang="es-ES_tradnl" b="1">
              <a:latin typeface="Times New Roman" pitchFamily="18" charset="0"/>
              <a:cs typeface="Times New Roman" pitchFamily="18" charset="0"/>
            </a:endParaRPr>
          </a:p>
        </p:txBody>
      </p:sp>
      <p:sp>
        <p:nvSpPr>
          <p:cNvPr id="43016" name="Rectangle 8"/>
          <p:cNvSpPr>
            <a:spLocks noChangeArrowheads="1"/>
          </p:cNvSpPr>
          <p:nvPr/>
        </p:nvSpPr>
        <p:spPr bwMode="auto">
          <a:xfrm>
            <a:off x="4343400" y="2066926"/>
            <a:ext cx="1739900" cy="1514475"/>
          </a:xfrm>
          <a:prstGeom prst="rect">
            <a:avLst/>
          </a:prstGeom>
          <a:gradFill flip="none" rotWithShape="1">
            <a:gsLst>
              <a:gs pos="0">
                <a:srgbClr val="03D4A8"/>
              </a:gs>
              <a:gs pos="25000">
                <a:srgbClr val="21D6E0"/>
              </a:gs>
              <a:gs pos="75000">
                <a:srgbClr val="0087E6"/>
              </a:gs>
              <a:gs pos="100000">
                <a:srgbClr val="005CBF"/>
              </a:gs>
            </a:gsLst>
            <a:path path="rect">
              <a:fillToRect l="50000" t="50000" r="50000" b="50000"/>
            </a:path>
            <a:tileRect/>
          </a:gradFill>
          <a:ln w="9525">
            <a:noFill/>
            <a:miter lim="800000"/>
            <a:headEnd/>
            <a:tailEnd/>
          </a:ln>
          <a:effectLst/>
        </p:spPr>
        <p:txBody>
          <a:bodyPr wrap="none">
            <a:spAutoFit/>
          </a:bodyPr>
          <a:lstStyle/>
          <a:p>
            <a:pPr>
              <a:lnSpc>
                <a:spcPct val="110000"/>
              </a:lnSpc>
              <a:buClr>
                <a:schemeClr val="accent2"/>
              </a:buClr>
              <a:defRPr/>
            </a:pPr>
            <a:r>
              <a:rPr lang="es-ES_tradnl" sz="2800" b="1" dirty="0">
                <a:effectLst>
                  <a:outerShdw blurRad="38100" dist="38100" dir="2700000" algn="tl">
                    <a:srgbClr val="FFFFFF"/>
                  </a:outerShdw>
                </a:effectLst>
                <a:latin typeface="Times New Roman" pitchFamily="18" charset="0"/>
                <a:cs typeface="Times New Roman" pitchFamily="18" charset="0"/>
              </a:rPr>
              <a:t>Educar</a:t>
            </a:r>
          </a:p>
          <a:p>
            <a:pPr>
              <a:lnSpc>
                <a:spcPct val="110000"/>
              </a:lnSpc>
              <a:defRPr/>
            </a:pPr>
            <a:r>
              <a:rPr lang="es-ES_tradnl" sz="2800" b="1" dirty="0">
                <a:effectLst>
                  <a:outerShdw blurRad="38100" dist="38100" dir="2700000" algn="tl">
                    <a:srgbClr val="FFFFFF"/>
                  </a:outerShdw>
                </a:effectLst>
                <a:latin typeface="Times New Roman" pitchFamily="18" charset="0"/>
                <a:cs typeface="Times New Roman" pitchFamily="18" charset="0"/>
              </a:rPr>
              <a:t>Formar</a:t>
            </a:r>
          </a:p>
          <a:p>
            <a:pPr>
              <a:lnSpc>
                <a:spcPct val="110000"/>
              </a:lnSpc>
              <a:defRPr/>
            </a:pPr>
            <a:r>
              <a:rPr lang="es-ES_tradnl" sz="2800" b="1" dirty="0">
                <a:effectLst>
                  <a:outerShdw blurRad="38100" dist="38100" dir="2700000" algn="tl">
                    <a:srgbClr val="FFFFFF"/>
                  </a:outerShdw>
                </a:effectLst>
                <a:latin typeface="Times New Roman" pitchFamily="18" charset="0"/>
                <a:cs typeface="Times New Roman" pitchFamily="18" charset="0"/>
              </a:rPr>
              <a:t>Investigar</a:t>
            </a:r>
          </a:p>
        </p:txBody>
      </p:sp>
      <p:sp>
        <p:nvSpPr>
          <p:cNvPr id="43017" name="Rectangle 9"/>
          <p:cNvSpPr>
            <a:spLocks noChangeArrowheads="1"/>
          </p:cNvSpPr>
          <p:nvPr/>
        </p:nvSpPr>
        <p:spPr bwMode="auto">
          <a:xfrm>
            <a:off x="6381750" y="4419601"/>
            <a:ext cx="3187700" cy="1933575"/>
          </a:xfrm>
          <a:prstGeom prst="rect">
            <a:avLst/>
          </a:prstGeom>
          <a:solidFill>
            <a:schemeClr val="accent3">
              <a:lumMod val="60000"/>
              <a:lumOff val="40000"/>
            </a:schemeClr>
          </a:solidFill>
          <a:ln w="9525">
            <a:noFill/>
            <a:miter lim="800000"/>
            <a:headEnd/>
            <a:tailEnd/>
          </a:ln>
          <a:effectLst/>
        </p:spPr>
        <p:txBody>
          <a:bodyPr wrap="none">
            <a:spAutoFit/>
          </a:bodyPr>
          <a:lstStyle/>
          <a:p>
            <a:pPr marL="457200" indent="-457200">
              <a:lnSpc>
                <a:spcPct val="120000"/>
              </a:lnSpc>
              <a:buFont typeface="+mj-lt"/>
              <a:buAutoNum type="alphaLcParenR"/>
              <a:defRPr/>
            </a:pPr>
            <a:r>
              <a:rPr lang="es-ES_tradnl" sz="2300" b="1" dirty="0">
                <a:effectLst>
                  <a:outerShdw blurRad="38100" dist="38100" dir="2700000" algn="tl">
                    <a:srgbClr val="FFFFFF"/>
                  </a:outerShdw>
                </a:effectLst>
                <a:latin typeface="Times New Roman" pitchFamily="18" charset="0"/>
                <a:cs typeface="Times New Roman" pitchFamily="18" charset="0"/>
              </a:rPr>
              <a:t>Hambre</a:t>
            </a:r>
          </a:p>
          <a:p>
            <a:pPr marL="457200" indent="-457200">
              <a:buFont typeface="+mj-lt"/>
              <a:buAutoNum type="alphaLcParenR"/>
              <a:defRPr/>
            </a:pPr>
            <a:r>
              <a:rPr lang="es-ES_tradnl" sz="2300" b="1" dirty="0">
                <a:effectLst>
                  <a:outerShdw blurRad="38100" dist="38100" dir="2700000" algn="tl">
                    <a:srgbClr val="FFFFFF"/>
                  </a:outerShdw>
                </a:effectLst>
                <a:latin typeface="Times New Roman" pitchFamily="18" charset="0"/>
                <a:cs typeface="Times New Roman" pitchFamily="18" charset="0"/>
              </a:rPr>
              <a:t>Pobreza</a:t>
            </a:r>
          </a:p>
          <a:p>
            <a:pPr marL="457200" indent="-457200">
              <a:buFont typeface="+mj-lt"/>
              <a:buAutoNum type="alphaLcParenR"/>
              <a:defRPr/>
            </a:pPr>
            <a:r>
              <a:rPr lang="es-ES_tradnl" sz="2300" b="1" dirty="0">
                <a:effectLst>
                  <a:outerShdw blurRad="38100" dist="38100" dir="2700000" algn="tl">
                    <a:srgbClr val="FFFFFF"/>
                  </a:outerShdw>
                </a:effectLst>
                <a:latin typeface="Times New Roman" pitchFamily="18" charset="0"/>
                <a:cs typeface="Times New Roman" pitchFamily="18" charset="0"/>
              </a:rPr>
              <a:t>Deterioro ambiental</a:t>
            </a:r>
          </a:p>
          <a:p>
            <a:pPr marL="457200" indent="-457200">
              <a:buFont typeface="+mj-lt"/>
              <a:buAutoNum type="alphaLcParenR"/>
              <a:defRPr/>
            </a:pPr>
            <a:r>
              <a:rPr lang="es-ES_tradnl" sz="2300" b="1" dirty="0">
                <a:effectLst>
                  <a:outerShdw blurRad="38100" dist="38100" dir="2700000" algn="tl">
                    <a:srgbClr val="FFFFFF"/>
                  </a:outerShdw>
                </a:effectLst>
                <a:latin typeface="Times New Roman" pitchFamily="18" charset="0"/>
                <a:cs typeface="Times New Roman" pitchFamily="18" charset="0"/>
              </a:rPr>
              <a:t>Enfermedades</a:t>
            </a:r>
          </a:p>
          <a:p>
            <a:pPr marL="457200" indent="-457200">
              <a:buFont typeface="+mj-lt"/>
              <a:buAutoNum type="alphaLcParenR"/>
              <a:defRPr/>
            </a:pPr>
            <a:r>
              <a:rPr lang="es-ES_tradnl" sz="2300" b="1" dirty="0">
                <a:effectLst>
                  <a:outerShdw blurRad="38100" dist="38100" dir="2700000" algn="tl">
                    <a:srgbClr val="FFFFFF"/>
                  </a:outerShdw>
                </a:effectLst>
                <a:latin typeface="Times New Roman" pitchFamily="18" charset="0"/>
                <a:cs typeface="Times New Roman" pitchFamily="18" charset="0"/>
              </a:rPr>
              <a:t>Analfabetismo</a:t>
            </a:r>
          </a:p>
        </p:txBody>
      </p:sp>
      <p:sp>
        <p:nvSpPr>
          <p:cNvPr id="43018" name="Rectangle 10"/>
          <p:cNvSpPr>
            <a:spLocks noChangeArrowheads="1"/>
          </p:cNvSpPr>
          <p:nvPr/>
        </p:nvSpPr>
        <p:spPr bwMode="auto">
          <a:xfrm>
            <a:off x="6400800" y="2514600"/>
            <a:ext cx="3409950" cy="871538"/>
          </a:xfrm>
          <a:prstGeom prst="rect">
            <a:avLst/>
          </a:prstGeom>
          <a:noFill/>
          <a:ln w="9525">
            <a:noFill/>
            <a:miter lim="800000"/>
            <a:headEnd/>
            <a:tailEnd/>
          </a:ln>
          <a:effectLst/>
        </p:spPr>
        <p:txBody>
          <a:bodyPr wrap="none">
            <a:spAutoFit/>
          </a:bodyPr>
          <a:lstStyle/>
          <a:p>
            <a:pPr marL="457200" indent="-457200">
              <a:lnSpc>
                <a:spcPct val="110000"/>
              </a:lnSpc>
              <a:buFont typeface="+mj-lt"/>
              <a:buAutoNum type="alphaLcParenR"/>
              <a:defRPr/>
            </a:pPr>
            <a:r>
              <a:rPr lang="es-ES_tradnl" sz="2300" b="1" dirty="0">
                <a:effectLst>
                  <a:outerShdw blurRad="38100" dist="38100" dir="2700000" algn="tl">
                    <a:srgbClr val="FFFFFF"/>
                  </a:outerShdw>
                </a:effectLst>
                <a:latin typeface="Times New Roman" pitchFamily="18" charset="0"/>
                <a:cs typeface="Times New Roman" pitchFamily="18" charset="0"/>
              </a:rPr>
              <a:t>Valores de la sociedad</a:t>
            </a:r>
          </a:p>
          <a:p>
            <a:pPr marL="457200" indent="-457200">
              <a:lnSpc>
                <a:spcPct val="110000"/>
              </a:lnSpc>
              <a:buFont typeface="+mj-lt"/>
              <a:buAutoNum type="alphaLcParenR"/>
              <a:defRPr/>
            </a:pPr>
            <a:r>
              <a:rPr lang="es-ES_tradnl" sz="2300" b="1" dirty="0">
                <a:effectLst>
                  <a:outerShdw blurRad="38100" dist="38100" dir="2700000" algn="tl">
                    <a:srgbClr val="FFFFFF"/>
                  </a:outerShdw>
                </a:effectLst>
                <a:latin typeface="Times New Roman" pitchFamily="18" charset="0"/>
                <a:cs typeface="Times New Roman" pitchFamily="18" charset="0"/>
              </a:rPr>
              <a:t>Desarrollo sostenible</a:t>
            </a:r>
          </a:p>
        </p:txBody>
      </p:sp>
      <p:sp>
        <p:nvSpPr>
          <p:cNvPr id="43019" name="Rectangle 11"/>
          <p:cNvSpPr>
            <a:spLocks noChangeArrowheads="1"/>
          </p:cNvSpPr>
          <p:nvPr/>
        </p:nvSpPr>
        <p:spPr bwMode="auto">
          <a:xfrm>
            <a:off x="2209800" y="4429126"/>
            <a:ext cx="2628900" cy="1039813"/>
          </a:xfrm>
          <a:prstGeom prst="rect">
            <a:avLst/>
          </a:prstGeom>
          <a:solidFill>
            <a:srgbClr val="92D050"/>
          </a:solidFill>
          <a:ln w="9525">
            <a:noFill/>
            <a:miter lim="800000"/>
            <a:headEnd/>
            <a:tailEnd/>
          </a:ln>
          <a:effectLst/>
        </p:spPr>
        <p:txBody>
          <a:bodyPr wrap="none">
            <a:spAutoFit/>
          </a:bodyPr>
          <a:lstStyle/>
          <a:p>
            <a:pPr>
              <a:lnSpc>
                <a:spcPct val="110000"/>
              </a:lnSpc>
              <a:defRPr/>
            </a:pPr>
            <a:r>
              <a:rPr lang="es-ES_tradnl" sz="2800" b="1" dirty="0">
                <a:effectLst>
                  <a:outerShdw blurRad="38100" dist="38100" dir="2700000" algn="tl">
                    <a:srgbClr val="FFFFFF"/>
                  </a:outerShdw>
                </a:effectLst>
                <a:latin typeface="Times New Roman" pitchFamily="18" charset="0"/>
                <a:cs typeface="Times New Roman" pitchFamily="18" charset="0"/>
              </a:rPr>
              <a:t>Rigor científico </a:t>
            </a:r>
          </a:p>
          <a:p>
            <a:pPr>
              <a:lnSpc>
                <a:spcPct val="110000"/>
              </a:lnSpc>
              <a:defRPr/>
            </a:pPr>
            <a:r>
              <a:rPr lang="es-ES_tradnl" sz="2800" b="1" dirty="0">
                <a:effectLst>
                  <a:outerShdw blurRad="38100" dist="38100" dir="2700000" algn="tl">
                    <a:srgbClr val="FFFFFF"/>
                  </a:outerShdw>
                </a:effectLst>
                <a:latin typeface="Times New Roman" pitchFamily="18" charset="0"/>
                <a:cs typeface="Times New Roman" pitchFamily="18" charset="0"/>
              </a:rPr>
              <a:t>  e  intelectual</a:t>
            </a:r>
            <a:r>
              <a:rPr lang="es-ES_tradnl" sz="2800" dirty="0">
                <a:effectLst>
                  <a:outerShdw blurRad="38100" dist="38100" dir="2700000" algn="tl">
                    <a:srgbClr val="FFFFFF"/>
                  </a:outerShdw>
                </a:effectLst>
                <a:latin typeface="Times New Roman" pitchFamily="18" charset="0"/>
                <a:cs typeface="Times New Roman" pitchFamily="18" charset="0"/>
              </a:rPr>
              <a:t> </a:t>
            </a:r>
          </a:p>
        </p:txBody>
      </p:sp>
      <p:sp>
        <p:nvSpPr>
          <p:cNvPr id="38924" name="12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smtClean="0">
                <a:latin typeface="Times New Roman" panose="02020603050405020304" pitchFamily="18" charset="0"/>
                <a:cs typeface="Times New Roman" panose="02020603050405020304" pitchFamily="18" charset="0"/>
              </a:rPr>
              <a:t>Ramón R. Abarca Fernández   2014</a:t>
            </a:r>
            <a:endParaRPr lang="es-PE" altLang="es-ES" sz="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9853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3" presetClass="entr" presetSubtype="288" fill="hold" grpId="0" nodeType="afterEffect">
                                  <p:stCondLst>
                                    <p:cond delay="1000"/>
                                  </p:stCondLst>
                                  <p:childTnLst>
                                    <p:set>
                                      <p:cBhvr>
                                        <p:cTn id="11" dur="1" fill="hold">
                                          <p:stCondLst>
                                            <p:cond delay="0"/>
                                          </p:stCondLst>
                                        </p:cTn>
                                        <p:tgtEl>
                                          <p:spTgt spid="43015"/>
                                        </p:tgtEl>
                                        <p:attrNameLst>
                                          <p:attrName>style.visibility</p:attrName>
                                        </p:attrNameLst>
                                      </p:cBhvr>
                                      <p:to>
                                        <p:strVal val="visible"/>
                                      </p:to>
                                    </p:set>
                                    <p:anim calcmode="lin" valueType="num">
                                      <p:cBhvr>
                                        <p:cTn id="12" dur="500" fill="hold"/>
                                        <p:tgtEl>
                                          <p:spTgt spid="43015"/>
                                        </p:tgtEl>
                                        <p:attrNameLst>
                                          <p:attrName>ppt_w</p:attrName>
                                        </p:attrNameLst>
                                      </p:cBhvr>
                                      <p:tavLst>
                                        <p:tav tm="0">
                                          <p:val>
                                            <p:strVal val="4/3*#ppt_w"/>
                                          </p:val>
                                        </p:tav>
                                        <p:tav tm="100000">
                                          <p:val>
                                            <p:strVal val="#ppt_w"/>
                                          </p:val>
                                        </p:tav>
                                      </p:tavLst>
                                    </p:anim>
                                    <p:anim calcmode="lin" valueType="num">
                                      <p:cBhvr>
                                        <p:cTn id="13" dur="500" fill="hold"/>
                                        <p:tgtEl>
                                          <p:spTgt spid="43015"/>
                                        </p:tgtEl>
                                        <p:attrNameLst>
                                          <p:attrName>ppt_h</p:attrName>
                                        </p:attrNameLst>
                                      </p:cBhvr>
                                      <p:tavLst>
                                        <p:tav tm="0">
                                          <p:val>
                                            <p:strVal val="4/3*#ppt_h"/>
                                          </p:val>
                                        </p:tav>
                                        <p:tav tm="100000">
                                          <p:val>
                                            <p:strVal val="#ppt_h"/>
                                          </p:val>
                                        </p:tav>
                                      </p:tavLst>
                                    </p:anim>
                                  </p:childTnLst>
                                </p:cTn>
                              </p:par>
                            </p:childTnLst>
                          </p:cTn>
                        </p:par>
                        <p:par>
                          <p:cTn id="14" fill="hold" nodeType="afterGroup">
                            <p:stCondLst>
                              <p:cond delay="2000"/>
                            </p:stCondLst>
                            <p:childTnLst>
                              <p:par>
                                <p:cTn id="15" presetID="4" presetClass="entr" presetSubtype="16" fill="hold" grpId="0" nodeType="afterEffect">
                                  <p:stCondLst>
                                    <p:cond delay="0"/>
                                  </p:stCondLst>
                                  <p:childTnLst>
                                    <p:set>
                                      <p:cBhvr>
                                        <p:cTn id="16" dur="1" fill="hold">
                                          <p:stCondLst>
                                            <p:cond delay="0"/>
                                          </p:stCondLst>
                                        </p:cTn>
                                        <p:tgtEl>
                                          <p:spTgt spid="43011"/>
                                        </p:tgtEl>
                                        <p:attrNameLst>
                                          <p:attrName>style.visibility</p:attrName>
                                        </p:attrNameLst>
                                      </p:cBhvr>
                                      <p:to>
                                        <p:strVal val="visible"/>
                                      </p:to>
                                    </p:set>
                                    <p:animEffect transition="in" filter="box(in)">
                                      <p:cBhvr>
                                        <p:cTn id="17" dur="500"/>
                                        <p:tgtEl>
                                          <p:spTgt spid="43011"/>
                                        </p:tgtEl>
                                      </p:cBhvr>
                                    </p:animEffect>
                                  </p:childTnLst>
                                </p:cTn>
                              </p:par>
                            </p:childTnLst>
                          </p:cTn>
                        </p:par>
                        <p:par>
                          <p:cTn id="18" fill="hold" nodeType="afterGroup">
                            <p:stCondLst>
                              <p:cond delay="2500"/>
                            </p:stCondLst>
                            <p:childTnLst>
                              <p:par>
                                <p:cTn id="19" presetID="23" presetClass="entr" presetSubtype="272" fill="hold" grpId="0" nodeType="afterEffect">
                                  <p:stCondLst>
                                    <p:cond delay="0"/>
                                  </p:stCondLst>
                                  <p:childTnLst>
                                    <p:set>
                                      <p:cBhvr>
                                        <p:cTn id="20" dur="1" fill="hold">
                                          <p:stCondLst>
                                            <p:cond delay="0"/>
                                          </p:stCondLst>
                                        </p:cTn>
                                        <p:tgtEl>
                                          <p:spTgt spid="43016"/>
                                        </p:tgtEl>
                                        <p:attrNameLst>
                                          <p:attrName>style.visibility</p:attrName>
                                        </p:attrNameLst>
                                      </p:cBhvr>
                                      <p:to>
                                        <p:strVal val="visible"/>
                                      </p:to>
                                    </p:set>
                                    <p:anim calcmode="lin" valueType="num">
                                      <p:cBhvr>
                                        <p:cTn id="21" dur="500" fill="hold"/>
                                        <p:tgtEl>
                                          <p:spTgt spid="43016"/>
                                        </p:tgtEl>
                                        <p:attrNameLst>
                                          <p:attrName>ppt_w</p:attrName>
                                        </p:attrNameLst>
                                      </p:cBhvr>
                                      <p:tavLst>
                                        <p:tav tm="0">
                                          <p:val>
                                            <p:strVal val="2/3*#ppt_w"/>
                                          </p:val>
                                        </p:tav>
                                        <p:tav tm="100000">
                                          <p:val>
                                            <p:strVal val="#ppt_w"/>
                                          </p:val>
                                        </p:tav>
                                      </p:tavLst>
                                    </p:anim>
                                    <p:anim calcmode="lin" valueType="num">
                                      <p:cBhvr>
                                        <p:cTn id="22" dur="500" fill="hold"/>
                                        <p:tgtEl>
                                          <p:spTgt spid="43016"/>
                                        </p:tgtEl>
                                        <p:attrNameLst>
                                          <p:attrName>ppt_h</p:attrName>
                                        </p:attrNameLst>
                                      </p:cBhvr>
                                      <p:tavLst>
                                        <p:tav tm="0">
                                          <p:val>
                                            <p:strVal val="2/3*#ppt_h"/>
                                          </p:val>
                                        </p:tav>
                                        <p:tav tm="100000">
                                          <p:val>
                                            <p:strVal val="#ppt_h"/>
                                          </p:val>
                                        </p:tav>
                                      </p:tavLst>
                                    </p:anim>
                                  </p:childTnLst>
                                </p:cTn>
                              </p:par>
                            </p:childTnLst>
                          </p:cTn>
                        </p:par>
                        <p:par>
                          <p:cTn id="23" fill="hold" nodeType="afterGroup">
                            <p:stCondLst>
                              <p:cond delay="3000"/>
                            </p:stCondLst>
                            <p:childTnLst>
                              <p:par>
                                <p:cTn id="24" presetID="4" presetClass="entr" presetSubtype="32" fill="hold" grpId="0" nodeType="afterEffect">
                                  <p:stCondLst>
                                    <p:cond delay="0"/>
                                  </p:stCondLst>
                                  <p:childTnLst>
                                    <p:set>
                                      <p:cBhvr>
                                        <p:cTn id="25" dur="1" fill="hold">
                                          <p:stCondLst>
                                            <p:cond delay="0"/>
                                          </p:stCondLst>
                                        </p:cTn>
                                        <p:tgtEl>
                                          <p:spTgt spid="43012"/>
                                        </p:tgtEl>
                                        <p:attrNameLst>
                                          <p:attrName>style.visibility</p:attrName>
                                        </p:attrNameLst>
                                      </p:cBhvr>
                                      <p:to>
                                        <p:strVal val="visible"/>
                                      </p:to>
                                    </p:set>
                                    <p:animEffect transition="in" filter="box(out)">
                                      <p:cBhvr>
                                        <p:cTn id="26" dur="500"/>
                                        <p:tgtEl>
                                          <p:spTgt spid="43012"/>
                                        </p:tgtEl>
                                      </p:cBhvr>
                                    </p:animEffect>
                                  </p:childTnLst>
                                </p:cTn>
                              </p:par>
                            </p:childTnLst>
                          </p:cTn>
                        </p:par>
                        <p:par>
                          <p:cTn id="27" fill="hold" nodeType="afterGroup">
                            <p:stCondLst>
                              <p:cond delay="3500"/>
                            </p:stCondLst>
                            <p:childTnLst>
                              <p:par>
                                <p:cTn id="28" presetID="23" presetClass="entr" presetSubtype="272" fill="hold" grpId="0" nodeType="afterEffect">
                                  <p:stCondLst>
                                    <p:cond delay="0"/>
                                  </p:stCondLst>
                                  <p:childTnLst>
                                    <p:set>
                                      <p:cBhvr>
                                        <p:cTn id="29" dur="1" fill="hold">
                                          <p:stCondLst>
                                            <p:cond delay="0"/>
                                          </p:stCondLst>
                                        </p:cTn>
                                        <p:tgtEl>
                                          <p:spTgt spid="43018"/>
                                        </p:tgtEl>
                                        <p:attrNameLst>
                                          <p:attrName>style.visibility</p:attrName>
                                        </p:attrNameLst>
                                      </p:cBhvr>
                                      <p:to>
                                        <p:strVal val="visible"/>
                                      </p:to>
                                    </p:set>
                                    <p:anim calcmode="lin" valueType="num">
                                      <p:cBhvr>
                                        <p:cTn id="30" dur="500" fill="hold"/>
                                        <p:tgtEl>
                                          <p:spTgt spid="43018"/>
                                        </p:tgtEl>
                                        <p:attrNameLst>
                                          <p:attrName>ppt_w</p:attrName>
                                        </p:attrNameLst>
                                      </p:cBhvr>
                                      <p:tavLst>
                                        <p:tav tm="0">
                                          <p:val>
                                            <p:strVal val="2/3*#ppt_w"/>
                                          </p:val>
                                        </p:tav>
                                        <p:tav tm="100000">
                                          <p:val>
                                            <p:strVal val="#ppt_w"/>
                                          </p:val>
                                        </p:tav>
                                      </p:tavLst>
                                    </p:anim>
                                    <p:anim calcmode="lin" valueType="num">
                                      <p:cBhvr>
                                        <p:cTn id="31" dur="500" fill="hold"/>
                                        <p:tgtEl>
                                          <p:spTgt spid="43018"/>
                                        </p:tgtEl>
                                        <p:attrNameLst>
                                          <p:attrName>ppt_h</p:attrName>
                                        </p:attrNameLst>
                                      </p:cBhvr>
                                      <p:tavLst>
                                        <p:tav tm="0">
                                          <p:val>
                                            <p:strVal val="2/3*#ppt_h"/>
                                          </p:val>
                                        </p:tav>
                                        <p:tav tm="100000">
                                          <p:val>
                                            <p:strVal val="#ppt_h"/>
                                          </p:val>
                                        </p:tav>
                                      </p:tavLst>
                                    </p:anim>
                                  </p:childTnLst>
                                </p:cTn>
                              </p:par>
                            </p:childTnLst>
                          </p:cTn>
                        </p:par>
                        <p:par>
                          <p:cTn id="32" fill="hold" nodeType="afterGroup">
                            <p:stCondLst>
                              <p:cond delay="4000"/>
                            </p:stCondLst>
                            <p:childTnLst>
                              <p:par>
                                <p:cTn id="33" presetID="9" presetClass="entr" presetSubtype="0" fill="hold" grpId="0" nodeType="afterEffect">
                                  <p:stCondLst>
                                    <p:cond delay="0"/>
                                  </p:stCondLst>
                                  <p:childTnLst>
                                    <p:set>
                                      <p:cBhvr>
                                        <p:cTn id="34" dur="1" fill="hold">
                                          <p:stCondLst>
                                            <p:cond delay="0"/>
                                          </p:stCondLst>
                                        </p:cTn>
                                        <p:tgtEl>
                                          <p:spTgt spid="43013"/>
                                        </p:tgtEl>
                                        <p:attrNameLst>
                                          <p:attrName>style.visibility</p:attrName>
                                        </p:attrNameLst>
                                      </p:cBhvr>
                                      <p:to>
                                        <p:strVal val="visible"/>
                                      </p:to>
                                    </p:set>
                                    <p:animEffect transition="in" filter="dissolve">
                                      <p:cBhvr>
                                        <p:cTn id="35" dur="500"/>
                                        <p:tgtEl>
                                          <p:spTgt spid="43013"/>
                                        </p:tgtEl>
                                      </p:cBhvr>
                                    </p:animEffect>
                                  </p:childTnLst>
                                </p:cTn>
                              </p:par>
                            </p:childTnLst>
                          </p:cTn>
                        </p:par>
                        <p:par>
                          <p:cTn id="36" fill="hold" nodeType="afterGroup">
                            <p:stCondLst>
                              <p:cond delay="4500"/>
                            </p:stCondLst>
                            <p:childTnLst>
                              <p:par>
                                <p:cTn id="37" presetID="3" presetClass="entr" presetSubtype="10" fill="hold" grpId="0" nodeType="afterEffect">
                                  <p:stCondLst>
                                    <p:cond delay="0"/>
                                  </p:stCondLst>
                                  <p:childTnLst>
                                    <p:set>
                                      <p:cBhvr>
                                        <p:cTn id="38" dur="1" fill="hold">
                                          <p:stCondLst>
                                            <p:cond delay="0"/>
                                          </p:stCondLst>
                                        </p:cTn>
                                        <p:tgtEl>
                                          <p:spTgt spid="43019"/>
                                        </p:tgtEl>
                                        <p:attrNameLst>
                                          <p:attrName>style.visibility</p:attrName>
                                        </p:attrNameLst>
                                      </p:cBhvr>
                                      <p:to>
                                        <p:strVal val="visible"/>
                                      </p:to>
                                    </p:set>
                                    <p:animEffect transition="in" filter="blinds(horizontal)">
                                      <p:cBhvr>
                                        <p:cTn id="39" dur="500"/>
                                        <p:tgtEl>
                                          <p:spTgt spid="43019"/>
                                        </p:tgtEl>
                                      </p:cBhvr>
                                    </p:animEffect>
                                  </p:childTnLst>
                                </p:cTn>
                              </p:par>
                            </p:childTnLst>
                          </p:cTn>
                        </p:par>
                        <p:par>
                          <p:cTn id="40" fill="hold" nodeType="afterGroup">
                            <p:stCondLst>
                              <p:cond delay="5000"/>
                            </p:stCondLst>
                            <p:childTnLst>
                              <p:par>
                                <p:cTn id="41" presetID="3" presetClass="entr" presetSubtype="5" fill="hold" grpId="0" nodeType="afterEffect">
                                  <p:stCondLst>
                                    <p:cond delay="0"/>
                                  </p:stCondLst>
                                  <p:childTnLst>
                                    <p:set>
                                      <p:cBhvr>
                                        <p:cTn id="42" dur="1" fill="hold">
                                          <p:stCondLst>
                                            <p:cond delay="0"/>
                                          </p:stCondLst>
                                        </p:cTn>
                                        <p:tgtEl>
                                          <p:spTgt spid="43014"/>
                                        </p:tgtEl>
                                        <p:attrNameLst>
                                          <p:attrName>style.visibility</p:attrName>
                                        </p:attrNameLst>
                                      </p:cBhvr>
                                      <p:to>
                                        <p:strVal val="visible"/>
                                      </p:to>
                                    </p:set>
                                    <p:animEffect transition="in" filter="blinds(vertical)">
                                      <p:cBhvr>
                                        <p:cTn id="43" dur="500"/>
                                        <p:tgtEl>
                                          <p:spTgt spid="43014"/>
                                        </p:tgtEl>
                                      </p:cBhvr>
                                    </p:animEffect>
                                  </p:childTnLst>
                                </p:cTn>
                              </p:par>
                            </p:childTnLst>
                          </p:cTn>
                        </p:par>
                        <p:par>
                          <p:cTn id="44" fill="hold" nodeType="afterGroup">
                            <p:stCondLst>
                              <p:cond delay="5500"/>
                            </p:stCondLst>
                            <p:childTnLst>
                              <p:par>
                                <p:cTn id="45" presetID="23" presetClass="entr" presetSubtype="272" fill="hold" grpId="0" nodeType="afterEffect">
                                  <p:stCondLst>
                                    <p:cond delay="0"/>
                                  </p:stCondLst>
                                  <p:childTnLst>
                                    <p:set>
                                      <p:cBhvr>
                                        <p:cTn id="46" dur="1" fill="hold">
                                          <p:stCondLst>
                                            <p:cond delay="0"/>
                                          </p:stCondLst>
                                        </p:cTn>
                                        <p:tgtEl>
                                          <p:spTgt spid="43017"/>
                                        </p:tgtEl>
                                        <p:attrNameLst>
                                          <p:attrName>style.visibility</p:attrName>
                                        </p:attrNameLst>
                                      </p:cBhvr>
                                      <p:to>
                                        <p:strVal val="visible"/>
                                      </p:to>
                                    </p:set>
                                    <p:anim calcmode="lin" valueType="num">
                                      <p:cBhvr>
                                        <p:cTn id="47" dur="500" fill="hold"/>
                                        <p:tgtEl>
                                          <p:spTgt spid="43017"/>
                                        </p:tgtEl>
                                        <p:attrNameLst>
                                          <p:attrName>ppt_w</p:attrName>
                                        </p:attrNameLst>
                                      </p:cBhvr>
                                      <p:tavLst>
                                        <p:tav tm="0">
                                          <p:val>
                                            <p:strVal val="2/3*#ppt_w"/>
                                          </p:val>
                                        </p:tav>
                                        <p:tav tm="100000">
                                          <p:val>
                                            <p:strVal val="#ppt_w"/>
                                          </p:val>
                                        </p:tav>
                                      </p:tavLst>
                                    </p:anim>
                                    <p:anim calcmode="lin" valueType="num">
                                      <p:cBhvr>
                                        <p:cTn id="48" dur="500" fill="hold"/>
                                        <p:tgtEl>
                                          <p:spTgt spid="4301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P spid="43011" grpId="0" autoUpdateAnimBg="0"/>
      <p:bldP spid="43012" grpId="0" autoUpdateAnimBg="0"/>
      <p:bldP spid="43013" grpId="0" autoUpdateAnimBg="0"/>
      <p:bldP spid="43014" grpId="0" autoUpdateAnimBg="0"/>
      <p:bldP spid="43015" grpId="0" autoUpdateAnimBg="0"/>
      <p:bldP spid="43016" grpId="0" animBg="1" autoUpdateAnimBg="0"/>
      <p:bldP spid="43017" grpId="0" animBg="1" autoUpdateAnimBg="0"/>
      <p:bldP spid="43018" grpId="0" autoUpdateAnimBg="0"/>
      <p:bldP spid="43019"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46251" y="1535114"/>
            <a:ext cx="3444875" cy="523875"/>
          </a:xfrm>
          <a:prstGeom prst="rect">
            <a:avLst/>
          </a:prstGeom>
          <a:noFill/>
          <a:ln w="9525">
            <a:noFill/>
            <a:miter lim="800000"/>
            <a:headEnd/>
            <a:tailEnd/>
          </a:ln>
          <a:effectLst/>
        </p:spPr>
        <p:txBody>
          <a:bodyPr wrap="none">
            <a:spAutoFit/>
          </a:bodyPr>
          <a:lstStyle/>
          <a:p>
            <a:pPr>
              <a:buClr>
                <a:schemeClr val="accent2"/>
              </a:buClr>
              <a:defRPr/>
            </a:pPr>
            <a:r>
              <a:rPr lang="es-ES_tradnl" sz="2800" b="1" dirty="0">
                <a:effectLst>
                  <a:outerShdw blurRad="38100" dist="38100" dir="2700000" algn="tl">
                    <a:srgbClr val="FFFFFF"/>
                  </a:outerShdw>
                </a:effectLst>
                <a:latin typeface="Times New Roman" pitchFamily="18" charset="0"/>
                <a:cs typeface="Times New Roman" pitchFamily="18" charset="0"/>
              </a:rPr>
              <a:t>c.  Equidad en acceso</a:t>
            </a:r>
          </a:p>
        </p:txBody>
      </p:sp>
      <p:sp>
        <p:nvSpPr>
          <p:cNvPr id="4100" name="Text Box 4"/>
          <p:cNvSpPr txBox="1">
            <a:spLocks noChangeArrowheads="1"/>
          </p:cNvSpPr>
          <p:nvPr/>
        </p:nvSpPr>
        <p:spPr bwMode="auto">
          <a:xfrm>
            <a:off x="1825625" y="3270251"/>
            <a:ext cx="2408238" cy="523875"/>
          </a:xfrm>
          <a:prstGeom prst="rect">
            <a:avLst/>
          </a:prstGeom>
          <a:noFill/>
          <a:ln w="9525">
            <a:noFill/>
            <a:miter lim="800000"/>
            <a:headEnd/>
            <a:tailEnd/>
          </a:ln>
          <a:effectLst/>
        </p:spPr>
        <p:txBody>
          <a:bodyPr wrap="none">
            <a:spAutoFit/>
          </a:bodyPr>
          <a:lstStyle/>
          <a:p>
            <a:pPr>
              <a:buClr>
                <a:schemeClr val="accent2"/>
              </a:buClr>
              <a:defRPr/>
            </a:pPr>
            <a:r>
              <a:rPr lang="es-ES_tradnl" sz="2800" b="1" dirty="0">
                <a:effectLst>
                  <a:outerShdw blurRad="38100" dist="38100" dir="2700000" algn="tl">
                    <a:srgbClr val="FFFFFF"/>
                  </a:outerShdw>
                </a:effectLst>
                <a:latin typeface="Times New Roman" pitchFamily="18" charset="0"/>
                <a:cs typeface="Times New Roman" pitchFamily="18" charset="0"/>
              </a:rPr>
              <a:t>d.  Pertinencia</a:t>
            </a:r>
            <a:endParaRPr lang="es-ES_tradnl" sz="2800" dirty="0">
              <a:effectLst>
                <a:outerShdw blurRad="38100" dist="38100" dir="2700000" algn="tl">
                  <a:srgbClr val="FFFFFF"/>
                </a:outerShdw>
              </a:effectLst>
              <a:latin typeface="Times New Roman" pitchFamily="18" charset="0"/>
              <a:cs typeface="Times New Roman" pitchFamily="18" charset="0"/>
            </a:endParaRPr>
          </a:p>
        </p:txBody>
      </p:sp>
      <p:sp>
        <p:nvSpPr>
          <p:cNvPr id="4101" name="Rectangle 5"/>
          <p:cNvSpPr>
            <a:spLocks noChangeArrowheads="1"/>
          </p:cNvSpPr>
          <p:nvPr/>
        </p:nvSpPr>
        <p:spPr bwMode="auto">
          <a:xfrm>
            <a:off x="5899150" y="3122614"/>
            <a:ext cx="4495800" cy="1023937"/>
          </a:xfrm>
          <a:prstGeom prst="rect">
            <a:avLst/>
          </a:prstGeom>
          <a:solidFill>
            <a:schemeClr val="bg1"/>
          </a:solidFill>
          <a:ln w="9525">
            <a:solidFill>
              <a:srgbClr val="A50021"/>
            </a:solidFill>
            <a:miter lim="800000"/>
            <a:headEnd/>
            <a:tailEnd/>
          </a:ln>
          <a:effectLst/>
        </p:spPr>
        <p:txBody>
          <a:bodyPr>
            <a:spAutoFit/>
          </a:bodyPr>
          <a:lstStyle/>
          <a:p>
            <a:pPr>
              <a:defRPr/>
            </a:pPr>
            <a:r>
              <a:rPr lang="es-ES_tradnl" sz="2300" b="1" dirty="0">
                <a:effectLst>
                  <a:outerShdw blurRad="38100" dist="38100" dir="2700000" algn="tl">
                    <a:srgbClr val="C0C0C0"/>
                  </a:outerShdw>
                </a:effectLst>
                <a:latin typeface="Times New Roman" pitchFamily="18" charset="0"/>
                <a:cs typeface="Times New Roman" pitchFamily="18" charset="0"/>
              </a:rPr>
              <a:t> </a:t>
            </a:r>
            <a:r>
              <a:rPr lang="es-ES_tradnl" sz="2600" b="1" dirty="0">
                <a:effectLst>
                  <a:outerShdw blurRad="38100" dist="38100" dir="2700000" algn="tl">
                    <a:srgbClr val="C0C0C0"/>
                  </a:outerShdw>
                </a:effectLst>
                <a:latin typeface="Times New Roman" pitchFamily="18" charset="0"/>
                <a:cs typeface="Times New Roman" pitchFamily="18" charset="0"/>
              </a:rPr>
              <a:t>Responder a:</a:t>
            </a:r>
            <a:endParaRPr lang="es-ES_tradnl" sz="2300" b="1" dirty="0">
              <a:effectLst>
                <a:outerShdw blurRad="38100" dist="38100" dir="2700000" algn="tl">
                  <a:srgbClr val="C0C0C0"/>
                </a:outerShdw>
              </a:effectLst>
              <a:latin typeface="Times New Roman" pitchFamily="18" charset="0"/>
              <a:cs typeface="Times New Roman" pitchFamily="18" charset="0"/>
            </a:endParaRPr>
          </a:p>
          <a:p>
            <a:pPr>
              <a:defRPr/>
            </a:pPr>
            <a:endParaRPr lang="es-ES_tradnl" sz="2300" b="1" dirty="0">
              <a:effectLst>
                <a:outerShdw blurRad="38100" dist="38100" dir="2700000" algn="tl">
                  <a:srgbClr val="C0C0C0"/>
                </a:outerShdw>
              </a:effectLst>
              <a:latin typeface="Times New Roman" pitchFamily="18" charset="0"/>
              <a:cs typeface="Times New Roman" pitchFamily="18" charset="0"/>
            </a:endParaRPr>
          </a:p>
          <a:p>
            <a:pPr>
              <a:lnSpc>
                <a:spcPct val="50000"/>
              </a:lnSpc>
              <a:defRPr/>
            </a:pPr>
            <a:r>
              <a:rPr lang="es-ES_tradnl" sz="2300" b="1" dirty="0">
                <a:effectLst>
                  <a:outerShdw blurRad="38100" dist="38100" dir="2700000" algn="tl">
                    <a:srgbClr val="C0C0C0"/>
                  </a:outerShdw>
                </a:effectLst>
                <a:latin typeface="Times New Roman" pitchFamily="18" charset="0"/>
                <a:cs typeface="Times New Roman" pitchFamily="18" charset="0"/>
              </a:rPr>
              <a:t>                         </a:t>
            </a:r>
          </a:p>
        </p:txBody>
      </p:sp>
      <p:sp>
        <p:nvSpPr>
          <p:cNvPr id="4104" name="Text Box 8"/>
          <p:cNvSpPr txBox="1">
            <a:spLocks noChangeArrowheads="1"/>
          </p:cNvSpPr>
          <p:nvPr/>
        </p:nvSpPr>
        <p:spPr bwMode="auto">
          <a:xfrm>
            <a:off x="1765301" y="4205289"/>
            <a:ext cx="1920875" cy="523875"/>
          </a:xfrm>
          <a:prstGeom prst="rect">
            <a:avLst/>
          </a:prstGeom>
          <a:noFill/>
          <a:ln w="9525">
            <a:noFill/>
            <a:miter lim="800000"/>
            <a:headEnd/>
            <a:tailEnd/>
          </a:ln>
          <a:effectLst/>
        </p:spPr>
        <p:txBody>
          <a:bodyPr wrap="none">
            <a:spAutoFit/>
          </a:bodyPr>
          <a:lstStyle/>
          <a:p>
            <a:pPr>
              <a:buClr>
                <a:schemeClr val="accent2"/>
              </a:buClr>
              <a:defRPr/>
            </a:pPr>
            <a:r>
              <a:rPr lang="es-ES_tradnl" sz="2800" b="1" dirty="0">
                <a:effectLst>
                  <a:outerShdw blurRad="38100" dist="38100" dir="2700000" algn="tl">
                    <a:srgbClr val="FFFFFF"/>
                  </a:outerShdw>
                </a:effectLst>
                <a:latin typeface="Times New Roman" pitchFamily="18" charset="0"/>
                <a:cs typeface="Times New Roman" pitchFamily="18" charset="0"/>
              </a:rPr>
              <a:t>e.   Calidad</a:t>
            </a:r>
            <a:endParaRPr lang="es-ES_tradnl" b="1" dirty="0">
              <a:effectLst>
                <a:outerShdw blurRad="38100" dist="38100" dir="2700000" algn="tl">
                  <a:srgbClr val="FFFFFF"/>
                </a:outerShdw>
              </a:effectLst>
              <a:latin typeface="Times New Roman" pitchFamily="18" charset="0"/>
              <a:cs typeface="Times New Roman" pitchFamily="18" charset="0"/>
            </a:endParaRPr>
          </a:p>
        </p:txBody>
      </p:sp>
      <p:sp>
        <p:nvSpPr>
          <p:cNvPr id="4105" name="Text Box 9"/>
          <p:cNvSpPr txBox="1">
            <a:spLocks noChangeArrowheads="1"/>
          </p:cNvSpPr>
          <p:nvPr/>
        </p:nvSpPr>
        <p:spPr bwMode="auto">
          <a:xfrm>
            <a:off x="1746251" y="4745039"/>
            <a:ext cx="3903663" cy="523875"/>
          </a:xfrm>
          <a:prstGeom prst="rect">
            <a:avLst/>
          </a:prstGeom>
          <a:noFill/>
          <a:ln w="9525">
            <a:noFill/>
            <a:miter lim="800000"/>
            <a:headEnd/>
            <a:tailEnd/>
          </a:ln>
          <a:effectLst/>
        </p:spPr>
        <p:txBody>
          <a:bodyPr wrap="none">
            <a:spAutoFit/>
          </a:bodyPr>
          <a:lstStyle/>
          <a:p>
            <a:pPr>
              <a:buClr>
                <a:schemeClr val="accent2"/>
              </a:buClr>
              <a:buSzPct val="85000"/>
              <a:defRPr/>
            </a:pPr>
            <a:r>
              <a:rPr lang="es-ES_tradnl" sz="2800" b="1" dirty="0">
                <a:effectLst>
                  <a:outerShdw blurRad="38100" dist="38100" dir="2700000" algn="tl">
                    <a:srgbClr val="FFFFFF"/>
                  </a:outerShdw>
                </a:effectLst>
                <a:latin typeface="Times New Roman" pitchFamily="18" charset="0"/>
                <a:cs typeface="Times New Roman" pitchFamily="18" charset="0"/>
              </a:rPr>
              <a:t>f.    Internacionalización</a:t>
            </a:r>
            <a:endParaRPr lang="es-ES_tradnl" sz="2800" dirty="0">
              <a:effectLst>
                <a:outerShdw blurRad="38100" dist="38100" dir="2700000" algn="tl">
                  <a:srgbClr val="FFFFFF"/>
                </a:outerShdw>
              </a:effectLst>
              <a:latin typeface="Times New Roman" pitchFamily="18" charset="0"/>
              <a:cs typeface="Times New Roman" pitchFamily="18" charset="0"/>
            </a:endParaRPr>
          </a:p>
        </p:txBody>
      </p:sp>
      <p:sp>
        <p:nvSpPr>
          <p:cNvPr id="4106" name="Rectangle 10"/>
          <p:cNvSpPr>
            <a:spLocks noChangeArrowheads="1"/>
          </p:cNvSpPr>
          <p:nvPr/>
        </p:nvSpPr>
        <p:spPr bwMode="auto">
          <a:xfrm>
            <a:off x="5899151" y="946151"/>
            <a:ext cx="4518025" cy="2144713"/>
          </a:xfrm>
          <a:prstGeom prst="rect">
            <a:avLst/>
          </a:prstGeom>
          <a:solidFill>
            <a:schemeClr val="bg1"/>
          </a:solidFill>
          <a:ln w="28575">
            <a:solidFill>
              <a:srgbClr val="A50021"/>
            </a:solidFill>
            <a:miter lim="800000"/>
            <a:headEnd/>
            <a:tailEnd/>
          </a:ln>
          <a:effectLst/>
        </p:spPr>
        <p:txBody>
          <a:bodyPr>
            <a:spAutoFit/>
          </a:bodyPr>
          <a:lstStyle/>
          <a:p>
            <a:pPr marL="457200" indent="-457200">
              <a:buClr>
                <a:srgbClr val="003366"/>
              </a:buClr>
              <a:buFont typeface="+mj-lt"/>
              <a:buAutoNum type="alphaLcParenR"/>
              <a:defRPr/>
            </a:pPr>
            <a:r>
              <a:rPr lang="es-ES_tradnl" sz="2300" b="1" dirty="0">
                <a:effectLst>
                  <a:outerShdw blurRad="38100" dist="38100" dir="2700000" algn="tl">
                    <a:srgbClr val="C0C0C0"/>
                  </a:outerShdw>
                </a:effectLst>
                <a:latin typeface="Times New Roman" pitchFamily="18" charset="0"/>
                <a:cs typeface="Times New Roman" pitchFamily="18" charset="0"/>
              </a:rPr>
              <a:t> Méritos y capacidades   del aspirante</a:t>
            </a:r>
          </a:p>
          <a:p>
            <a:pPr marL="457200" indent="-457200">
              <a:lnSpc>
                <a:spcPct val="130000"/>
              </a:lnSpc>
              <a:buClr>
                <a:srgbClr val="003366"/>
              </a:buClr>
              <a:buFont typeface="+mj-lt"/>
              <a:buAutoNum type="alphaLcParenR"/>
              <a:defRPr/>
            </a:pPr>
            <a:r>
              <a:rPr lang="es-ES_tradnl" sz="2300" b="1" dirty="0">
                <a:effectLst>
                  <a:outerShdw blurRad="38100" dist="38100" dir="2700000" algn="tl">
                    <a:srgbClr val="C0C0C0"/>
                  </a:outerShdw>
                </a:effectLst>
                <a:latin typeface="Times New Roman" pitchFamily="18" charset="0"/>
                <a:cs typeface="Times New Roman" pitchFamily="18" charset="0"/>
              </a:rPr>
              <a:t> Perspectiva de la Educación a lo largo de la vida</a:t>
            </a:r>
          </a:p>
          <a:p>
            <a:pPr marL="457200" indent="-457200">
              <a:lnSpc>
                <a:spcPct val="120000"/>
              </a:lnSpc>
              <a:buClr>
                <a:srgbClr val="003366"/>
              </a:buClr>
              <a:buFont typeface="+mj-lt"/>
              <a:buAutoNum type="alphaLcParenR"/>
              <a:defRPr/>
            </a:pPr>
            <a:r>
              <a:rPr lang="es-ES_tradnl" sz="2300" b="1" dirty="0">
                <a:effectLst>
                  <a:outerShdw blurRad="38100" dist="38100" dir="2700000" algn="tl">
                    <a:srgbClr val="C0C0C0"/>
                  </a:outerShdw>
                </a:effectLst>
                <a:latin typeface="Times New Roman" pitchFamily="18" charset="0"/>
                <a:cs typeface="Times New Roman" pitchFamily="18" charset="0"/>
              </a:rPr>
              <a:t> Grupos desfavorecidos</a:t>
            </a:r>
          </a:p>
        </p:txBody>
      </p:sp>
      <p:sp>
        <p:nvSpPr>
          <p:cNvPr id="4107" name="Rectangle 11"/>
          <p:cNvSpPr>
            <a:spLocks noChangeArrowheads="1"/>
          </p:cNvSpPr>
          <p:nvPr/>
        </p:nvSpPr>
        <p:spPr bwMode="auto">
          <a:xfrm>
            <a:off x="5935664" y="3532188"/>
            <a:ext cx="4422775" cy="673100"/>
          </a:xfrm>
          <a:prstGeom prst="rect">
            <a:avLst/>
          </a:prstGeom>
          <a:solidFill>
            <a:schemeClr val="accent3">
              <a:lumMod val="60000"/>
              <a:lumOff val="40000"/>
            </a:schemeClr>
          </a:solidFill>
          <a:ln w="9525">
            <a:noFill/>
            <a:miter lim="800000"/>
            <a:headEnd/>
            <a:tailEnd/>
          </a:ln>
          <a:effectLst/>
        </p:spPr>
        <p:txBody>
          <a:bodyPr wrap="none">
            <a:spAutoFit/>
          </a:bodyPr>
          <a:lstStyle/>
          <a:p>
            <a:pPr marL="342900" indent="-342900">
              <a:lnSpc>
                <a:spcPct val="110000"/>
              </a:lnSpc>
              <a:buFont typeface="+mj-lt"/>
              <a:buAutoNum type="alphaLcParenR"/>
              <a:tabLst>
                <a:tab pos="257175" algn="l"/>
              </a:tabLst>
              <a:defRPr/>
            </a:pPr>
            <a:r>
              <a:rPr lang="es-ES_tradnl" b="1" dirty="0">
                <a:effectLst>
                  <a:outerShdw blurRad="38100" dist="38100" dir="2700000" algn="tl">
                    <a:srgbClr val="FFFFFF"/>
                  </a:outerShdw>
                </a:effectLst>
                <a:latin typeface="Times New Roman" pitchFamily="18" charset="0"/>
                <a:cs typeface="Times New Roman" pitchFamily="18" charset="0"/>
              </a:rPr>
              <a:t> Las necesidades sociales</a:t>
            </a:r>
          </a:p>
          <a:p>
            <a:pPr marL="342900" indent="-342900">
              <a:buFont typeface="+mj-lt"/>
              <a:buAutoNum type="alphaLcParenR"/>
              <a:tabLst>
                <a:tab pos="257175" algn="l"/>
              </a:tabLst>
              <a:defRPr/>
            </a:pPr>
            <a:r>
              <a:rPr lang="es-ES_tradnl" b="1" dirty="0">
                <a:effectLst>
                  <a:outerShdw blurRad="38100" dist="38100" dir="2700000" algn="tl">
                    <a:srgbClr val="FFFFFF"/>
                  </a:outerShdw>
                </a:effectLst>
                <a:latin typeface="Times New Roman" pitchFamily="18" charset="0"/>
                <a:cs typeface="Times New Roman" pitchFamily="18" charset="0"/>
              </a:rPr>
              <a:t>  Cooperación con el mundo del trabajo</a:t>
            </a:r>
          </a:p>
        </p:txBody>
      </p:sp>
      <p:sp>
        <p:nvSpPr>
          <p:cNvPr id="39945" name="9 Marcador de pie de página"/>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s-PE" altLang="es-ES" sz="1200" smtClean="0">
                <a:latin typeface="Times New Roman" panose="02020603050405020304" pitchFamily="18" charset="0"/>
                <a:cs typeface="Times New Roman" panose="02020603050405020304" pitchFamily="18" charset="0"/>
              </a:rPr>
              <a:t>Ramón R. Abarca Fernández   2014</a:t>
            </a:r>
            <a:endParaRPr lang="es-PE" altLang="es-ES" sz="1200">
              <a:latin typeface="Times New Roman" panose="02020603050405020304" pitchFamily="18" charset="0"/>
              <a:cs typeface="Times New Roman" panose="02020603050405020304" pitchFamily="18" charset="0"/>
            </a:endParaRPr>
          </a:p>
        </p:txBody>
      </p:sp>
      <p:sp>
        <p:nvSpPr>
          <p:cNvPr id="11" name="10 CuadroTexto"/>
          <p:cNvSpPr txBox="1">
            <a:spLocks noChangeArrowheads="1"/>
          </p:cNvSpPr>
          <p:nvPr/>
        </p:nvSpPr>
        <p:spPr bwMode="auto">
          <a:xfrm>
            <a:off x="1524000" y="5248275"/>
            <a:ext cx="9036050" cy="1016000"/>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ES" sz="2000">
                <a:latin typeface="Times New Roman" panose="02020603050405020304" pitchFamily="18" charset="0"/>
                <a:cs typeface="Times New Roman" panose="02020603050405020304" pitchFamily="18" charset="0"/>
              </a:rPr>
              <a:t>L</a:t>
            </a:r>
            <a:r>
              <a:rPr lang="es-ES" altLang="es-ES" sz="2000">
                <a:latin typeface="Times New Roman" panose="02020603050405020304" pitchFamily="18" charset="0"/>
                <a:cs typeface="Times New Roman" panose="02020603050405020304" pitchFamily="18" charset="0"/>
              </a:rPr>
              <a:t>a educación superior no debe permanecer al margen de las necesidades sociales</a:t>
            </a:r>
            <a:r>
              <a:rPr lang="es-MX" altLang="es-ES" sz="2000">
                <a:latin typeface="Times New Roman" panose="02020603050405020304" pitchFamily="18" charset="0"/>
                <a:cs typeface="Times New Roman" panose="02020603050405020304" pitchFamily="18" charset="0"/>
              </a:rPr>
              <a:t>, debe contribuir</a:t>
            </a:r>
            <a:r>
              <a:rPr lang="es-ES" altLang="es-ES" sz="2000">
                <a:latin typeface="Times New Roman" panose="02020603050405020304" pitchFamily="18" charset="0"/>
                <a:cs typeface="Times New Roman" panose="02020603050405020304" pitchFamily="18" charset="0"/>
              </a:rPr>
              <a:t> al desarrollo nacional, manifestando </a:t>
            </a:r>
            <a:r>
              <a:rPr lang="es-MX" altLang="es-ES" sz="2000">
                <a:latin typeface="Times New Roman" panose="02020603050405020304" pitchFamily="18" charset="0"/>
                <a:cs typeface="Times New Roman" panose="02020603050405020304" pitchFamily="18" charset="0"/>
              </a:rPr>
              <a:t>el co</a:t>
            </a:r>
            <a:r>
              <a:rPr lang="es-ES" altLang="es-ES" sz="2000">
                <a:latin typeface="Times New Roman" panose="02020603050405020304" pitchFamily="18" charset="0"/>
                <a:cs typeface="Times New Roman" panose="02020603050405020304" pitchFamily="18" charset="0"/>
              </a:rPr>
              <a:t>mpromiso  social que debe adquirir el egresado universitario.</a:t>
            </a:r>
            <a:r>
              <a:rPr lang="es-MX" altLang="es-ES" sz="2000">
                <a:latin typeface="Times New Roman" panose="02020603050405020304" pitchFamily="18" charset="0"/>
                <a:cs typeface="Times New Roman" panose="02020603050405020304" pitchFamily="18" charset="0"/>
              </a:rPr>
              <a:t>  </a:t>
            </a:r>
            <a:r>
              <a:rPr lang="es-MX" altLang="es-ES" sz="1800" b="1">
                <a:latin typeface="Times New Roman" panose="02020603050405020304" pitchFamily="18" charset="0"/>
                <a:cs typeface="Times New Roman" panose="02020603050405020304" pitchFamily="18" charset="0"/>
              </a:rPr>
              <a:t>Justo Sierra, 1910</a:t>
            </a:r>
            <a:endParaRPr lang="es-PE" altLang="es-ES" sz="1800">
              <a:latin typeface="Times New Roman" panose="02020603050405020304" pitchFamily="18" charset="0"/>
              <a:cs typeface="Times New Roman" panose="02020603050405020304" pitchFamily="18" charset="0"/>
            </a:endParaRPr>
          </a:p>
        </p:txBody>
      </p:sp>
      <p:sp>
        <p:nvSpPr>
          <p:cNvPr id="12" name="Text Box 2"/>
          <p:cNvSpPr txBox="1">
            <a:spLocks noChangeArrowheads="1"/>
          </p:cNvSpPr>
          <p:nvPr/>
        </p:nvSpPr>
        <p:spPr bwMode="auto">
          <a:xfrm>
            <a:off x="1746251" y="0"/>
            <a:ext cx="8670925" cy="946150"/>
          </a:xfrm>
          <a:prstGeom prst="rect">
            <a:avLst/>
          </a:prstGeom>
          <a:solidFill>
            <a:srgbClr val="CCFF33"/>
          </a:solidFill>
          <a:ln w="38100" cmpd="dbl">
            <a:noFill/>
            <a:miter lim="800000"/>
            <a:headEnd/>
            <a:tailEnd/>
          </a:ln>
          <a:effectLst/>
        </p:spPr>
        <p:txBody>
          <a:bodyPr>
            <a:spAutoFit/>
          </a:bodyPr>
          <a:lstStyle/>
          <a:p>
            <a:pPr algn="ctr">
              <a:defRPr/>
            </a:pPr>
            <a:r>
              <a:rPr lang="es-ES_tradnl" sz="2800" b="1" dirty="0">
                <a:solidFill>
                  <a:srgbClr val="A50021"/>
                </a:solidFill>
                <a:effectLst>
                  <a:outerShdw blurRad="38100" dist="38100" dir="2700000" algn="tl">
                    <a:srgbClr val="000000"/>
                  </a:outerShdw>
                </a:effectLst>
                <a:latin typeface="Times New Roman" pitchFamily="18" charset="0"/>
                <a:cs typeface="Times New Roman" pitchFamily="18" charset="0"/>
              </a:rPr>
              <a:t>Declaración mundial sobre la</a:t>
            </a:r>
          </a:p>
          <a:p>
            <a:pPr algn="ctr">
              <a:defRPr/>
            </a:pPr>
            <a:r>
              <a:rPr lang="es-ES_tradnl" sz="2800" b="1" dirty="0">
                <a:solidFill>
                  <a:srgbClr val="A50021"/>
                </a:solidFill>
                <a:effectLst>
                  <a:outerShdw blurRad="38100" dist="38100" dir="2700000" algn="tl">
                    <a:srgbClr val="000000"/>
                  </a:outerShdw>
                </a:effectLst>
                <a:latin typeface="Times New Roman" pitchFamily="18" charset="0"/>
                <a:cs typeface="Times New Roman" pitchFamily="18" charset="0"/>
              </a:rPr>
              <a:t> Educación Superior en el siglo XXI (1)</a:t>
            </a:r>
            <a:endParaRPr lang="es-ES_tradnl" sz="2800" i="1" dirty="0">
              <a:solidFill>
                <a:srgbClr val="A50021"/>
              </a:solidFill>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859277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500"/>
                                        <p:tgtEl>
                                          <p:spTgt spid="4098"/>
                                        </p:tgtEl>
                                      </p:cBhvr>
                                    </p:animEffect>
                                  </p:childTnLst>
                                </p:cTn>
                              </p:par>
                            </p:childTnLst>
                          </p:cTn>
                        </p:par>
                        <p:par>
                          <p:cTn id="13" fill="hold" nodeType="afterGroup">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106"/>
                                        </p:tgtEl>
                                        <p:attrNameLst>
                                          <p:attrName>style.visibility</p:attrName>
                                        </p:attrNameLst>
                                      </p:cBhvr>
                                      <p:to>
                                        <p:strVal val="visible"/>
                                      </p:to>
                                    </p:set>
                                    <p:animEffect transition="in" filter="box(in)">
                                      <p:cBhvr>
                                        <p:cTn id="16" dur="500"/>
                                        <p:tgtEl>
                                          <p:spTgt spid="4106"/>
                                        </p:tgtEl>
                                      </p:cBhvr>
                                    </p:animEffect>
                                  </p:childTnLst>
                                </p:cTn>
                              </p:par>
                            </p:childTnLst>
                          </p:cTn>
                        </p:par>
                        <p:par>
                          <p:cTn id="17" fill="hold" nodeType="afterGroup">
                            <p:stCondLst>
                              <p:cond delay="1500"/>
                            </p:stCondLst>
                            <p:childTnLst>
                              <p:par>
                                <p:cTn id="18" presetID="17" presetClass="entr" presetSubtype="8" fill="hold" grpId="0" nodeType="afterEffect">
                                  <p:stCondLst>
                                    <p:cond delay="0"/>
                                  </p:stCondLst>
                                  <p:childTnLst>
                                    <p:set>
                                      <p:cBhvr>
                                        <p:cTn id="19" dur="1" fill="hold">
                                          <p:stCondLst>
                                            <p:cond delay="0"/>
                                          </p:stCondLst>
                                        </p:cTn>
                                        <p:tgtEl>
                                          <p:spTgt spid="4100"/>
                                        </p:tgtEl>
                                        <p:attrNameLst>
                                          <p:attrName>style.visibility</p:attrName>
                                        </p:attrNameLst>
                                      </p:cBhvr>
                                      <p:to>
                                        <p:strVal val="visible"/>
                                      </p:to>
                                    </p:set>
                                    <p:anim calcmode="lin" valueType="num">
                                      <p:cBhvr>
                                        <p:cTn id="20" dur="500" fill="hold"/>
                                        <p:tgtEl>
                                          <p:spTgt spid="4100"/>
                                        </p:tgtEl>
                                        <p:attrNameLst>
                                          <p:attrName>ppt_x</p:attrName>
                                        </p:attrNameLst>
                                      </p:cBhvr>
                                      <p:tavLst>
                                        <p:tav tm="0">
                                          <p:val>
                                            <p:strVal val="#ppt_x-#ppt_w/2"/>
                                          </p:val>
                                        </p:tav>
                                        <p:tav tm="100000">
                                          <p:val>
                                            <p:strVal val="#ppt_x"/>
                                          </p:val>
                                        </p:tav>
                                      </p:tavLst>
                                    </p:anim>
                                    <p:anim calcmode="lin" valueType="num">
                                      <p:cBhvr>
                                        <p:cTn id="21" dur="500" fill="hold"/>
                                        <p:tgtEl>
                                          <p:spTgt spid="4100"/>
                                        </p:tgtEl>
                                        <p:attrNameLst>
                                          <p:attrName>ppt_y</p:attrName>
                                        </p:attrNameLst>
                                      </p:cBhvr>
                                      <p:tavLst>
                                        <p:tav tm="0">
                                          <p:val>
                                            <p:strVal val="#ppt_y"/>
                                          </p:val>
                                        </p:tav>
                                        <p:tav tm="100000">
                                          <p:val>
                                            <p:strVal val="#ppt_y"/>
                                          </p:val>
                                        </p:tav>
                                      </p:tavLst>
                                    </p:anim>
                                    <p:anim calcmode="lin" valueType="num">
                                      <p:cBhvr>
                                        <p:cTn id="22" dur="500" fill="hold"/>
                                        <p:tgtEl>
                                          <p:spTgt spid="4100"/>
                                        </p:tgtEl>
                                        <p:attrNameLst>
                                          <p:attrName>ppt_w</p:attrName>
                                        </p:attrNameLst>
                                      </p:cBhvr>
                                      <p:tavLst>
                                        <p:tav tm="0">
                                          <p:val>
                                            <p:fltVal val="0"/>
                                          </p:val>
                                        </p:tav>
                                        <p:tav tm="100000">
                                          <p:val>
                                            <p:strVal val="#ppt_w"/>
                                          </p:val>
                                        </p:tav>
                                      </p:tavLst>
                                    </p:anim>
                                    <p:anim calcmode="lin" valueType="num">
                                      <p:cBhvr>
                                        <p:cTn id="23" dur="500" fill="hold"/>
                                        <p:tgtEl>
                                          <p:spTgt spid="4100"/>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dissolve">
                                      <p:cBhvr>
                                        <p:cTn id="27" dur="500"/>
                                        <p:tgtEl>
                                          <p:spTgt spid="4101"/>
                                        </p:tgtEl>
                                      </p:cBhvr>
                                    </p:animEffect>
                                  </p:childTnLst>
                                </p:cTn>
                              </p:par>
                            </p:childTnLst>
                          </p:cTn>
                        </p:par>
                        <p:par>
                          <p:cTn id="28" fill="hold" nodeType="afterGroup">
                            <p:stCondLst>
                              <p:cond delay="2500"/>
                            </p:stCondLst>
                            <p:childTnLst>
                              <p:par>
                                <p:cTn id="29" presetID="23" presetClass="entr" presetSubtype="288" fill="hold" grpId="0" nodeType="afterEffect">
                                  <p:stCondLst>
                                    <p:cond delay="0"/>
                                  </p:stCondLst>
                                  <p:childTnLst>
                                    <p:set>
                                      <p:cBhvr>
                                        <p:cTn id="30" dur="1" fill="hold">
                                          <p:stCondLst>
                                            <p:cond delay="0"/>
                                          </p:stCondLst>
                                        </p:cTn>
                                        <p:tgtEl>
                                          <p:spTgt spid="4107"/>
                                        </p:tgtEl>
                                        <p:attrNameLst>
                                          <p:attrName>style.visibility</p:attrName>
                                        </p:attrNameLst>
                                      </p:cBhvr>
                                      <p:to>
                                        <p:strVal val="visible"/>
                                      </p:to>
                                    </p:set>
                                    <p:anim calcmode="lin" valueType="num">
                                      <p:cBhvr>
                                        <p:cTn id="31" dur="500" fill="hold"/>
                                        <p:tgtEl>
                                          <p:spTgt spid="4107"/>
                                        </p:tgtEl>
                                        <p:attrNameLst>
                                          <p:attrName>ppt_w</p:attrName>
                                        </p:attrNameLst>
                                      </p:cBhvr>
                                      <p:tavLst>
                                        <p:tav tm="0">
                                          <p:val>
                                            <p:strVal val="4/3*#ppt_w"/>
                                          </p:val>
                                        </p:tav>
                                        <p:tav tm="100000">
                                          <p:val>
                                            <p:strVal val="#ppt_w"/>
                                          </p:val>
                                        </p:tav>
                                      </p:tavLst>
                                    </p:anim>
                                    <p:anim calcmode="lin" valueType="num">
                                      <p:cBhvr>
                                        <p:cTn id="32" dur="500" fill="hold"/>
                                        <p:tgtEl>
                                          <p:spTgt spid="4107"/>
                                        </p:tgtEl>
                                        <p:attrNameLst>
                                          <p:attrName>ppt_h</p:attrName>
                                        </p:attrNameLst>
                                      </p:cBhvr>
                                      <p:tavLst>
                                        <p:tav tm="0">
                                          <p:val>
                                            <p:strVal val="4/3*#ppt_h"/>
                                          </p:val>
                                        </p:tav>
                                        <p:tav tm="100000">
                                          <p:val>
                                            <p:strVal val="#ppt_h"/>
                                          </p:val>
                                        </p:tav>
                                      </p:tavLst>
                                    </p:anim>
                                  </p:childTnLst>
                                </p:cTn>
                              </p:par>
                            </p:childTnLst>
                          </p:cTn>
                        </p:par>
                        <p:par>
                          <p:cTn id="33" fill="hold" nodeType="afterGroup">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4104"/>
                                        </p:tgtEl>
                                        <p:attrNameLst>
                                          <p:attrName>style.visibility</p:attrName>
                                        </p:attrNameLst>
                                      </p:cBhvr>
                                      <p:to>
                                        <p:strVal val="visible"/>
                                      </p:to>
                                    </p:set>
                                    <p:animEffect transition="in" filter="strips(downRight)">
                                      <p:cBhvr>
                                        <p:cTn id="36" dur="500"/>
                                        <p:tgtEl>
                                          <p:spTgt spid="4104"/>
                                        </p:tgtEl>
                                      </p:cBhvr>
                                    </p:animEffect>
                                  </p:childTnLst>
                                </p:cTn>
                              </p:par>
                            </p:childTnLst>
                          </p:cTn>
                        </p:par>
                        <p:par>
                          <p:cTn id="37" fill="hold" nodeType="afterGroup">
                            <p:stCondLst>
                              <p:cond delay="3500"/>
                            </p:stCondLst>
                            <p:childTnLst>
                              <p:par>
                                <p:cTn id="38" presetID="17" presetClass="entr" presetSubtype="8" fill="hold" grpId="0" nodeType="afterEffect">
                                  <p:stCondLst>
                                    <p:cond delay="0"/>
                                  </p:stCondLst>
                                  <p:childTnLst>
                                    <p:set>
                                      <p:cBhvr>
                                        <p:cTn id="39" dur="1" fill="hold">
                                          <p:stCondLst>
                                            <p:cond delay="0"/>
                                          </p:stCondLst>
                                        </p:cTn>
                                        <p:tgtEl>
                                          <p:spTgt spid="4105"/>
                                        </p:tgtEl>
                                        <p:attrNameLst>
                                          <p:attrName>style.visibility</p:attrName>
                                        </p:attrNameLst>
                                      </p:cBhvr>
                                      <p:to>
                                        <p:strVal val="visible"/>
                                      </p:to>
                                    </p:set>
                                    <p:anim calcmode="lin" valueType="num">
                                      <p:cBhvr>
                                        <p:cTn id="40" dur="500" fill="hold"/>
                                        <p:tgtEl>
                                          <p:spTgt spid="4105"/>
                                        </p:tgtEl>
                                        <p:attrNameLst>
                                          <p:attrName>ppt_x</p:attrName>
                                        </p:attrNameLst>
                                      </p:cBhvr>
                                      <p:tavLst>
                                        <p:tav tm="0">
                                          <p:val>
                                            <p:strVal val="#ppt_x-#ppt_w/2"/>
                                          </p:val>
                                        </p:tav>
                                        <p:tav tm="100000">
                                          <p:val>
                                            <p:strVal val="#ppt_x"/>
                                          </p:val>
                                        </p:tav>
                                      </p:tavLst>
                                    </p:anim>
                                    <p:anim calcmode="lin" valueType="num">
                                      <p:cBhvr>
                                        <p:cTn id="41" dur="500" fill="hold"/>
                                        <p:tgtEl>
                                          <p:spTgt spid="4105"/>
                                        </p:tgtEl>
                                        <p:attrNameLst>
                                          <p:attrName>ppt_y</p:attrName>
                                        </p:attrNameLst>
                                      </p:cBhvr>
                                      <p:tavLst>
                                        <p:tav tm="0">
                                          <p:val>
                                            <p:strVal val="#ppt_y"/>
                                          </p:val>
                                        </p:tav>
                                        <p:tav tm="100000">
                                          <p:val>
                                            <p:strVal val="#ppt_y"/>
                                          </p:val>
                                        </p:tav>
                                      </p:tavLst>
                                    </p:anim>
                                    <p:anim calcmode="lin" valueType="num">
                                      <p:cBhvr>
                                        <p:cTn id="42" dur="500" fill="hold"/>
                                        <p:tgtEl>
                                          <p:spTgt spid="4105"/>
                                        </p:tgtEl>
                                        <p:attrNameLst>
                                          <p:attrName>ppt_w</p:attrName>
                                        </p:attrNameLst>
                                      </p:cBhvr>
                                      <p:tavLst>
                                        <p:tav tm="0">
                                          <p:val>
                                            <p:fltVal val="0"/>
                                          </p:val>
                                        </p:tav>
                                        <p:tav tm="100000">
                                          <p:val>
                                            <p:strVal val="#ppt_w"/>
                                          </p:val>
                                        </p:tav>
                                      </p:tavLst>
                                    </p:anim>
                                    <p:anim calcmode="lin" valueType="num">
                                      <p:cBhvr>
                                        <p:cTn id="43" dur="500" fill="hold"/>
                                        <p:tgtEl>
                                          <p:spTgt spid="4105"/>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40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1"/>
                                        </p:tgtEl>
                                        <p:attrNameLst>
                                          <p:attrName>ppt_y</p:attrName>
                                        </p:attrNameLst>
                                      </p:cBhvr>
                                      <p:tavLst>
                                        <p:tav tm="0">
                                          <p:val>
                                            <p:strVal val="#ppt_y"/>
                                          </p:val>
                                        </p:tav>
                                        <p:tav tm="100000">
                                          <p:val>
                                            <p:strVal val="#ppt_y"/>
                                          </p:val>
                                        </p:tav>
                                      </p:tavLst>
                                    </p:anim>
                                    <p:anim calcmode="lin" valueType="num">
                                      <p:cBhvr>
                                        <p:cTn id="4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100" grpId="0" autoUpdateAnimBg="0"/>
      <p:bldP spid="4101" grpId="0" animBg="1" autoUpdateAnimBg="0"/>
      <p:bldP spid="4104" grpId="0" autoUpdateAnimBg="0"/>
      <p:bldP spid="4105" grpId="0" autoUpdateAnimBg="0"/>
      <p:bldP spid="4106" grpId="0" animBg="1" autoUpdateAnimBg="0"/>
      <p:bldP spid="4107" grpId="0" animBg="1" autoUpdateAnimBg="0"/>
      <p:bldP spid="11" grpId="0" animBg="1"/>
      <p:bldP spid="12"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15875"/>
            <a:ext cx="12192000" cy="544513"/>
          </a:xfrm>
          <a:solidFill>
            <a:srgbClr val="CCFF33"/>
          </a:solidFill>
        </p:spPr>
        <p:txBody>
          <a:bodyPr>
            <a:normAutofit fontScale="90000"/>
          </a:bodyPr>
          <a:lstStyle/>
          <a:p>
            <a:pPr algn="ctr">
              <a:defRPr/>
            </a:pPr>
            <a:r>
              <a:rPr lang="es-ES_tradnl" sz="4000" dirty="0">
                <a:latin typeface="Arial" charset="0"/>
              </a:rPr>
              <a:t>Dirección del cambio</a:t>
            </a:r>
          </a:p>
        </p:txBody>
      </p:sp>
      <p:sp>
        <p:nvSpPr>
          <p:cNvPr id="128003" name="Rectangle 3"/>
          <p:cNvSpPr>
            <a:spLocks noGrp="1" noChangeArrowheads="1"/>
          </p:cNvSpPr>
          <p:nvPr>
            <p:ph type="body" sz="half" idx="1"/>
          </p:nvPr>
        </p:nvSpPr>
        <p:spPr>
          <a:xfrm>
            <a:off x="1774825" y="549276"/>
            <a:ext cx="8280400" cy="2449513"/>
          </a:xfrm>
          <a:solidFill>
            <a:schemeClr val="accent2"/>
          </a:solidFill>
          <a:ln w="28575">
            <a:solidFill>
              <a:schemeClr val="hlink"/>
            </a:solidFill>
            <a:miter lim="800000"/>
            <a:headEnd/>
            <a:tailEnd/>
          </a:ln>
        </p:spPr>
        <p:txBody>
          <a:bodyPr/>
          <a:lstStyle/>
          <a:p>
            <a:pPr>
              <a:lnSpc>
                <a:spcPct val="90000"/>
              </a:lnSpc>
              <a:buFontTx/>
              <a:buNone/>
              <a:defRPr/>
            </a:pPr>
            <a:r>
              <a:rPr lang="es-ES_tradnl" dirty="0">
                <a:solidFill>
                  <a:schemeClr val="hlink"/>
                </a:solidFill>
                <a:latin typeface="Arial" pitchFamily="34" charset="0"/>
                <a:cs typeface="Arial" pitchFamily="34" charset="0"/>
              </a:rPr>
              <a:t>Forma tradicional</a:t>
            </a:r>
          </a:p>
          <a:p>
            <a:pPr marL="514350" indent="-514350">
              <a:lnSpc>
                <a:spcPct val="105000"/>
              </a:lnSpc>
              <a:spcBef>
                <a:spcPct val="0"/>
              </a:spcBef>
              <a:spcAft>
                <a:spcPct val="10000"/>
              </a:spcAft>
              <a:buFont typeface="+mj-lt"/>
              <a:buAutoNum type="alphaLcPeriod"/>
              <a:defRPr/>
            </a:pPr>
            <a:r>
              <a:rPr lang="es-ES_tradnl" dirty="0">
                <a:latin typeface="Arial" pitchFamily="34" charset="0"/>
                <a:cs typeface="Arial" pitchFamily="34" charset="0"/>
              </a:rPr>
              <a:t>Centralización en la toma de decisiones.</a:t>
            </a:r>
          </a:p>
          <a:p>
            <a:pPr marL="514350" indent="-514350">
              <a:lnSpc>
                <a:spcPct val="105000"/>
              </a:lnSpc>
              <a:spcBef>
                <a:spcPct val="0"/>
              </a:spcBef>
              <a:spcAft>
                <a:spcPct val="10000"/>
              </a:spcAft>
              <a:buFont typeface="+mj-lt"/>
              <a:buAutoNum type="alphaLcPeriod"/>
              <a:defRPr/>
            </a:pPr>
            <a:r>
              <a:rPr lang="es-ES_tradnl" dirty="0">
                <a:latin typeface="Arial" pitchFamily="34" charset="0"/>
                <a:cs typeface="Arial" pitchFamily="34" charset="0"/>
              </a:rPr>
              <a:t>Jerarquía/control/autoridad.</a:t>
            </a:r>
          </a:p>
          <a:p>
            <a:pPr marL="514350" indent="-514350">
              <a:lnSpc>
                <a:spcPct val="105000"/>
              </a:lnSpc>
              <a:spcBef>
                <a:spcPct val="0"/>
              </a:spcBef>
              <a:spcAft>
                <a:spcPct val="10000"/>
              </a:spcAft>
              <a:buFont typeface="+mj-lt"/>
              <a:buAutoNum type="alphaLcPeriod"/>
              <a:defRPr/>
            </a:pPr>
            <a:r>
              <a:rPr lang="es-ES_tradnl" dirty="0">
                <a:latin typeface="Arial" pitchFamily="34" charset="0"/>
                <a:cs typeface="Arial" pitchFamily="34" charset="0"/>
              </a:rPr>
              <a:t>Mejor tareas sencillas</a:t>
            </a:r>
          </a:p>
          <a:p>
            <a:pPr marL="514350" indent="-514350">
              <a:lnSpc>
                <a:spcPct val="105000"/>
              </a:lnSpc>
              <a:spcBef>
                <a:spcPct val="0"/>
              </a:spcBef>
              <a:spcAft>
                <a:spcPct val="10000"/>
              </a:spcAft>
              <a:buFont typeface="+mj-lt"/>
              <a:buAutoNum type="alphaLcPeriod"/>
              <a:defRPr/>
            </a:pPr>
            <a:r>
              <a:rPr lang="es-ES_tradnl" dirty="0">
                <a:latin typeface="Arial" pitchFamily="34" charset="0"/>
                <a:cs typeface="Arial" pitchFamily="34" charset="0"/>
              </a:rPr>
              <a:t>Reactividad.</a:t>
            </a:r>
          </a:p>
        </p:txBody>
      </p:sp>
      <p:sp>
        <p:nvSpPr>
          <p:cNvPr id="128004" name="Rectangle 4"/>
          <p:cNvSpPr>
            <a:spLocks noGrp="1" noChangeArrowheads="1"/>
          </p:cNvSpPr>
          <p:nvPr>
            <p:ph type="body" sz="half" idx="2"/>
          </p:nvPr>
        </p:nvSpPr>
        <p:spPr>
          <a:xfrm>
            <a:off x="1703389" y="3384550"/>
            <a:ext cx="8353425" cy="3473450"/>
          </a:xfrm>
          <a:solidFill>
            <a:srgbClr val="CCFF33"/>
          </a:solidFill>
          <a:ln w="28575">
            <a:solidFill>
              <a:schemeClr val="hlink"/>
            </a:solidFill>
            <a:miter lim="800000"/>
            <a:headEnd/>
            <a:tailEnd/>
          </a:ln>
        </p:spPr>
        <p:txBody>
          <a:bodyPr/>
          <a:lstStyle/>
          <a:p>
            <a:pPr>
              <a:lnSpc>
                <a:spcPts val="2500"/>
              </a:lnSpc>
              <a:spcBef>
                <a:spcPts val="600"/>
              </a:spcBef>
              <a:spcAft>
                <a:spcPts val="600"/>
              </a:spcAft>
              <a:buNone/>
              <a:defRPr/>
            </a:pPr>
            <a:r>
              <a:rPr lang="es-ES_tradnl" dirty="0">
                <a:solidFill>
                  <a:schemeClr val="hlink"/>
                </a:solidFill>
                <a:latin typeface="Arial" charset="0"/>
              </a:rPr>
              <a:t>Forma nueva</a:t>
            </a:r>
            <a:endParaRPr lang="es-ES_tradnl" dirty="0">
              <a:latin typeface="Arial" charset="0"/>
            </a:endParaRPr>
          </a:p>
          <a:p>
            <a:pPr marL="514350" indent="-514350">
              <a:lnSpc>
                <a:spcPts val="2500"/>
              </a:lnSpc>
              <a:spcBef>
                <a:spcPts val="600"/>
              </a:spcBef>
              <a:spcAft>
                <a:spcPts val="600"/>
              </a:spcAft>
              <a:buFont typeface="+mj-lt"/>
              <a:buAutoNum type="alphaLcPeriod"/>
              <a:defRPr/>
            </a:pPr>
            <a:r>
              <a:rPr lang="es-ES_tradnl" dirty="0">
                <a:latin typeface="Arial" charset="0"/>
              </a:rPr>
              <a:t>Descentralización de la toma de decisiones (solución de los problemas donde se producen).</a:t>
            </a:r>
          </a:p>
          <a:p>
            <a:pPr marL="514350" indent="-514350">
              <a:lnSpc>
                <a:spcPts val="2500"/>
              </a:lnSpc>
              <a:spcBef>
                <a:spcPts val="600"/>
              </a:spcBef>
              <a:spcAft>
                <a:spcPts val="600"/>
              </a:spcAft>
              <a:buFont typeface="+mj-lt"/>
              <a:buAutoNum type="alphaLcPeriod"/>
              <a:defRPr/>
            </a:pPr>
            <a:r>
              <a:rPr lang="es-ES_tradnl" dirty="0">
                <a:latin typeface="Arial" charset="0"/>
              </a:rPr>
              <a:t>Liderazgo responsabilidad.</a:t>
            </a:r>
          </a:p>
          <a:p>
            <a:pPr marL="514350" indent="-514350">
              <a:lnSpc>
                <a:spcPts val="2500"/>
              </a:lnSpc>
              <a:spcBef>
                <a:spcPts val="600"/>
              </a:spcBef>
              <a:spcAft>
                <a:spcPts val="600"/>
              </a:spcAft>
              <a:buFont typeface="+mj-lt"/>
              <a:buAutoNum type="alphaLcPeriod"/>
              <a:defRPr/>
            </a:pPr>
            <a:r>
              <a:rPr lang="es-ES_tradnl" dirty="0">
                <a:latin typeface="Arial" charset="0"/>
              </a:rPr>
              <a:t>Innovación de procesos y de organización, creatividad.</a:t>
            </a:r>
          </a:p>
          <a:p>
            <a:pPr marL="514350" indent="-514350">
              <a:lnSpc>
                <a:spcPts val="2500"/>
              </a:lnSpc>
              <a:spcBef>
                <a:spcPts val="600"/>
              </a:spcBef>
              <a:spcAft>
                <a:spcPts val="600"/>
              </a:spcAft>
              <a:buFont typeface="+mj-lt"/>
              <a:buAutoNum type="alphaLcPeriod"/>
              <a:defRPr/>
            </a:pPr>
            <a:r>
              <a:rPr lang="es-ES_tradnl" dirty="0">
                <a:latin typeface="Arial" charset="0"/>
              </a:rPr>
              <a:t>Mejor procesos sencillos </a:t>
            </a:r>
          </a:p>
          <a:p>
            <a:pPr marL="514350" indent="-514350">
              <a:lnSpc>
                <a:spcPts val="2500"/>
              </a:lnSpc>
              <a:spcBef>
                <a:spcPts val="600"/>
              </a:spcBef>
              <a:spcAft>
                <a:spcPts val="600"/>
              </a:spcAft>
              <a:buFont typeface="+mj-lt"/>
              <a:buAutoNum type="alphaLcPeriod"/>
              <a:defRPr/>
            </a:pPr>
            <a:r>
              <a:rPr lang="es-ES_tradnl" dirty="0" err="1">
                <a:latin typeface="Arial" charset="0"/>
              </a:rPr>
              <a:t>Proactividad</a:t>
            </a:r>
            <a:r>
              <a:rPr lang="es-ES_tradnl" dirty="0">
                <a:latin typeface="Arial" charset="0"/>
              </a:rPr>
              <a:t>.</a:t>
            </a:r>
          </a:p>
        </p:txBody>
      </p:sp>
      <p:sp>
        <p:nvSpPr>
          <p:cNvPr id="128005" name="AutoShape 5"/>
          <p:cNvSpPr>
            <a:spLocks noChangeArrowheads="1"/>
          </p:cNvSpPr>
          <p:nvPr/>
        </p:nvSpPr>
        <p:spPr bwMode="auto">
          <a:xfrm rot="5400000">
            <a:off x="2423319" y="2963069"/>
            <a:ext cx="381000" cy="407988"/>
          </a:xfrm>
          <a:prstGeom prst="rightArrow">
            <a:avLst>
              <a:gd name="adj1" fmla="val 50000"/>
              <a:gd name="adj2" fmla="val 25000"/>
            </a:avLst>
          </a:prstGeom>
          <a:solidFill>
            <a:srgbClr val="FFFF00"/>
          </a:solidFill>
          <a:ln w="38100">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Arial" panose="020B0604020202020204" pitchFamily="34" charset="0"/>
            </a:endParaRPr>
          </a:p>
        </p:txBody>
      </p:sp>
      <p:sp>
        <p:nvSpPr>
          <p:cNvPr id="128006" name="AutoShape 6"/>
          <p:cNvSpPr>
            <a:spLocks noChangeArrowheads="1"/>
          </p:cNvSpPr>
          <p:nvPr/>
        </p:nvSpPr>
        <p:spPr bwMode="auto">
          <a:xfrm rot="5400000">
            <a:off x="4693444" y="2963069"/>
            <a:ext cx="381000" cy="407988"/>
          </a:xfrm>
          <a:prstGeom prst="rightArrow">
            <a:avLst>
              <a:gd name="adj1" fmla="val 50000"/>
              <a:gd name="adj2" fmla="val 25000"/>
            </a:avLst>
          </a:prstGeom>
          <a:solidFill>
            <a:srgbClr val="FFFF00"/>
          </a:solidFill>
          <a:ln w="38100">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Arial" panose="020B0604020202020204" pitchFamily="34" charset="0"/>
            </a:endParaRPr>
          </a:p>
        </p:txBody>
      </p:sp>
      <p:sp>
        <p:nvSpPr>
          <p:cNvPr id="128007" name="AutoShape 7"/>
          <p:cNvSpPr>
            <a:spLocks noChangeArrowheads="1"/>
          </p:cNvSpPr>
          <p:nvPr/>
        </p:nvSpPr>
        <p:spPr bwMode="auto">
          <a:xfrm rot="5400000">
            <a:off x="9205119" y="2969419"/>
            <a:ext cx="381000" cy="449262"/>
          </a:xfrm>
          <a:prstGeom prst="rightArrow">
            <a:avLst>
              <a:gd name="adj1" fmla="val 50000"/>
              <a:gd name="adj2" fmla="val 25000"/>
            </a:avLst>
          </a:prstGeom>
          <a:solidFill>
            <a:srgbClr val="FFFF00"/>
          </a:solidFill>
          <a:ln w="38100">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Arial" panose="020B0604020202020204" pitchFamily="34" charset="0"/>
            </a:endParaRPr>
          </a:p>
        </p:txBody>
      </p:sp>
      <p:sp>
        <p:nvSpPr>
          <p:cNvPr id="128008" name="AutoShape 8"/>
          <p:cNvSpPr>
            <a:spLocks noChangeArrowheads="1"/>
          </p:cNvSpPr>
          <p:nvPr/>
        </p:nvSpPr>
        <p:spPr bwMode="auto">
          <a:xfrm rot="5400000">
            <a:off x="6949282" y="2963070"/>
            <a:ext cx="381000" cy="407987"/>
          </a:xfrm>
          <a:prstGeom prst="rightArrow">
            <a:avLst>
              <a:gd name="adj1" fmla="val 50000"/>
              <a:gd name="adj2" fmla="val 25000"/>
            </a:avLst>
          </a:prstGeom>
          <a:solidFill>
            <a:srgbClr val="FFFF00"/>
          </a:solidFill>
          <a:ln w="38100">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Arial" panose="020B0604020202020204" pitchFamily="34" charset="0"/>
            </a:endParaRPr>
          </a:p>
        </p:txBody>
      </p:sp>
      <p:sp>
        <p:nvSpPr>
          <p:cNvPr id="2" name="1 Marcador de pie de página"/>
          <p:cNvSpPr>
            <a:spLocks noGrp="1"/>
          </p:cNvSpPr>
          <p:nvPr>
            <p:ph type="ftr" sz="quarter" idx="11"/>
          </p:nvPr>
        </p:nvSpPr>
        <p:spPr/>
        <p:txBody>
          <a:bodyPr/>
          <a:lstStyle/>
          <a:p>
            <a:pPr>
              <a:defRPr/>
            </a:pPr>
            <a:r>
              <a:rPr lang="es-PE" smtClean="0"/>
              <a:t>Ramón R. Abarca Fernández   2014</a:t>
            </a:r>
            <a:endParaRPr lang="es-PE"/>
          </a:p>
        </p:txBody>
      </p:sp>
    </p:spTree>
    <p:extLst>
      <p:ext uri="{BB962C8B-B14F-4D97-AF65-F5344CB8AC3E}">
        <p14:creationId xmlns:p14="http://schemas.microsoft.com/office/powerpoint/2010/main" val="14005962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8002"/>
                                        </p:tgtEl>
                                        <p:attrNameLst>
                                          <p:attrName>style.visibility</p:attrName>
                                        </p:attrNameLst>
                                      </p:cBhvr>
                                      <p:to>
                                        <p:strVal val="visible"/>
                                      </p:to>
                                    </p:set>
                                    <p:anim by="(-#ppt_w*2)" calcmode="lin" valueType="num">
                                      <p:cBhvr rctx="PPT">
                                        <p:cTn id="7" dur="500" autoRev="1" fill="hold">
                                          <p:stCondLst>
                                            <p:cond delay="0"/>
                                          </p:stCondLst>
                                        </p:cTn>
                                        <p:tgtEl>
                                          <p:spTgt spid="128002"/>
                                        </p:tgtEl>
                                        <p:attrNameLst>
                                          <p:attrName>ppt_w</p:attrName>
                                        </p:attrNameLst>
                                      </p:cBhvr>
                                    </p:anim>
                                    <p:anim by="(#ppt_w*0.50)" calcmode="lin" valueType="num">
                                      <p:cBhvr>
                                        <p:cTn id="8" dur="500" decel="50000" autoRev="1" fill="hold">
                                          <p:stCondLst>
                                            <p:cond delay="0"/>
                                          </p:stCondLst>
                                        </p:cTn>
                                        <p:tgtEl>
                                          <p:spTgt spid="128002"/>
                                        </p:tgtEl>
                                        <p:attrNameLst>
                                          <p:attrName>ppt_x</p:attrName>
                                        </p:attrNameLst>
                                      </p:cBhvr>
                                    </p:anim>
                                    <p:anim from="(-#ppt_h/2)" to="(#ppt_y)" calcmode="lin" valueType="num">
                                      <p:cBhvr>
                                        <p:cTn id="9" dur="1000" fill="hold">
                                          <p:stCondLst>
                                            <p:cond delay="0"/>
                                          </p:stCondLst>
                                        </p:cTn>
                                        <p:tgtEl>
                                          <p:spTgt spid="128002"/>
                                        </p:tgtEl>
                                        <p:attrNameLst>
                                          <p:attrName>ppt_y</p:attrName>
                                        </p:attrNameLst>
                                      </p:cBhvr>
                                    </p:anim>
                                    <p:animRot by="21600000">
                                      <p:cBhvr>
                                        <p:cTn id="10" dur="1000" fill="hold">
                                          <p:stCondLst>
                                            <p:cond delay="0"/>
                                          </p:stCondLst>
                                        </p:cTn>
                                        <p:tgtEl>
                                          <p:spTgt spid="128002"/>
                                        </p:tgtEl>
                                        <p:attrNameLst>
                                          <p:attrName>r</p:attrName>
                                        </p:attrNameLst>
                                      </p:cBhvr>
                                    </p:animRot>
                                  </p:childTnLst>
                                </p:cTn>
                              </p:par>
                            </p:childTnLst>
                          </p:cTn>
                        </p:par>
                        <p:par>
                          <p:cTn id="11" fill="hold" nodeType="afterGroup">
                            <p:stCondLst>
                              <p:cond delay="27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8003">
                                            <p:bg/>
                                          </p:spTgt>
                                        </p:tgtEl>
                                        <p:attrNameLst>
                                          <p:attrName>style.visibility</p:attrName>
                                        </p:attrNameLst>
                                      </p:cBhvr>
                                      <p:to>
                                        <p:strVal val="visible"/>
                                      </p:to>
                                    </p:set>
                                    <p:anim calcmode="lin" valueType="num">
                                      <p:cBhvr>
                                        <p:cTn id="14" dur="500" fill="hold"/>
                                        <p:tgtEl>
                                          <p:spTgt spid="128003">
                                            <p:bg/>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8003">
                                            <p:bg/>
                                          </p:spTgt>
                                        </p:tgtEl>
                                        <p:attrNameLst>
                                          <p:attrName>ppt_y</p:attrName>
                                        </p:attrNameLst>
                                      </p:cBhvr>
                                      <p:tavLst>
                                        <p:tav tm="0">
                                          <p:val>
                                            <p:strVal val="#ppt_y"/>
                                          </p:val>
                                        </p:tav>
                                        <p:tav tm="100000">
                                          <p:val>
                                            <p:strVal val="#ppt_y"/>
                                          </p:val>
                                        </p:tav>
                                      </p:tavLst>
                                    </p:anim>
                                    <p:anim calcmode="lin" valueType="num">
                                      <p:cBhvr>
                                        <p:cTn id="16" dur="500" fill="hold"/>
                                        <p:tgtEl>
                                          <p:spTgt spid="12800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800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8003">
                                            <p:bg/>
                                          </p:spTgt>
                                        </p:tgtEl>
                                      </p:cBhvr>
                                    </p:animEffect>
                                  </p:childTnLst>
                                </p:cTn>
                              </p:par>
                            </p:childTnLst>
                          </p:cTn>
                        </p:par>
                        <p:par>
                          <p:cTn id="19" fill="hold" nodeType="afterGroup">
                            <p:stCondLst>
                              <p:cond delay="32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28003">
                                            <p:txEl>
                                              <p:pRg st="0" end="0"/>
                                            </p:txEl>
                                          </p:spTgt>
                                        </p:tgtEl>
                                        <p:attrNameLst>
                                          <p:attrName>style.visibility</p:attrName>
                                        </p:attrNameLst>
                                      </p:cBhvr>
                                      <p:to>
                                        <p:strVal val="visible"/>
                                      </p:to>
                                    </p:set>
                                    <p:anim calcmode="lin" valueType="num">
                                      <p:cBhvr>
                                        <p:cTn id="22" dur="500" fill="hold"/>
                                        <p:tgtEl>
                                          <p:spTgt spid="12800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28003">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12800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2800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28003">
                                            <p:txEl>
                                              <p:pRg st="0" end="0"/>
                                            </p:txEl>
                                          </p:spTgt>
                                        </p:tgtEl>
                                      </p:cBhvr>
                                    </p:animEffect>
                                  </p:childTnLst>
                                </p:cTn>
                              </p:par>
                            </p:childTnLst>
                          </p:cTn>
                        </p:par>
                        <p:par>
                          <p:cTn id="27" fill="hold" nodeType="afterGroup">
                            <p:stCondLst>
                              <p:cond delay="445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28003">
                                            <p:txEl>
                                              <p:pRg st="1" end="1"/>
                                            </p:txEl>
                                          </p:spTgt>
                                        </p:tgtEl>
                                        <p:attrNameLst>
                                          <p:attrName>style.visibility</p:attrName>
                                        </p:attrNameLst>
                                      </p:cBhvr>
                                      <p:to>
                                        <p:strVal val="visible"/>
                                      </p:to>
                                    </p:set>
                                    <p:anim calcmode="lin" valueType="num">
                                      <p:cBhvr>
                                        <p:cTn id="30" dur="500" fill="hold"/>
                                        <p:tgtEl>
                                          <p:spTgt spid="12800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28003">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12800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2800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28003">
                                            <p:txEl>
                                              <p:pRg st="1" end="1"/>
                                            </p:txEl>
                                          </p:spTgt>
                                        </p:tgtEl>
                                      </p:cBhvr>
                                    </p:animEffect>
                                  </p:childTnLst>
                                </p:cTn>
                              </p:par>
                            </p:childTnLst>
                          </p:cTn>
                        </p:par>
                        <p:par>
                          <p:cTn id="35" fill="hold" nodeType="afterGroup">
                            <p:stCondLst>
                              <p:cond delay="66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28003">
                                            <p:txEl>
                                              <p:pRg st="2" end="2"/>
                                            </p:txEl>
                                          </p:spTgt>
                                        </p:tgtEl>
                                        <p:attrNameLst>
                                          <p:attrName>style.visibility</p:attrName>
                                        </p:attrNameLst>
                                      </p:cBhvr>
                                      <p:to>
                                        <p:strVal val="visible"/>
                                      </p:to>
                                    </p:set>
                                    <p:anim calcmode="lin" valueType="num">
                                      <p:cBhvr>
                                        <p:cTn id="38" dur="500" fill="hold"/>
                                        <p:tgtEl>
                                          <p:spTgt spid="12800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28003">
                                            <p:txEl>
                                              <p:pRg st="2" end="2"/>
                                            </p:txEl>
                                          </p:spTgt>
                                        </p:tgtEl>
                                        <p:attrNameLst>
                                          <p:attrName>ppt_y</p:attrName>
                                        </p:attrNameLst>
                                      </p:cBhvr>
                                      <p:tavLst>
                                        <p:tav tm="0">
                                          <p:val>
                                            <p:strVal val="#ppt_y"/>
                                          </p:val>
                                        </p:tav>
                                        <p:tav tm="100000">
                                          <p:val>
                                            <p:strVal val="#ppt_y"/>
                                          </p:val>
                                        </p:tav>
                                      </p:tavLst>
                                    </p:anim>
                                    <p:anim calcmode="lin" valueType="num">
                                      <p:cBhvr>
                                        <p:cTn id="40" dur="500" fill="hold"/>
                                        <p:tgtEl>
                                          <p:spTgt spid="12800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2800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28003">
                                            <p:txEl>
                                              <p:pRg st="2" end="2"/>
                                            </p:txEl>
                                          </p:spTgt>
                                        </p:tgtEl>
                                      </p:cBhvr>
                                    </p:animEffect>
                                  </p:childTnLst>
                                </p:cTn>
                              </p:par>
                            </p:childTnLst>
                          </p:cTn>
                        </p:par>
                        <p:par>
                          <p:cTn id="43" fill="hold" nodeType="afterGroup">
                            <p:stCondLst>
                              <p:cond delay="8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28003">
                                            <p:txEl>
                                              <p:pRg st="3" end="3"/>
                                            </p:txEl>
                                          </p:spTgt>
                                        </p:tgtEl>
                                        <p:attrNameLst>
                                          <p:attrName>style.visibility</p:attrName>
                                        </p:attrNameLst>
                                      </p:cBhvr>
                                      <p:to>
                                        <p:strVal val="visible"/>
                                      </p:to>
                                    </p:set>
                                    <p:anim calcmode="lin" valueType="num">
                                      <p:cBhvr>
                                        <p:cTn id="46" dur="500" fill="hold"/>
                                        <p:tgtEl>
                                          <p:spTgt spid="12800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28003">
                                            <p:txEl>
                                              <p:pRg st="3" end="3"/>
                                            </p:txEl>
                                          </p:spTgt>
                                        </p:tgtEl>
                                        <p:attrNameLst>
                                          <p:attrName>ppt_y</p:attrName>
                                        </p:attrNameLst>
                                      </p:cBhvr>
                                      <p:tavLst>
                                        <p:tav tm="0">
                                          <p:val>
                                            <p:strVal val="#ppt_y"/>
                                          </p:val>
                                        </p:tav>
                                        <p:tav tm="100000">
                                          <p:val>
                                            <p:strVal val="#ppt_y"/>
                                          </p:val>
                                        </p:tav>
                                      </p:tavLst>
                                    </p:anim>
                                    <p:anim calcmode="lin" valueType="num">
                                      <p:cBhvr>
                                        <p:cTn id="48" dur="500" fill="hold"/>
                                        <p:tgtEl>
                                          <p:spTgt spid="12800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2800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28003">
                                            <p:txEl>
                                              <p:pRg st="3" end="3"/>
                                            </p:txEl>
                                          </p:spTgt>
                                        </p:tgtEl>
                                      </p:cBhvr>
                                    </p:animEffect>
                                  </p:childTnLst>
                                </p:cTn>
                              </p:par>
                            </p:childTnLst>
                          </p:cTn>
                        </p:par>
                        <p:par>
                          <p:cTn id="51" fill="hold" nodeType="afterGroup">
                            <p:stCondLst>
                              <p:cond delay="99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28003">
                                            <p:txEl>
                                              <p:pRg st="4" end="4"/>
                                            </p:txEl>
                                          </p:spTgt>
                                        </p:tgtEl>
                                        <p:attrNameLst>
                                          <p:attrName>style.visibility</p:attrName>
                                        </p:attrNameLst>
                                      </p:cBhvr>
                                      <p:to>
                                        <p:strVal val="visible"/>
                                      </p:to>
                                    </p:set>
                                    <p:anim calcmode="lin" valueType="num">
                                      <p:cBhvr>
                                        <p:cTn id="54" dur="500" fill="hold"/>
                                        <p:tgtEl>
                                          <p:spTgt spid="12800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28003">
                                            <p:txEl>
                                              <p:pRg st="4" end="4"/>
                                            </p:txEl>
                                          </p:spTgt>
                                        </p:tgtEl>
                                        <p:attrNameLst>
                                          <p:attrName>ppt_y</p:attrName>
                                        </p:attrNameLst>
                                      </p:cBhvr>
                                      <p:tavLst>
                                        <p:tav tm="0">
                                          <p:val>
                                            <p:strVal val="#ppt_y"/>
                                          </p:val>
                                        </p:tav>
                                        <p:tav tm="100000">
                                          <p:val>
                                            <p:strVal val="#ppt_y"/>
                                          </p:val>
                                        </p:tav>
                                      </p:tavLst>
                                    </p:anim>
                                    <p:anim calcmode="lin" valueType="num">
                                      <p:cBhvr>
                                        <p:cTn id="56" dur="500" fill="hold"/>
                                        <p:tgtEl>
                                          <p:spTgt spid="12800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2800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28003">
                                            <p:txEl>
                                              <p:pRg st="4" end="4"/>
                                            </p:txEl>
                                          </p:spTgt>
                                        </p:tgtEl>
                                      </p:cBhvr>
                                    </p:animEffect>
                                  </p:childTnLst>
                                </p:cTn>
                              </p:par>
                            </p:childTnLst>
                          </p:cTn>
                        </p:par>
                        <p:par>
                          <p:cTn id="59" fill="hold" nodeType="afterGroup">
                            <p:stCondLst>
                              <p:cond delay="11000"/>
                            </p:stCondLst>
                            <p:childTnLst>
                              <p:par>
                                <p:cTn id="60" presetID="42" presetClass="entr" presetSubtype="0" fill="hold" grpId="0" nodeType="afterEffect">
                                  <p:stCondLst>
                                    <p:cond delay="0"/>
                                  </p:stCondLst>
                                  <p:childTnLst>
                                    <p:set>
                                      <p:cBhvr>
                                        <p:cTn id="61" dur="1" fill="hold">
                                          <p:stCondLst>
                                            <p:cond delay="0"/>
                                          </p:stCondLst>
                                        </p:cTn>
                                        <p:tgtEl>
                                          <p:spTgt spid="128005"/>
                                        </p:tgtEl>
                                        <p:attrNameLst>
                                          <p:attrName>style.visibility</p:attrName>
                                        </p:attrNameLst>
                                      </p:cBhvr>
                                      <p:to>
                                        <p:strVal val="visible"/>
                                      </p:to>
                                    </p:set>
                                    <p:animEffect transition="in" filter="fade">
                                      <p:cBhvr>
                                        <p:cTn id="62" dur="1000"/>
                                        <p:tgtEl>
                                          <p:spTgt spid="128005"/>
                                        </p:tgtEl>
                                      </p:cBhvr>
                                    </p:animEffect>
                                    <p:anim calcmode="lin" valueType="num">
                                      <p:cBhvr>
                                        <p:cTn id="63" dur="1000" fill="hold"/>
                                        <p:tgtEl>
                                          <p:spTgt spid="128005"/>
                                        </p:tgtEl>
                                        <p:attrNameLst>
                                          <p:attrName>ppt_x</p:attrName>
                                        </p:attrNameLst>
                                      </p:cBhvr>
                                      <p:tavLst>
                                        <p:tav tm="0">
                                          <p:val>
                                            <p:strVal val="#ppt_x"/>
                                          </p:val>
                                        </p:tav>
                                        <p:tav tm="100000">
                                          <p:val>
                                            <p:strVal val="#ppt_x"/>
                                          </p:val>
                                        </p:tav>
                                      </p:tavLst>
                                    </p:anim>
                                    <p:anim calcmode="lin" valueType="num">
                                      <p:cBhvr>
                                        <p:cTn id="64" dur="1000" fill="hold"/>
                                        <p:tgtEl>
                                          <p:spTgt spid="128005"/>
                                        </p:tgtEl>
                                        <p:attrNameLst>
                                          <p:attrName>ppt_y</p:attrName>
                                        </p:attrNameLst>
                                      </p:cBhvr>
                                      <p:tavLst>
                                        <p:tav tm="0">
                                          <p:val>
                                            <p:strVal val="#ppt_y+.1"/>
                                          </p:val>
                                        </p:tav>
                                        <p:tav tm="100000">
                                          <p:val>
                                            <p:strVal val="#ppt_y"/>
                                          </p:val>
                                        </p:tav>
                                      </p:tavLst>
                                    </p:anim>
                                  </p:childTnLst>
                                </p:cTn>
                              </p:par>
                            </p:childTnLst>
                          </p:cTn>
                        </p:par>
                        <p:par>
                          <p:cTn id="65" fill="hold" nodeType="afterGroup">
                            <p:stCondLst>
                              <p:cond delay="12000"/>
                            </p:stCondLst>
                            <p:childTnLst>
                              <p:par>
                                <p:cTn id="66" presetID="42" presetClass="entr" presetSubtype="0" fill="hold" grpId="0" nodeType="afterEffect">
                                  <p:stCondLst>
                                    <p:cond delay="0"/>
                                  </p:stCondLst>
                                  <p:childTnLst>
                                    <p:set>
                                      <p:cBhvr>
                                        <p:cTn id="67" dur="1" fill="hold">
                                          <p:stCondLst>
                                            <p:cond delay="0"/>
                                          </p:stCondLst>
                                        </p:cTn>
                                        <p:tgtEl>
                                          <p:spTgt spid="128006"/>
                                        </p:tgtEl>
                                        <p:attrNameLst>
                                          <p:attrName>style.visibility</p:attrName>
                                        </p:attrNameLst>
                                      </p:cBhvr>
                                      <p:to>
                                        <p:strVal val="visible"/>
                                      </p:to>
                                    </p:set>
                                    <p:animEffect transition="in" filter="fade">
                                      <p:cBhvr>
                                        <p:cTn id="68" dur="1000"/>
                                        <p:tgtEl>
                                          <p:spTgt spid="128006"/>
                                        </p:tgtEl>
                                      </p:cBhvr>
                                    </p:animEffect>
                                    <p:anim calcmode="lin" valueType="num">
                                      <p:cBhvr>
                                        <p:cTn id="69" dur="1000" fill="hold"/>
                                        <p:tgtEl>
                                          <p:spTgt spid="128006"/>
                                        </p:tgtEl>
                                        <p:attrNameLst>
                                          <p:attrName>ppt_x</p:attrName>
                                        </p:attrNameLst>
                                      </p:cBhvr>
                                      <p:tavLst>
                                        <p:tav tm="0">
                                          <p:val>
                                            <p:strVal val="#ppt_x"/>
                                          </p:val>
                                        </p:tav>
                                        <p:tav tm="100000">
                                          <p:val>
                                            <p:strVal val="#ppt_x"/>
                                          </p:val>
                                        </p:tav>
                                      </p:tavLst>
                                    </p:anim>
                                    <p:anim calcmode="lin" valueType="num">
                                      <p:cBhvr>
                                        <p:cTn id="70" dur="1000" fill="hold"/>
                                        <p:tgtEl>
                                          <p:spTgt spid="128006"/>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13000"/>
                            </p:stCondLst>
                            <p:childTnLst>
                              <p:par>
                                <p:cTn id="72" presetID="42" presetClass="entr" presetSubtype="0" fill="hold" grpId="0" nodeType="afterEffect">
                                  <p:stCondLst>
                                    <p:cond delay="0"/>
                                  </p:stCondLst>
                                  <p:childTnLst>
                                    <p:set>
                                      <p:cBhvr>
                                        <p:cTn id="73" dur="1" fill="hold">
                                          <p:stCondLst>
                                            <p:cond delay="0"/>
                                          </p:stCondLst>
                                        </p:cTn>
                                        <p:tgtEl>
                                          <p:spTgt spid="128008"/>
                                        </p:tgtEl>
                                        <p:attrNameLst>
                                          <p:attrName>style.visibility</p:attrName>
                                        </p:attrNameLst>
                                      </p:cBhvr>
                                      <p:to>
                                        <p:strVal val="visible"/>
                                      </p:to>
                                    </p:set>
                                    <p:animEffect transition="in" filter="fade">
                                      <p:cBhvr>
                                        <p:cTn id="74" dur="1000"/>
                                        <p:tgtEl>
                                          <p:spTgt spid="128008"/>
                                        </p:tgtEl>
                                      </p:cBhvr>
                                    </p:animEffect>
                                    <p:anim calcmode="lin" valueType="num">
                                      <p:cBhvr>
                                        <p:cTn id="75" dur="1000" fill="hold"/>
                                        <p:tgtEl>
                                          <p:spTgt spid="128008"/>
                                        </p:tgtEl>
                                        <p:attrNameLst>
                                          <p:attrName>ppt_x</p:attrName>
                                        </p:attrNameLst>
                                      </p:cBhvr>
                                      <p:tavLst>
                                        <p:tav tm="0">
                                          <p:val>
                                            <p:strVal val="#ppt_x"/>
                                          </p:val>
                                        </p:tav>
                                        <p:tav tm="100000">
                                          <p:val>
                                            <p:strVal val="#ppt_x"/>
                                          </p:val>
                                        </p:tav>
                                      </p:tavLst>
                                    </p:anim>
                                    <p:anim calcmode="lin" valueType="num">
                                      <p:cBhvr>
                                        <p:cTn id="76" dur="1000" fill="hold"/>
                                        <p:tgtEl>
                                          <p:spTgt spid="128008"/>
                                        </p:tgtEl>
                                        <p:attrNameLst>
                                          <p:attrName>ppt_y</p:attrName>
                                        </p:attrNameLst>
                                      </p:cBhvr>
                                      <p:tavLst>
                                        <p:tav tm="0">
                                          <p:val>
                                            <p:strVal val="#ppt_y+.1"/>
                                          </p:val>
                                        </p:tav>
                                        <p:tav tm="100000">
                                          <p:val>
                                            <p:strVal val="#ppt_y"/>
                                          </p:val>
                                        </p:tav>
                                      </p:tavLst>
                                    </p:anim>
                                  </p:childTnLst>
                                </p:cTn>
                              </p:par>
                            </p:childTnLst>
                          </p:cTn>
                        </p:par>
                        <p:par>
                          <p:cTn id="77" fill="hold" nodeType="afterGroup">
                            <p:stCondLst>
                              <p:cond delay="14000"/>
                            </p:stCondLst>
                            <p:childTnLst>
                              <p:par>
                                <p:cTn id="78" presetID="42" presetClass="entr" presetSubtype="0" fill="hold" grpId="0" nodeType="afterEffect">
                                  <p:stCondLst>
                                    <p:cond delay="0"/>
                                  </p:stCondLst>
                                  <p:childTnLst>
                                    <p:set>
                                      <p:cBhvr>
                                        <p:cTn id="79" dur="1" fill="hold">
                                          <p:stCondLst>
                                            <p:cond delay="0"/>
                                          </p:stCondLst>
                                        </p:cTn>
                                        <p:tgtEl>
                                          <p:spTgt spid="128007"/>
                                        </p:tgtEl>
                                        <p:attrNameLst>
                                          <p:attrName>style.visibility</p:attrName>
                                        </p:attrNameLst>
                                      </p:cBhvr>
                                      <p:to>
                                        <p:strVal val="visible"/>
                                      </p:to>
                                    </p:set>
                                    <p:animEffect transition="in" filter="fade">
                                      <p:cBhvr>
                                        <p:cTn id="80" dur="1000"/>
                                        <p:tgtEl>
                                          <p:spTgt spid="128007"/>
                                        </p:tgtEl>
                                      </p:cBhvr>
                                    </p:animEffect>
                                    <p:anim calcmode="lin" valueType="num">
                                      <p:cBhvr>
                                        <p:cTn id="81" dur="1000" fill="hold"/>
                                        <p:tgtEl>
                                          <p:spTgt spid="128007"/>
                                        </p:tgtEl>
                                        <p:attrNameLst>
                                          <p:attrName>ppt_x</p:attrName>
                                        </p:attrNameLst>
                                      </p:cBhvr>
                                      <p:tavLst>
                                        <p:tav tm="0">
                                          <p:val>
                                            <p:strVal val="#ppt_x"/>
                                          </p:val>
                                        </p:tav>
                                        <p:tav tm="100000">
                                          <p:val>
                                            <p:strVal val="#ppt_x"/>
                                          </p:val>
                                        </p:tav>
                                      </p:tavLst>
                                    </p:anim>
                                    <p:anim calcmode="lin" valueType="num">
                                      <p:cBhvr>
                                        <p:cTn id="82" dur="1000" fill="hold"/>
                                        <p:tgtEl>
                                          <p:spTgt spid="128007"/>
                                        </p:tgtEl>
                                        <p:attrNameLst>
                                          <p:attrName>ppt_y</p:attrName>
                                        </p:attrNameLst>
                                      </p:cBhvr>
                                      <p:tavLst>
                                        <p:tav tm="0">
                                          <p:val>
                                            <p:strVal val="#ppt_y+.1"/>
                                          </p:val>
                                        </p:tav>
                                        <p:tav tm="100000">
                                          <p:val>
                                            <p:strVal val="#ppt_y"/>
                                          </p:val>
                                        </p:tav>
                                      </p:tavLst>
                                    </p:anim>
                                  </p:childTnLst>
                                </p:cTn>
                              </p:par>
                            </p:childTnLst>
                          </p:cTn>
                        </p:par>
                        <p:par>
                          <p:cTn id="83" fill="hold" nodeType="afterGroup">
                            <p:stCondLst>
                              <p:cond delay="150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28004">
                                            <p:bg/>
                                          </p:spTgt>
                                        </p:tgtEl>
                                        <p:attrNameLst>
                                          <p:attrName>style.visibility</p:attrName>
                                        </p:attrNameLst>
                                      </p:cBhvr>
                                      <p:to>
                                        <p:strVal val="visible"/>
                                      </p:to>
                                    </p:set>
                                    <p:anim calcmode="lin" valueType="num">
                                      <p:cBhvr>
                                        <p:cTn id="86" dur="500" fill="hold"/>
                                        <p:tgtEl>
                                          <p:spTgt spid="128004">
                                            <p:bg/>
                                          </p:spTgt>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28004">
                                            <p:bg/>
                                          </p:spTgt>
                                        </p:tgtEl>
                                        <p:attrNameLst>
                                          <p:attrName>ppt_y</p:attrName>
                                        </p:attrNameLst>
                                      </p:cBhvr>
                                      <p:tavLst>
                                        <p:tav tm="0">
                                          <p:val>
                                            <p:strVal val="#ppt_y"/>
                                          </p:val>
                                        </p:tav>
                                        <p:tav tm="100000">
                                          <p:val>
                                            <p:strVal val="#ppt_y"/>
                                          </p:val>
                                        </p:tav>
                                      </p:tavLst>
                                    </p:anim>
                                    <p:anim calcmode="lin" valueType="num">
                                      <p:cBhvr>
                                        <p:cTn id="88" dur="500" fill="hold"/>
                                        <p:tgtEl>
                                          <p:spTgt spid="128004">
                                            <p:bg/>
                                          </p:spTgt>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28004">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28004">
                                            <p:bg/>
                                          </p:spTgt>
                                        </p:tgtEl>
                                      </p:cBhvr>
                                    </p:animEffect>
                                  </p:childTnLst>
                                </p:cTn>
                              </p:par>
                            </p:childTnLst>
                          </p:cTn>
                        </p:par>
                        <p:par>
                          <p:cTn id="91" fill="hold" nodeType="afterGroup">
                            <p:stCondLst>
                              <p:cond delay="155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128004">
                                            <p:txEl>
                                              <p:pRg st="0" end="0"/>
                                            </p:txEl>
                                          </p:spTgt>
                                        </p:tgtEl>
                                        <p:attrNameLst>
                                          <p:attrName>style.visibility</p:attrName>
                                        </p:attrNameLst>
                                      </p:cBhvr>
                                      <p:to>
                                        <p:strVal val="visible"/>
                                      </p:to>
                                    </p:set>
                                    <p:anim calcmode="lin" valueType="num">
                                      <p:cBhvr>
                                        <p:cTn id="94" dur="500" fill="hold"/>
                                        <p:tgtEl>
                                          <p:spTgt spid="12800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28004">
                                            <p:txEl>
                                              <p:pRg st="0" end="0"/>
                                            </p:txEl>
                                          </p:spTgt>
                                        </p:tgtEl>
                                        <p:attrNameLst>
                                          <p:attrName>ppt_y</p:attrName>
                                        </p:attrNameLst>
                                      </p:cBhvr>
                                      <p:tavLst>
                                        <p:tav tm="0">
                                          <p:val>
                                            <p:strVal val="#ppt_y"/>
                                          </p:val>
                                        </p:tav>
                                        <p:tav tm="100000">
                                          <p:val>
                                            <p:strVal val="#ppt_y"/>
                                          </p:val>
                                        </p:tav>
                                      </p:tavLst>
                                    </p:anim>
                                    <p:anim calcmode="lin" valueType="num">
                                      <p:cBhvr>
                                        <p:cTn id="96" dur="500" fill="hold"/>
                                        <p:tgtEl>
                                          <p:spTgt spid="12800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2800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28004">
                                            <p:txEl>
                                              <p:pRg st="0" end="0"/>
                                            </p:txEl>
                                          </p:spTgt>
                                        </p:tgtEl>
                                      </p:cBhvr>
                                    </p:animEffect>
                                  </p:childTnLst>
                                </p:cTn>
                              </p:par>
                            </p:childTnLst>
                          </p:cTn>
                        </p:par>
                        <p:par>
                          <p:cTn id="99" fill="hold" nodeType="afterGroup">
                            <p:stCondLst>
                              <p:cond delay="1645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128004">
                                            <p:txEl>
                                              <p:pRg st="1" end="1"/>
                                            </p:txEl>
                                          </p:spTgt>
                                        </p:tgtEl>
                                        <p:attrNameLst>
                                          <p:attrName>style.visibility</p:attrName>
                                        </p:attrNameLst>
                                      </p:cBhvr>
                                      <p:to>
                                        <p:strVal val="visible"/>
                                      </p:to>
                                    </p:set>
                                    <p:anim calcmode="lin" valueType="num">
                                      <p:cBhvr>
                                        <p:cTn id="102" dur="500" fill="hold"/>
                                        <p:tgtEl>
                                          <p:spTgt spid="12800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128004">
                                            <p:txEl>
                                              <p:pRg st="1" end="1"/>
                                            </p:txEl>
                                          </p:spTgt>
                                        </p:tgtEl>
                                        <p:attrNameLst>
                                          <p:attrName>ppt_y</p:attrName>
                                        </p:attrNameLst>
                                      </p:cBhvr>
                                      <p:tavLst>
                                        <p:tav tm="0">
                                          <p:val>
                                            <p:strVal val="#ppt_y"/>
                                          </p:val>
                                        </p:tav>
                                        <p:tav tm="100000">
                                          <p:val>
                                            <p:strVal val="#ppt_y"/>
                                          </p:val>
                                        </p:tav>
                                      </p:tavLst>
                                    </p:anim>
                                    <p:anim calcmode="lin" valueType="num">
                                      <p:cBhvr>
                                        <p:cTn id="104" dur="500" fill="hold"/>
                                        <p:tgtEl>
                                          <p:spTgt spid="12800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12800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128004">
                                            <p:txEl>
                                              <p:pRg st="1" end="1"/>
                                            </p:txEl>
                                          </p:spTgt>
                                        </p:tgtEl>
                                      </p:cBhvr>
                                    </p:animEffect>
                                  </p:childTnLst>
                                </p:cTn>
                              </p:par>
                            </p:childTnLst>
                          </p:cTn>
                        </p:par>
                        <p:par>
                          <p:cTn id="107" fill="hold" nodeType="afterGroup">
                            <p:stCondLst>
                              <p:cond delay="20750"/>
                            </p:stCondLst>
                            <p:childTnLst>
                              <p:par>
                                <p:cTn id="108" presetID="41" presetClass="entr" presetSubtype="0" fill="hold" grpId="0" nodeType="afterEffect">
                                  <p:stCondLst>
                                    <p:cond delay="0"/>
                                  </p:stCondLst>
                                  <p:iterate type="lt">
                                    <p:tmPct val="10000"/>
                                  </p:iterate>
                                  <p:childTnLst>
                                    <p:set>
                                      <p:cBhvr>
                                        <p:cTn id="109" dur="1" fill="hold">
                                          <p:stCondLst>
                                            <p:cond delay="0"/>
                                          </p:stCondLst>
                                        </p:cTn>
                                        <p:tgtEl>
                                          <p:spTgt spid="128004">
                                            <p:txEl>
                                              <p:pRg st="2" end="2"/>
                                            </p:txEl>
                                          </p:spTgt>
                                        </p:tgtEl>
                                        <p:attrNameLst>
                                          <p:attrName>style.visibility</p:attrName>
                                        </p:attrNameLst>
                                      </p:cBhvr>
                                      <p:to>
                                        <p:strVal val="visible"/>
                                      </p:to>
                                    </p:set>
                                    <p:anim calcmode="lin" valueType="num">
                                      <p:cBhvr>
                                        <p:cTn id="110" dur="500" fill="hold"/>
                                        <p:tgtEl>
                                          <p:spTgt spid="12800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128004">
                                            <p:txEl>
                                              <p:pRg st="2" end="2"/>
                                            </p:txEl>
                                          </p:spTgt>
                                        </p:tgtEl>
                                        <p:attrNameLst>
                                          <p:attrName>ppt_y</p:attrName>
                                        </p:attrNameLst>
                                      </p:cBhvr>
                                      <p:tavLst>
                                        <p:tav tm="0">
                                          <p:val>
                                            <p:strVal val="#ppt_y"/>
                                          </p:val>
                                        </p:tav>
                                        <p:tav tm="100000">
                                          <p:val>
                                            <p:strVal val="#ppt_y"/>
                                          </p:val>
                                        </p:tav>
                                      </p:tavLst>
                                    </p:anim>
                                    <p:anim calcmode="lin" valueType="num">
                                      <p:cBhvr>
                                        <p:cTn id="112" dur="500" fill="hold"/>
                                        <p:tgtEl>
                                          <p:spTgt spid="12800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12800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128004">
                                            <p:txEl>
                                              <p:pRg st="2" end="2"/>
                                            </p:txEl>
                                          </p:spTgt>
                                        </p:tgtEl>
                                      </p:cBhvr>
                                    </p:animEffect>
                                  </p:childTnLst>
                                </p:cTn>
                              </p:par>
                            </p:childTnLst>
                          </p:cTn>
                        </p:par>
                        <p:par>
                          <p:cTn id="115" fill="hold" nodeType="afterGroup">
                            <p:stCondLst>
                              <p:cond delay="22450"/>
                            </p:stCondLst>
                            <p:childTnLst>
                              <p:par>
                                <p:cTn id="116" presetID="41" presetClass="entr" presetSubtype="0" fill="hold" grpId="0" nodeType="afterEffect">
                                  <p:stCondLst>
                                    <p:cond delay="0"/>
                                  </p:stCondLst>
                                  <p:iterate type="lt">
                                    <p:tmPct val="10000"/>
                                  </p:iterate>
                                  <p:childTnLst>
                                    <p:set>
                                      <p:cBhvr>
                                        <p:cTn id="117" dur="1" fill="hold">
                                          <p:stCondLst>
                                            <p:cond delay="0"/>
                                          </p:stCondLst>
                                        </p:cTn>
                                        <p:tgtEl>
                                          <p:spTgt spid="128004">
                                            <p:txEl>
                                              <p:pRg st="3" end="3"/>
                                            </p:txEl>
                                          </p:spTgt>
                                        </p:tgtEl>
                                        <p:attrNameLst>
                                          <p:attrName>style.visibility</p:attrName>
                                        </p:attrNameLst>
                                      </p:cBhvr>
                                      <p:to>
                                        <p:strVal val="visible"/>
                                      </p:to>
                                    </p:set>
                                    <p:anim calcmode="lin" valueType="num">
                                      <p:cBhvr>
                                        <p:cTn id="118" dur="500" fill="hold"/>
                                        <p:tgtEl>
                                          <p:spTgt spid="12800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128004">
                                            <p:txEl>
                                              <p:pRg st="3" end="3"/>
                                            </p:txEl>
                                          </p:spTgt>
                                        </p:tgtEl>
                                        <p:attrNameLst>
                                          <p:attrName>ppt_y</p:attrName>
                                        </p:attrNameLst>
                                      </p:cBhvr>
                                      <p:tavLst>
                                        <p:tav tm="0">
                                          <p:val>
                                            <p:strVal val="#ppt_y"/>
                                          </p:val>
                                        </p:tav>
                                        <p:tav tm="100000">
                                          <p:val>
                                            <p:strVal val="#ppt_y"/>
                                          </p:val>
                                        </p:tav>
                                      </p:tavLst>
                                    </p:anim>
                                    <p:anim calcmode="lin" valueType="num">
                                      <p:cBhvr>
                                        <p:cTn id="120" dur="500" fill="hold"/>
                                        <p:tgtEl>
                                          <p:spTgt spid="12800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12800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128004">
                                            <p:txEl>
                                              <p:pRg st="3" end="3"/>
                                            </p:txEl>
                                          </p:spTgt>
                                        </p:tgtEl>
                                      </p:cBhvr>
                                    </p:animEffect>
                                  </p:childTnLst>
                                </p:cTn>
                              </p:par>
                            </p:childTnLst>
                          </p:cTn>
                        </p:par>
                        <p:par>
                          <p:cTn id="123" fill="hold" nodeType="afterGroup">
                            <p:stCondLst>
                              <p:cond delay="25300"/>
                            </p:stCondLst>
                            <p:childTnLst>
                              <p:par>
                                <p:cTn id="124" presetID="41" presetClass="entr" presetSubtype="0" fill="hold" grpId="0" nodeType="afterEffect">
                                  <p:stCondLst>
                                    <p:cond delay="0"/>
                                  </p:stCondLst>
                                  <p:iterate type="lt">
                                    <p:tmPct val="10000"/>
                                  </p:iterate>
                                  <p:childTnLst>
                                    <p:set>
                                      <p:cBhvr>
                                        <p:cTn id="125" dur="1" fill="hold">
                                          <p:stCondLst>
                                            <p:cond delay="0"/>
                                          </p:stCondLst>
                                        </p:cTn>
                                        <p:tgtEl>
                                          <p:spTgt spid="128004">
                                            <p:txEl>
                                              <p:pRg st="4" end="4"/>
                                            </p:txEl>
                                          </p:spTgt>
                                        </p:tgtEl>
                                        <p:attrNameLst>
                                          <p:attrName>style.visibility</p:attrName>
                                        </p:attrNameLst>
                                      </p:cBhvr>
                                      <p:to>
                                        <p:strVal val="visible"/>
                                      </p:to>
                                    </p:set>
                                    <p:anim calcmode="lin" valueType="num">
                                      <p:cBhvr>
                                        <p:cTn id="126" dur="500" fill="hold"/>
                                        <p:tgtEl>
                                          <p:spTgt spid="12800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7" dur="500" fill="hold"/>
                                        <p:tgtEl>
                                          <p:spTgt spid="128004">
                                            <p:txEl>
                                              <p:pRg st="4" end="4"/>
                                            </p:txEl>
                                          </p:spTgt>
                                        </p:tgtEl>
                                        <p:attrNameLst>
                                          <p:attrName>ppt_y</p:attrName>
                                        </p:attrNameLst>
                                      </p:cBhvr>
                                      <p:tavLst>
                                        <p:tav tm="0">
                                          <p:val>
                                            <p:strVal val="#ppt_y"/>
                                          </p:val>
                                        </p:tav>
                                        <p:tav tm="100000">
                                          <p:val>
                                            <p:strVal val="#ppt_y"/>
                                          </p:val>
                                        </p:tav>
                                      </p:tavLst>
                                    </p:anim>
                                    <p:anim calcmode="lin" valueType="num">
                                      <p:cBhvr>
                                        <p:cTn id="128" dur="500" fill="hold"/>
                                        <p:tgtEl>
                                          <p:spTgt spid="12800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9" dur="500" fill="hold"/>
                                        <p:tgtEl>
                                          <p:spTgt spid="12800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0" dur="500" tmFilter="0,0; .5, 1; 1, 1"/>
                                        <p:tgtEl>
                                          <p:spTgt spid="128004">
                                            <p:txEl>
                                              <p:pRg st="4" end="4"/>
                                            </p:txEl>
                                          </p:spTgt>
                                        </p:tgtEl>
                                      </p:cBhvr>
                                    </p:animEffect>
                                  </p:childTnLst>
                                </p:cTn>
                              </p:par>
                            </p:childTnLst>
                          </p:cTn>
                        </p:par>
                        <p:par>
                          <p:cTn id="131" fill="hold" nodeType="afterGroup">
                            <p:stCondLst>
                              <p:cond delay="26850"/>
                            </p:stCondLst>
                            <p:childTnLst>
                              <p:par>
                                <p:cTn id="132" presetID="41" presetClass="entr" presetSubtype="0" fill="hold" grpId="0" nodeType="afterEffect">
                                  <p:stCondLst>
                                    <p:cond delay="0"/>
                                  </p:stCondLst>
                                  <p:iterate type="lt">
                                    <p:tmPct val="10000"/>
                                  </p:iterate>
                                  <p:childTnLst>
                                    <p:set>
                                      <p:cBhvr>
                                        <p:cTn id="133" dur="1" fill="hold">
                                          <p:stCondLst>
                                            <p:cond delay="0"/>
                                          </p:stCondLst>
                                        </p:cTn>
                                        <p:tgtEl>
                                          <p:spTgt spid="128004">
                                            <p:txEl>
                                              <p:pRg st="5" end="5"/>
                                            </p:txEl>
                                          </p:spTgt>
                                        </p:tgtEl>
                                        <p:attrNameLst>
                                          <p:attrName>style.visibility</p:attrName>
                                        </p:attrNameLst>
                                      </p:cBhvr>
                                      <p:to>
                                        <p:strVal val="visible"/>
                                      </p:to>
                                    </p:set>
                                    <p:anim calcmode="lin" valueType="num">
                                      <p:cBhvr>
                                        <p:cTn id="134" dur="500" fill="hold"/>
                                        <p:tgtEl>
                                          <p:spTgt spid="12800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5" dur="500" fill="hold"/>
                                        <p:tgtEl>
                                          <p:spTgt spid="128004">
                                            <p:txEl>
                                              <p:pRg st="5" end="5"/>
                                            </p:txEl>
                                          </p:spTgt>
                                        </p:tgtEl>
                                        <p:attrNameLst>
                                          <p:attrName>ppt_y</p:attrName>
                                        </p:attrNameLst>
                                      </p:cBhvr>
                                      <p:tavLst>
                                        <p:tav tm="0">
                                          <p:val>
                                            <p:strVal val="#ppt_y"/>
                                          </p:val>
                                        </p:tav>
                                        <p:tav tm="100000">
                                          <p:val>
                                            <p:strVal val="#ppt_y"/>
                                          </p:val>
                                        </p:tav>
                                      </p:tavLst>
                                    </p:anim>
                                    <p:anim calcmode="lin" valueType="num">
                                      <p:cBhvr>
                                        <p:cTn id="136" dur="500" fill="hold"/>
                                        <p:tgtEl>
                                          <p:spTgt spid="12800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7" dur="500" fill="hold"/>
                                        <p:tgtEl>
                                          <p:spTgt spid="12800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8" dur="500" tmFilter="0,0; .5, 1; 1, 1"/>
                                        <p:tgtEl>
                                          <p:spTgt spid="1280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P spid="128003" grpId="0" build="p" animBg="1"/>
      <p:bldP spid="128004" grpId="0" build="p" animBg="1"/>
      <p:bldP spid="128005" grpId="0" animBg="1"/>
      <p:bldP spid="128006" grpId="0" animBg="1"/>
      <p:bldP spid="128007" grpId="0" animBg="1"/>
      <p:bldP spid="1280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139485" y="-33338"/>
            <a:ext cx="11933695" cy="1077218"/>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PE" altLang="es-ES" b="1" dirty="0" smtClean="0">
                <a:latin typeface="Arial" panose="020B0604020202020204" pitchFamily="34" charset="0"/>
              </a:rPr>
              <a:t>Factores mundiales </a:t>
            </a:r>
            <a:r>
              <a:rPr lang="es-ES" altLang="es-ES" b="1" i="1" dirty="0" smtClean="0">
                <a:latin typeface="Arial" panose="020B0604020202020204" pitchFamily="34" charset="0"/>
              </a:rPr>
              <a:t>y </a:t>
            </a:r>
            <a:r>
              <a:rPr lang="es-ES" altLang="es-ES" b="1" i="1" dirty="0">
                <a:latin typeface="Arial" panose="020B0604020202020204" pitchFamily="34" charset="0"/>
              </a:rPr>
              <a:t>sus consecuencias </a:t>
            </a:r>
            <a:r>
              <a:rPr lang="es-ES" altLang="es-ES" b="1" i="1" dirty="0" smtClean="0">
                <a:latin typeface="Arial" panose="020B0604020202020204" pitchFamily="34" charset="0"/>
              </a:rPr>
              <a:t>en </a:t>
            </a:r>
            <a:r>
              <a:rPr lang="es-ES" altLang="es-ES" b="1" i="1" dirty="0">
                <a:latin typeface="Arial" panose="020B0604020202020204" pitchFamily="34" charset="0"/>
              </a:rPr>
              <a:t>el futuro de la Educación superior de </a:t>
            </a:r>
            <a:r>
              <a:rPr lang="es-ES" altLang="es-ES" b="1" i="1" dirty="0" smtClean="0">
                <a:latin typeface="Arial" panose="020B0604020202020204" pitchFamily="34" charset="0"/>
              </a:rPr>
              <a:t>América Latina</a:t>
            </a:r>
            <a:endParaRPr lang="es-PE" altLang="es-ES" dirty="0">
              <a:latin typeface="Arial" panose="020B0604020202020204" pitchFamily="34" charset="0"/>
            </a:endParaRPr>
          </a:p>
        </p:txBody>
      </p:sp>
      <p:sp>
        <p:nvSpPr>
          <p:cNvPr id="3" name="2 Rectángulo redondeado"/>
          <p:cNvSpPr/>
          <p:nvPr/>
        </p:nvSpPr>
        <p:spPr>
          <a:xfrm>
            <a:off x="1703389" y="1552098"/>
            <a:ext cx="2663825" cy="4535487"/>
          </a:xfrm>
          <a:prstGeom prst="roundRect">
            <a:avLst/>
          </a:prstGeom>
          <a:gradFill flip="none" rotWithShape="1">
            <a:gsLst>
              <a:gs pos="67000">
                <a:srgbClr val="FFFF00"/>
              </a:gs>
              <a:gs pos="79000">
                <a:srgbClr val="FF0000"/>
              </a:gs>
              <a:gs pos="88000">
                <a:srgbClr val="99FF33"/>
              </a:gs>
              <a:gs pos="100000">
                <a:schemeClr val="accent1">
                  <a:lumMod val="30000"/>
                  <a:lumOff val="70000"/>
                </a:schemeClr>
              </a:gs>
            </a:gsLst>
            <a:path path="rect">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PE" sz="2400" dirty="0" smtClean="0">
              <a:solidFill>
                <a:schemeClr val="tx1"/>
              </a:solidFill>
            </a:endParaRPr>
          </a:p>
          <a:p>
            <a:pPr algn="ctr" eaLnBrk="1" hangingPunct="1">
              <a:defRPr/>
            </a:pPr>
            <a:endParaRPr lang="es-PE" sz="2400" dirty="0">
              <a:solidFill>
                <a:schemeClr val="tx1"/>
              </a:solidFill>
            </a:endParaRPr>
          </a:p>
        </p:txBody>
      </p:sp>
      <p:sp>
        <p:nvSpPr>
          <p:cNvPr id="4" name="3 Flecha a la derecha con bandas"/>
          <p:cNvSpPr/>
          <p:nvPr/>
        </p:nvSpPr>
        <p:spPr>
          <a:xfrm>
            <a:off x="4348163" y="5009358"/>
            <a:ext cx="2971800" cy="1150937"/>
          </a:xfrm>
          <a:prstGeom prst="striped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b="1" dirty="0"/>
              <a:t>Más especialización</a:t>
            </a:r>
            <a:endParaRPr lang="es-PE" dirty="0"/>
          </a:p>
        </p:txBody>
      </p:sp>
      <p:sp>
        <p:nvSpPr>
          <p:cNvPr id="5" name="4 Flecha a la derecha con bandas"/>
          <p:cNvSpPr/>
          <p:nvPr/>
        </p:nvSpPr>
        <p:spPr>
          <a:xfrm>
            <a:off x="4348163" y="3916363"/>
            <a:ext cx="2971800" cy="1152525"/>
          </a:xfrm>
          <a:prstGeom prst="striped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b="1" dirty="0"/>
              <a:t>Más personas educadas</a:t>
            </a:r>
            <a:endParaRPr lang="es-PE" dirty="0"/>
          </a:p>
        </p:txBody>
      </p:sp>
      <p:sp>
        <p:nvSpPr>
          <p:cNvPr id="6" name="5 Flecha a la derecha con bandas"/>
          <p:cNvSpPr/>
          <p:nvPr/>
        </p:nvSpPr>
        <p:spPr>
          <a:xfrm>
            <a:off x="4348163" y="2781301"/>
            <a:ext cx="2971800" cy="1152525"/>
          </a:xfrm>
          <a:prstGeom prst="striped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b="1" dirty="0"/>
              <a:t>Reaprender</a:t>
            </a:r>
            <a:endParaRPr lang="es-PE" dirty="0"/>
          </a:p>
        </p:txBody>
      </p:sp>
      <p:sp>
        <p:nvSpPr>
          <p:cNvPr id="7" name="6 Flecha a la derecha con bandas"/>
          <p:cNvSpPr/>
          <p:nvPr/>
        </p:nvSpPr>
        <p:spPr>
          <a:xfrm>
            <a:off x="4367214" y="1593851"/>
            <a:ext cx="2971800" cy="1150938"/>
          </a:xfrm>
          <a:prstGeom prst="striped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b="1" dirty="0"/>
              <a:t>Manejo sofisticado</a:t>
            </a:r>
            <a:endParaRPr lang="es-PE" dirty="0"/>
          </a:p>
        </p:txBody>
      </p:sp>
      <p:sp>
        <p:nvSpPr>
          <p:cNvPr id="8" name="7 Rectángulo"/>
          <p:cNvSpPr/>
          <p:nvPr/>
        </p:nvSpPr>
        <p:spPr>
          <a:xfrm>
            <a:off x="7680326" y="5149217"/>
            <a:ext cx="2663825" cy="10795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b="1" dirty="0"/>
              <a:t>Nuevas formas</a:t>
            </a:r>
          </a:p>
          <a:p>
            <a:pPr algn="ctr" eaLnBrk="1" hangingPunct="1">
              <a:defRPr/>
            </a:pPr>
            <a:r>
              <a:rPr lang="es-PE" b="1" dirty="0"/>
              <a:t>Nuevos métodos</a:t>
            </a:r>
          </a:p>
          <a:p>
            <a:pPr algn="ctr" eaLnBrk="1" hangingPunct="1">
              <a:defRPr/>
            </a:pPr>
            <a:r>
              <a:rPr lang="es-PE" b="1" dirty="0"/>
              <a:t>Nuevos conceptos</a:t>
            </a:r>
            <a:endParaRPr lang="es-PE" dirty="0"/>
          </a:p>
        </p:txBody>
      </p:sp>
      <p:sp>
        <p:nvSpPr>
          <p:cNvPr id="9" name="8 Rectángulo"/>
          <p:cNvSpPr/>
          <p:nvPr/>
        </p:nvSpPr>
        <p:spPr>
          <a:xfrm>
            <a:off x="7680325" y="3957669"/>
            <a:ext cx="2663825" cy="108108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b="1" dirty="0"/>
              <a:t>Flexibilidad</a:t>
            </a:r>
          </a:p>
          <a:p>
            <a:pPr algn="ctr" eaLnBrk="1" hangingPunct="1">
              <a:defRPr/>
            </a:pPr>
            <a:r>
              <a:rPr lang="es-PE" b="1" dirty="0"/>
              <a:t>Educación para</a:t>
            </a:r>
          </a:p>
          <a:p>
            <a:pPr algn="ctr" eaLnBrk="1" hangingPunct="1">
              <a:defRPr/>
            </a:pPr>
            <a:r>
              <a:rPr lang="es-PE" b="1" dirty="0"/>
              <a:t>el empleo</a:t>
            </a:r>
            <a:endParaRPr lang="es-PE" dirty="0"/>
          </a:p>
        </p:txBody>
      </p:sp>
      <p:sp>
        <p:nvSpPr>
          <p:cNvPr id="10" name="9 Rectángulo"/>
          <p:cNvSpPr/>
          <p:nvPr/>
        </p:nvSpPr>
        <p:spPr>
          <a:xfrm>
            <a:off x="7680325" y="2817813"/>
            <a:ext cx="2663825" cy="10795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b="1" dirty="0"/>
              <a:t>Aprender a Aprender</a:t>
            </a:r>
          </a:p>
          <a:p>
            <a:pPr algn="ctr" eaLnBrk="1" hangingPunct="1">
              <a:defRPr/>
            </a:pPr>
            <a:r>
              <a:rPr lang="es-PE" b="1" dirty="0"/>
              <a:t>Educación continua</a:t>
            </a:r>
            <a:endParaRPr lang="es-PE" dirty="0"/>
          </a:p>
        </p:txBody>
      </p:sp>
      <p:sp>
        <p:nvSpPr>
          <p:cNvPr id="11" name="10 Rectángulo"/>
          <p:cNvSpPr/>
          <p:nvPr/>
        </p:nvSpPr>
        <p:spPr>
          <a:xfrm>
            <a:off x="7680326" y="1552098"/>
            <a:ext cx="2663825" cy="10795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b="1" dirty="0"/>
              <a:t>Aprender</a:t>
            </a:r>
          </a:p>
          <a:p>
            <a:pPr algn="ctr" eaLnBrk="1" hangingPunct="1">
              <a:defRPr/>
            </a:pPr>
            <a:r>
              <a:rPr lang="es-PE" b="1" dirty="0"/>
              <a:t>nuevas conexiones</a:t>
            </a:r>
          </a:p>
          <a:p>
            <a:pPr algn="ctr" eaLnBrk="1" hangingPunct="1">
              <a:defRPr/>
            </a:pPr>
            <a:r>
              <a:rPr lang="es-PE" b="1" dirty="0"/>
              <a:t>nuevos procesos</a:t>
            </a:r>
            <a:endParaRPr lang="es-PE" dirty="0"/>
          </a:p>
        </p:txBody>
      </p:sp>
      <p:sp>
        <p:nvSpPr>
          <p:cNvPr id="12" name="11 Marcador de pie de página"/>
          <p:cNvSpPr>
            <a:spLocks noGrp="1"/>
          </p:cNvSpPr>
          <p:nvPr>
            <p:ph type="ftr" sz="quarter" idx="11"/>
          </p:nvPr>
        </p:nvSpPr>
        <p:spPr/>
        <p:txBody>
          <a:bodyPr/>
          <a:lstStyle/>
          <a:p>
            <a:pPr>
              <a:defRPr/>
            </a:pPr>
            <a:r>
              <a:rPr lang="es-PE" smtClean="0">
                <a:solidFill>
                  <a:schemeClr val="tx1"/>
                </a:solidFill>
              </a:rPr>
              <a:t>Ramón R. Abarca Fernández   2014</a:t>
            </a:r>
            <a:endParaRPr lang="es-PE">
              <a:solidFill>
                <a:schemeClr val="tx1"/>
              </a:solidFill>
            </a:endParaRPr>
          </a:p>
        </p:txBody>
      </p:sp>
      <p:sp>
        <p:nvSpPr>
          <p:cNvPr id="13" name="Rectángulo redondeado 12"/>
          <p:cNvSpPr/>
          <p:nvPr/>
        </p:nvSpPr>
        <p:spPr>
          <a:xfrm>
            <a:off x="2104571" y="4513943"/>
            <a:ext cx="1934029" cy="117565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PE" b="1" dirty="0">
                <a:solidFill>
                  <a:schemeClr val="tx1"/>
                </a:solidFill>
              </a:rPr>
              <a:t>DINÁMICA</a:t>
            </a:r>
          </a:p>
          <a:p>
            <a:pPr algn="ctr">
              <a:defRPr/>
            </a:pPr>
            <a:r>
              <a:rPr lang="es-PE" b="1" dirty="0">
                <a:solidFill>
                  <a:schemeClr val="tx1"/>
                </a:solidFill>
              </a:rPr>
              <a:t>del</a:t>
            </a:r>
          </a:p>
          <a:p>
            <a:pPr algn="ctr">
              <a:defRPr/>
            </a:pPr>
            <a:r>
              <a:rPr lang="es-PE" b="1" dirty="0">
                <a:solidFill>
                  <a:schemeClr val="tx1"/>
                </a:solidFill>
              </a:rPr>
              <a:t>CONOCIMIENTO</a:t>
            </a:r>
          </a:p>
        </p:txBody>
      </p:sp>
      <p:sp>
        <p:nvSpPr>
          <p:cNvPr id="14" name="Rectángulo redondeado 13"/>
          <p:cNvSpPr/>
          <p:nvPr/>
        </p:nvSpPr>
        <p:spPr>
          <a:xfrm>
            <a:off x="2104571" y="2075543"/>
            <a:ext cx="1934029" cy="5560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PE" sz="2400" b="1" dirty="0">
                <a:solidFill>
                  <a:schemeClr val="tx1"/>
                </a:solidFill>
              </a:rPr>
              <a:t>Complejidad</a:t>
            </a:r>
          </a:p>
        </p:txBody>
      </p:sp>
      <p:sp>
        <p:nvSpPr>
          <p:cNvPr id="15" name="Rectángulo redondeado 14"/>
          <p:cNvSpPr/>
          <p:nvPr/>
        </p:nvSpPr>
        <p:spPr>
          <a:xfrm>
            <a:off x="2104571" y="3582105"/>
            <a:ext cx="2046515" cy="8157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PE" sz="2400" b="1" dirty="0">
                <a:solidFill>
                  <a:schemeClr val="tx1"/>
                </a:solidFill>
              </a:rPr>
              <a:t>Intensidad y</a:t>
            </a:r>
          </a:p>
          <a:p>
            <a:pPr algn="ctr">
              <a:defRPr/>
            </a:pPr>
            <a:r>
              <a:rPr lang="es-PE" sz="2400" b="1" dirty="0">
                <a:solidFill>
                  <a:schemeClr val="tx1"/>
                </a:solidFill>
              </a:rPr>
              <a:t>diversidad</a:t>
            </a:r>
          </a:p>
        </p:txBody>
      </p:sp>
      <p:sp>
        <p:nvSpPr>
          <p:cNvPr id="16" name="Rectángulo redondeado 15"/>
          <p:cNvSpPr/>
          <p:nvPr/>
        </p:nvSpPr>
        <p:spPr>
          <a:xfrm>
            <a:off x="2104571" y="2744789"/>
            <a:ext cx="1934029" cy="724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PE" sz="2400" b="1" dirty="0">
                <a:solidFill>
                  <a:schemeClr val="tx1"/>
                </a:solidFill>
              </a:rPr>
              <a:t>Inteligencia</a:t>
            </a:r>
          </a:p>
          <a:p>
            <a:pPr algn="ctr">
              <a:defRPr/>
            </a:pPr>
            <a:r>
              <a:rPr lang="es-PE" sz="2400" b="1" dirty="0">
                <a:solidFill>
                  <a:schemeClr val="tx1"/>
                </a:solidFill>
              </a:rPr>
              <a:t>colectiva</a:t>
            </a:r>
          </a:p>
        </p:txBody>
      </p:sp>
    </p:spTree>
    <p:extLst>
      <p:ext uri="{BB962C8B-B14F-4D97-AF65-F5344CB8AC3E}">
        <p14:creationId xmlns:p14="http://schemas.microsoft.com/office/powerpoint/2010/main" val="12163482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nodeType="afterGroup">
                            <p:stCondLst>
                              <p:cond delay="8900"/>
                            </p:stCondLst>
                            <p:childTnLst>
                              <p:par>
                                <p:cTn id="12" presetID="26" presetClass="entr" presetSubtype="0" fill="hold" grpId="0" nodeType="afterEffect">
                                  <p:stCondLst>
                                    <p:cond delay="0"/>
                                  </p:stCondLst>
                                  <p:iterate type="lt">
                                    <p:tmPct val="5000"/>
                                  </p:iterate>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par>
                          <p:cTn id="28" fill="hold">
                            <p:stCondLst>
                              <p:cond delay="13100"/>
                            </p:stCondLst>
                            <p:childTnLst>
                              <p:par>
                                <p:cTn id="29" presetID="17" presetClass="entr" presetSubtype="10" fill="hold" grpId="0" nodeType="afterEffect">
                                  <p:stCondLst>
                                    <p:cond delay="0"/>
                                  </p:stCondLst>
                                  <p:iterate type="wd">
                                    <p:tmPct val="5000"/>
                                  </p:iterate>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childTnLst>
                                </p:cTn>
                              </p:par>
                            </p:childTnLst>
                          </p:cTn>
                        </p:par>
                        <p:par>
                          <p:cTn id="33" fill="hold">
                            <p:stCondLst>
                              <p:cond delay="13650"/>
                            </p:stCondLst>
                            <p:childTnLst>
                              <p:par>
                                <p:cTn id="34" presetID="15" presetClass="entr" presetSubtype="0" fill="hold" grpId="0" nodeType="afterEffect">
                                  <p:stCondLst>
                                    <p:cond delay="0"/>
                                  </p:stCondLst>
                                  <p:iterate type="lt">
                                    <p:tmPct val="5000"/>
                                  </p:iterate>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15650"/>
                            </p:stCondLst>
                            <p:childTnLst>
                              <p:par>
                                <p:cTn id="41" presetID="15" presetClass="entr" presetSubtype="0" fill="hold" grpId="0" nodeType="afterEffect">
                                  <p:stCondLst>
                                    <p:cond delay="0"/>
                                  </p:stCondLst>
                                  <p:iterate type="lt">
                                    <p:tmPct val="5000"/>
                                  </p:iterate>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17150"/>
                            </p:stCondLst>
                            <p:childTnLst>
                              <p:par>
                                <p:cTn id="48" presetID="1" presetClass="entr" presetSubtype="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childTnLst>
                                </p:cTn>
                              </p:par>
                            </p:childTnLst>
                          </p:cTn>
                        </p:par>
                        <p:par>
                          <p:cTn id="50" fill="hold">
                            <p:stCondLst>
                              <p:cond delay="17150"/>
                            </p:stCondLst>
                            <p:childTnLst>
                              <p:par>
                                <p:cTn id="51" presetID="6" presetClass="entr" presetSubtype="16"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circle(in)">
                                      <p:cBhvr>
                                        <p:cTn id="53" dur="2000"/>
                                        <p:tgtEl>
                                          <p:spTgt spid="4"/>
                                        </p:tgtEl>
                                      </p:cBhvr>
                                    </p:animEffect>
                                  </p:childTnLst>
                                </p:cTn>
                              </p:par>
                            </p:childTnLst>
                          </p:cTn>
                        </p:par>
                        <p:par>
                          <p:cTn id="54" fill="hold">
                            <p:stCondLst>
                              <p:cond delay="19150"/>
                            </p:stCondLst>
                            <p:childTnLst>
                              <p:par>
                                <p:cTn id="55" presetID="6" presetClass="entr" presetSubtype="16"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ircle(in)">
                                      <p:cBhvr>
                                        <p:cTn id="57" dur="2000"/>
                                        <p:tgtEl>
                                          <p:spTgt spid="8"/>
                                        </p:tgtEl>
                                      </p:cBhvr>
                                    </p:animEffect>
                                  </p:childTnLst>
                                </p:cTn>
                              </p:par>
                            </p:childTnLst>
                          </p:cTn>
                        </p:par>
                        <p:par>
                          <p:cTn id="58" fill="hold">
                            <p:stCondLst>
                              <p:cond delay="21150"/>
                            </p:stCondLst>
                            <p:childTnLst>
                              <p:par>
                                <p:cTn id="59" presetID="16" presetClass="entr" presetSubtype="21"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childTnLst>
                          </p:cTn>
                        </p:par>
                        <p:par>
                          <p:cTn id="62" fill="hold">
                            <p:stCondLst>
                              <p:cond delay="21650"/>
                            </p:stCondLst>
                            <p:childTnLst>
                              <p:par>
                                <p:cTn id="63" presetID="16" presetClass="entr" presetSubtype="2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par>
                          <p:cTn id="66" fill="hold">
                            <p:stCondLst>
                              <p:cond delay="22150"/>
                            </p:stCondLst>
                            <p:childTnLst>
                              <p:par>
                                <p:cTn id="67" presetID="45" presetClass="entr" presetSubtype="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2000"/>
                                        <p:tgtEl>
                                          <p:spTgt spid="6"/>
                                        </p:tgtEl>
                                      </p:cBhvr>
                                    </p:animEffect>
                                    <p:anim calcmode="lin" valueType="num">
                                      <p:cBhvr>
                                        <p:cTn id="70" dur="2000" fill="hold"/>
                                        <p:tgtEl>
                                          <p:spTgt spid="6"/>
                                        </p:tgtEl>
                                        <p:attrNameLst>
                                          <p:attrName>ppt_w</p:attrName>
                                        </p:attrNameLst>
                                      </p:cBhvr>
                                      <p:tavLst>
                                        <p:tav tm="0" fmla="#ppt_w*sin(2.5*pi*$)">
                                          <p:val>
                                            <p:fltVal val="0"/>
                                          </p:val>
                                        </p:tav>
                                        <p:tav tm="100000">
                                          <p:val>
                                            <p:fltVal val="1"/>
                                          </p:val>
                                        </p:tav>
                                      </p:tavLst>
                                    </p:anim>
                                    <p:anim calcmode="lin" valueType="num">
                                      <p:cBhvr>
                                        <p:cTn id="71" dur="2000" fill="hold"/>
                                        <p:tgtEl>
                                          <p:spTgt spid="6"/>
                                        </p:tgtEl>
                                        <p:attrNameLst>
                                          <p:attrName>ppt_h</p:attrName>
                                        </p:attrNameLst>
                                      </p:cBhvr>
                                      <p:tavLst>
                                        <p:tav tm="0">
                                          <p:val>
                                            <p:strVal val="#ppt_h"/>
                                          </p:val>
                                        </p:tav>
                                        <p:tav tm="100000">
                                          <p:val>
                                            <p:strVal val="#ppt_h"/>
                                          </p:val>
                                        </p:tav>
                                      </p:tavLst>
                                    </p:anim>
                                  </p:childTnLst>
                                </p:cTn>
                              </p:par>
                            </p:childTnLst>
                          </p:cTn>
                        </p:par>
                        <p:par>
                          <p:cTn id="72" fill="hold">
                            <p:stCondLst>
                              <p:cond delay="24150"/>
                            </p:stCondLst>
                            <p:childTnLst>
                              <p:par>
                                <p:cTn id="73" presetID="45" presetClass="entr" presetSubtype="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2000"/>
                                        <p:tgtEl>
                                          <p:spTgt spid="10"/>
                                        </p:tgtEl>
                                      </p:cBhvr>
                                    </p:animEffect>
                                    <p:anim calcmode="lin" valueType="num">
                                      <p:cBhvr>
                                        <p:cTn id="76" dur="2000" fill="hold"/>
                                        <p:tgtEl>
                                          <p:spTgt spid="10"/>
                                        </p:tgtEl>
                                        <p:attrNameLst>
                                          <p:attrName>ppt_w</p:attrName>
                                        </p:attrNameLst>
                                      </p:cBhvr>
                                      <p:tavLst>
                                        <p:tav tm="0" fmla="#ppt_w*sin(2.5*pi*$)">
                                          <p:val>
                                            <p:fltVal val="0"/>
                                          </p:val>
                                        </p:tav>
                                        <p:tav tm="100000">
                                          <p:val>
                                            <p:fltVal val="1"/>
                                          </p:val>
                                        </p:tav>
                                      </p:tavLst>
                                    </p:anim>
                                    <p:anim calcmode="lin" valueType="num">
                                      <p:cBhvr>
                                        <p:cTn id="77" dur="2000" fill="hold"/>
                                        <p:tgtEl>
                                          <p:spTgt spid="10"/>
                                        </p:tgtEl>
                                        <p:attrNameLst>
                                          <p:attrName>ppt_h</p:attrName>
                                        </p:attrNameLst>
                                      </p:cBhvr>
                                      <p:tavLst>
                                        <p:tav tm="0">
                                          <p:val>
                                            <p:strVal val="#ppt_h"/>
                                          </p:val>
                                        </p:tav>
                                        <p:tav tm="100000">
                                          <p:val>
                                            <p:strVal val="#ppt_h"/>
                                          </p:val>
                                        </p:tav>
                                      </p:tavLst>
                                    </p:anim>
                                  </p:childTnLst>
                                </p:cTn>
                              </p:par>
                            </p:childTnLst>
                          </p:cTn>
                        </p:par>
                        <p:par>
                          <p:cTn id="78" fill="hold">
                            <p:stCondLst>
                              <p:cond delay="26150"/>
                            </p:stCondLst>
                            <p:childTnLst>
                              <p:par>
                                <p:cTn id="79" presetID="21" presetClass="entr" presetSubtype="1"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heel(1)">
                                      <p:cBhvr>
                                        <p:cTn id="81" dur="2000"/>
                                        <p:tgtEl>
                                          <p:spTgt spid="7"/>
                                        </p:tgtEl>
                                      </p:cBhvr>
                                    </p:animEffect>
                                  </p:childTnLst>
                                </p:cTn>
                              </p:par>
                            </p:childTnLst>
                          </p:cTn>
                        </p:par>
                        <p:par>
                          <p:cTn id="82" fill="hold">
                            <p:stCondLst>
                              <p:cond delay="28150"/>
                            </p:stCondLst>
                            <p:childTnLst>
                              <p:par>
                                <p:cTn id="83" presetID="21" presetClass="entr" presetSubtype="1" fill="hold" grpId="0" nodeType="after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heel(1)">
                                      <p:cBhvr>
                                        <p:cTn id="8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Text Box 5"/>
          <p:cNvSpPr txBox="1">
            <a:spLocks noChangeArrowheads="1"/>
          </p:cNvSpPr>
          <p:nvPr/>
        </p:nvSpPr>
        <p:spPr bwMode="auto">
          <a:xfrm>
            <a:off x="2895600" y="1676400"/>
            <a:ext cx="72390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Clr>
                <a:srgbClr val="003399"/>
              </a:buClr>
              <a:buFont typeface="Calibri" panose="020F0502020204030204" pitchFamily="34" charset="0"/>
              <a:buAutoNum type="alphaLcPeriod"/>
            </a:pPr>
            <a:r>
              <a:rPr lang="es-UY" altLang="es-ES" sz="2800" b="1">
                <a:solidFill>
                  <a:srgbClr val="000099"/>
                </a:solidFill>
                <a:latin typeface="Verdana" panose="020B0604030504040204" pitchFamily="34" charset="0"/>
              </a:rPr>
              <a:t>SEA CUAL SEA EL ORIGEN, PARA QUE LOS CAMBIOS OCURRAN DEBE HABER UN PLAN</a:t>
            </a:r>
          </a:p>
          <a:p>
            <a:pPr eaLnBrk="1" hangingPunct="1">
              <a:spcBef>
                <a:spcPct val="50000"/>
              </a:spcBef>
              <a:buClr>
                <a:srgbClr val="003399"/>
              </a:buClr>
              <a:buFont typeface="Calibri" panose="020F0502020204030204" pitchFamily="34" charset="0"/>
              <a:buAutoNum type="alphaLcPeriod"/>
            </a:pPr>
            <a:r>
              <a:rPr lang="es-UY" altLang="es-ES" sz="2800" b="1">
                <a:solidFill>
                  <a:srgbClr val="000099"/>
                </a:solidFill>
                <a:latin typeface="Verdana" panose="020B0604030504040204" pitchFamily="34" charset="0"/>
              </a:rPr>
              <a:t>CUANDO HABLAMOS DE CAMBIO ORGANIZACIONAL HABLAMOS DE CAMBIO PLANEADO</a:t>
            </a:r>
          </a:p>
          <a:p>
            <a:pPr eaLnBrk="1" hangingPunct="1">
              <a:spcBef>
                <a:spcPct val="50000"/>
              </a:spcBef>
              <a:buClr>
                <a:srgbClr val="003399"/>
              </a:buClr>
              <a:buFont typeface="Calibri" panose="020F0502020204030204" pitchFamily="34" charset="0"/>
              <a:buAutoNum type="alphaLcPeriod"/>
            </a:pPr>
            <a:r>
              <a:rPr lang="es-UY" altLang="es-ES" sz="2800" b="1">
                <a:solidFill>
                  <a:srgbClr val="000099"/>
                </a:solidFill>
                <a:latin typeface="Verdana" panose="020B0604030504040204" pitchFamily="34" charset="0"/>
              </a:rPr>
              <a:t>PLANEAR UN CAMBIO NO ES HACER UNA LISTA DE ACTIVIDADES</a:t>
            </a:r>
            <a:endParaRPr lang="es-ES" altLang="es-ES" sz="2800" b="1">
              <a:solidFill>
                <a:srgbClr val="000099"/>
              </a:solidFill>
              <a:latin typeface="Verdana" panose="020B0604030504040204" pitchFamily="34" charset="0"/>
            </a:endParaRPr>
          </a:p>
        </p:txBody>
      </p:sp>
      <p:sp>
        <p:nvSpPr>
          <p:cNvPr id="74759" name="Oval 7"/>
          <p:cNvSpPr>
            <a:spLocks noChangeArrowheads="1"/>
          </p:cNvSpPr>
          <p:nvPr/>
        </p:nvSpPr>
        <p:spPr bwMode="auto">
          <a:xfrm>
            <a:off x="3657600" y="3962400"/>
            <a:ext cx="4724400" cy="685800"/>
          </a:xfrm>
          <a:prstGeom prst="ellipse">
            <a:avLst/>
          </a:prstGeom>
          <a:noFill/>
          <a:ln w="76200" algn="ctr">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Arial" panose="020B0604020202020204" pitchFamily="34" charset="0"/>
            </a:endParaRPr>
          </a:p>
        </p:txBody>
      </p:sp>
      <p:pic>
        <p:nvPicPr>
          <p:cNvPr id="74760" name="Picture 8" descr="700-QuinoUstedEstaAqui[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993901"/>
            <a:ext cx="7219950" cy="44672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4761" name="Rectangle 9"/>
          <p:cNvSpPr>
            <a:spLocks noChangeArrowheads="1"/>
          </p:cNvSpPr>
          <p:nvPr/>
        </p:nvSpPr>
        <p:spPr bwMode="auto">
          <a:xfrm>
            <a:off x="2971800" y="5105400"/>
            <a:ext cx="5486400" cy="914400"/>
          </a:xfrm>
          <a:prstGeom prst="rect">
            <a:avLst/>
          </a:prstGeom>
          <a:solidFill>
            <a:srgbClr val="FF6600"/>
          </a:solidFill>
          <a:ln w="76200" algn="ctr">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es-UY" altLang="es-ES" sz="2000" b="1">
                <a:solidFill>
                  <a:schemeClr val="bg1"/>
                </a:solidFill>
                <a:latin typeface="Arial" panose="020B0604020202020204" pitchFamily="34" charset="0"/>
              </a:rPr>
              <a:t>IDENTIFICAR Y RECONOCER </a:t>
            </a:r>
          </a:p>
          <a:p>
            <a:pPr eaLnBrk="1" hangingPunct="1">
              <a:spcBef>
                <a:spcPct val="0"/>
              </a:spcBef>
              <a:buFont typeface="Wingdings" panose="05000000000000000000" pitchFamily="2" charset="2"/>
              <a:buNone/>
            </a:pPr>
            <a:r>
              <a:rPr lang="es-UY" altLang="es-ES" sz="2000" b="1">
                <a:solidFill>
                  <a:schemeClr val="bg1"/>
                </a:solidFill>
                <a:latin typeface="Arial" panose="020B0604020202020204" pitchFamily="34" charset="0"/>
              </a:rPr>
              <a:t> PUNTO DE PARTIDA</a:t>
            </a:r>
            <a:endParaRPr lang="es-ES" altLang="es-ES" sz="2000" b="1">
              <a:solidFill>
                <a:schemeClr val="bg1"/>
              </a:solidFill>
              <a:latin typeface="Arial" panose="020B0604020202020204" pitchFamily="34" charset="0"/>
            </a:endParaRPr>
          </a:p>
        </p:txBody>
      </p:sp>
      <p:pic>
        <p:nvPicPr>
          <p:cNvPr id="74762" name="Picture 10" descr="imagesCAP2YO8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401763"/>
            <a:ext cx="5334000" cy="46672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4763" name="Rectangle 11"/>
          <p:cNvSpPr>
            <a:spLocks noChangeArrowheads="1"/>
          </p:cNvSpPr>
          <p:nvPr/>
        </p:nvSpPr>
        <p:spPr bwMode="auto">
          <a:xfrm>
            <a:off x="4495800" y="4724400"/>
            <a:ext cx="5486400" cy="914400"/>
          </a:xfrm>
          <a:prstGeom prst="rect">
            <a:avLst/>
          </a:prstGeom>
          <a:solidFill>
            <a:srgbClr val="FF6600"/>
          </a:solidFill>
          <a:ln w="76200" algn="ctr">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es-UY" altLang="es-ES" sz="2000" b="1">
                <a:solidFill>
                  <a:schemeClr val="bg1"/>
                </a:solidFill>
                <a:latin typeface="Arial" panose="020B0604020202020204" pitchFamily="34" charset="0"/>
              </a:rPr>
              <a:t>IDENTIFICAR Y RECONOCER </a:t>
            </a:r>
          </a:p>
          <a:p>
            <a:pPr eaLnBrk="1" hangingPunct="1">
              <a:spcBef>
                <a:spcPct val="0"/>
              </a:spcBef>
              <a:buFont typeface="Wingdings" panose="05000000000000000000" pitchFamily="2" charset="2"/>
              <a:buNone/>
            </a:pPr>
            <a:r>
              <a:rPr lang="es-UY" altLang="es-ES" sz="2000" b="1">
                <a:solidFill>
                  <a:schemeClr val="bg1"/>
                </a:solidFill>
                <a:latin typeface="Arial" panose="020B0604020202020204" pitchFamily="34" charset="0"/>
              </a:rPr>
              <a:t> PUNTO DE LLEGADA</a:t>
            </a:r>
            <a:endParaRPr lang="es-ES" altLang="es-ES" sz="2000" b="1">
              <a:solidFill>
                <a:schemeClr val="bg1"/>
              </a:solidFill>
              <a:latin typeface="Arial" panose="020B0604020202020204" pitchFamily="34" charset="0"/>
            </a:endParaRPr>
          </a:p>
        </p:txBody>
      </p:sp>
      <p:pic>
        <p:nvPicPr>
          <p:cNvPr id="74764" name="Picture 12" descr="images[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52600"/>
            <a:ext cx="5562600" cy="4724400"/>
          </a:xfrm>
          <a:prstGeom prst="rect">
            <a:avLst/>
          </a:prstGeom>
          <a:noFill/>
          <a:ln w="762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4766" name="Rectangle 14"/>
          <p:cNvSpPr>
            <a:spLocks noChangeArrowheads="1"/>
          </p:cNvSpPr>
          <p:nvPr/>
        </p:nvSpPr>
        <p:spPr bwMode="auto">
          <a:xfrm>
            <a:off x="2438400" y="2286000"/>
            <a:ext cx="3729038" cy="914400"/>
          </a:xfrm>
          <a:prstGeom prst="rect">
            <a:avLst/>
          </a:prstGeom>
          <a:solidFill>
            <a:srgbClr val="FF6600"/>
          </a:solidFill>
          <a:ln w="76200" algn="ctr">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None/>
            </a:pPr>
            <a:r>
              <a:rPr lang="es-UY" altLang="es-ES" sz="2000" b="1">
                <a:solidFill>
                  <a:schemeClr val="bg1"/>
                </a:solidFill>
                <a:latin typeface="Arial" panose="020B0604020202020204" pitchFamily="34" charset="0"/>
              </a:rPr>
              <a:t>DISEÑAR Y COMUNICAR UN </a:t>
            </a:r>
          </a:p>
          <a:p>
            <a:pPr eaLnBrk="1" hangingPunct="1">
              <a:spcBef>
                <a:spcPct val="0"/>
              </a:spcBef>
              <a:buFont typeface="Wingdings" panose="05000000000000000000" pitchFamily="2" charset="2"/>
              <a:buNone/>
            </a:pPr>
            <a:r>
              <a:rPr lang="es-UY" altLang="es-ES" sz="2000" b="1">
                <a:solidFill>
                  <a:schemeClr val="bg1"/>
                </a:solidFill>
                <a:latin typeface="Arial" panose="020B0604020202020204" pitchFamily="34" charset="0"/>
              </a:rPr>
              <a:t>MAPA DE RUTA</a:t>
            </a:r>
            <a:endParaRPr lang="es-ES" altLang="es-ES" sz="2000" b="1">
              <a:solidFill>
                <a:schemeClr val="bg1"/>
              </a:solidFill>
              <a:latin typeface="Arial" panose="020B0604020202020204" pitchFamily="34" charset="0"/>
            </a:endParaRPr>
          </a:p>
        </p:txBody>
      </p:sp>
      <p:sp>
        <p:nvSpPr>
          <p:cNvPr id="12" name="Text Box 6"/>
          <p:cNvSpPr txBox="1">
            <a:spLocks noChangeArrowheads="1"/>
          </p:cNvSpPr>
          <p:nvPr/>
        </p:nvSpPr>
        <p:spPr bwMode="auto">
          <a:xfrm>
            <a:off x="0" y="15876"/>
            <a:ext cx="12192000" cy="707886"/>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UY" altLang="es-ES" sz="4000" b="1" dirty="0">
                <a:solidFill>
                  <a:srgbClr val="A50021"/>
                </a:solidFill>
                <a:latin typeface="Arial" panose="020B0604020202020204" pitchFamily="34" charset="0"/>
              </a:rPr>
              <a:t>Origen del cambio: ¿por qué cambiar?</a:t>
            </a:r>
            <a:endParaRPr lang="es-ES" altLang="es-ES" sz="4000" b="1" dirty="0">
              <a:solidFill>
                <a:srgbClr val="A50021"/>
              </a:solidFill>
              <a:latin typeface="Arial" panose="020B0604020202020204" pitchFamily="34" charset="0"/>
            </a:endParaRPr>
          </a:p>
        </p:txBody>
      </p:sp>
      <p:sp>
        <p:nvSpPr>
          <p:cNvPr id="2" name="1 Marcador de pie de página"/>
          <p:cNvSpPr>
            <a:spLocks noGrp="1"/>
          </p:cNvSpPr>
          <p:nvPr>
            <p:ph type="ftr" sz="quarter" idx="11"/>
          </p:nvPr>
        </p:nvSpPr>
        <p:spPr>
          <a:xfrm>
            <a:off x="7651750" y="6518276"/>
            <a:ext cx="2895600" cy="365125"/>
          </a:xfrm>
        </p:spPr>
        <p:txBody>
          <a:bodyPr/>
          <a:lstStyle/>
          <a:p>
            <a:pPr>
              <a:defRPr/>
            </a:pPr>
            <a:r>
              <a:rPr lang="es-PE" smtClean="0">
                <a:solidFill>
                  <a:schemeClr val="tx1"/>
                </a:solidFill>
              </a:rPr>
              <a:t>Ramón R. Abarca Fernández   2014</a:t>
            </a:r>
            <a:endParaRPr lang="es-PE" dirty="0">
              <a:solidFill>
                <a:schemeClr val="tx1"/>
              </a:solidFill>
            </a:endParaRPr>
          </a:p>
        </p:txBody>
      </p:sp>
      <p:sp>
        <p:nvSpPr>
          <p:cNvPr id="3" name="Rectángulo 2"/>
          <p:cNvSpPr>
            <a:spLocks noChangeArrowheads="1"/>
          </p:cNvSpPr>
          <p:nvPr/>
        </p:nvSpPr>
        <p:spPr bwMode="auto">
          <a:xfrm>
            <a:off x="3276600" y="3143250"/>
            <a:ext cx="3683000" cy="16002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400" dirty="0">
                <a:latin typeface="Arial" panose="020B0604020202020204" pitchFamily="34" charset="0"/>
              </a:rPr>
              <a:t>“Quiero cambiar el mundo, pero el mundo </a:t>
            </a:r>
          </a:p>
          <a:p>
            <a:pPr eaLnBrk="1" hangingPunct="1">
              <a:spcBef>
                <a:spcPct val="0"/>
              </a:spcBef>
              <a:buFontTx/>
              <a:buNone/>
            </a:pPr>
            <a:r>
              <a:rPr lang="es-ES" altLang="es-ES" sz="1400" dirty="0">
                <a:latin typeface="Arial" panose="020B0604020202020204" pitchFamily="34" charset="0"/>
              </a:rPr>
              <a:t>es inmenso… </a:t>
            </a:r>
          </a:p>
          <a:p>
            <a:pPr eaLnBrk="1" hangingPunct="1">
              <a:spcBef>
                <a:spcPct val="0"/>
              </a:spcBef>
              <a:buFontTx/>
              <a:buNone/>
            </a:pPr>
            <a:r>
              <a:rPr lang="es-ES" altLang="es-ES" sz="1400" dirty="0">
                <a:latin typeface="Arial" panose="020B0604020202020204" pitchFamily="34" charset="0"/>
              </a:rPr>
              <a:t>Empezaré por mi país, pero es tan grande… </a:t>
            </a:r>
          </a:p>
          <a:p>
            <a:pPr eaLnBrk="1" hangingPunct="1">
              <a:spcBef>
                <a:spcPct val="0"/>
              </a:spcBef>
              <a:buFontTx/>
              <a:buNone/>
            </a:pPr>
            <a:r>
              <a:rPr lang="es-ES" altLang="es-ES" sz="1400" dirty="0">
                <a:latin typeface="Arial" panose="020B0604020202020204" pitchFamily="34" charset="0"/>
              </a:rPr>
              <a:t>Entonces intentaré con mi Entidad, pero no </a:t>
            </a:r>
          </a:p>
          <a:p>
            <a:pPr eaLnBrk="1" hangingPunct="1">
              <a:spcBef>
                <a:spcPct val="0"/>
              </a:spcBef>
              <a:buFontTx/>
              <a:buNone/>
            </a:pPr>
            <a:r>
              <a:rPr lang="es-ES" altLang="es-ES" sz="1400" dirty="0">
                <a:latin typeface="Arial" panose="020B0604020202020204" pitchFamily="34" charset="0"/>
              </a:rPr>
              <a:t>puedo llegarle a todos… </a:t>
            </a:r>
          </a:p>
          <a:p>
            <a:pPr eaLnBrk="1" hangingPunct="1">
              <a:spcBef>
                <a:spcPct val="0"/>
              </a:spcBef>
              <a:buFontTx/>
              <a:buNone/>
            </a:pPr>
            <a:r>
              <a:rPr lang="es-ES" altLang="es-ES" sz="1400" dirty="0">
                <a:latin typeface="Arial" panose="020B0604020202020204" pitchFamily="34" charset="0"/>
              </a:rPr>
              <a:t>Ya sé: empezaré por mi mismo”. </a:t>
            </a:r>
          </a:p>
          <a:p>
            <a:pPr algn="r" eaLnBrk="1" hangingPunct="1">
              <a:spcBef>
                <a:spcPct val="0"/>
              </a:spcBef>
              <a:buFontTx/>
              <a:buNone/>
            </a:pPr>
            <a:r>
              <a:rPr lang="es-ES" altLang="es-ES" sz="1400" dirty="0" err="1">
                <a:latin typeface="Arial" panose="020B0604020202020204" pitchFamily="34" charset="0"/>
              </a:rPr>
              <a:t>Weisel</a:t>
            </a:r>
            <a:endParaRPr lang="es-ES" altLang="es-ES" sz="1400" dirty="0">
              <a:latin typeface="Arial" panose="020B0604020202020204" pitchFamily="34" charset="0"/>
            </a:endParaRPr>
          </a:p>
        </p:txBody>
      </p:sp>
    </p:spTree>
    <p:extLst>
      <p:ext uri="{BB962C8B-B14F-4D97-AF65-F5344CB8AC3E}">
        <p14:creationId xmlns:p14="http://schemas.microsoft.com/office/powerpoint/2010/main" val="17770346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par>
                          <p:cTn id="12" fill="hold" nodeType="afterGroup">
                            <p:stCondLst>
                              <p:cond delay="2000"/>
                            </p:stCondLst>
                            <p:childTnLst>
                              <p:par>
                                <p:cTn id="13" presetID="29" presetClass="entr" presetSubtype="0" fill="hold" nodeType="afterEffect">
                                  <p:stCondLst>
                                    <p:cond delay="0"/>
                                  </p:stCondLst>
                                  <p:childTnLst>
                                    <p:set>
                                      <p:cBhvr>
                                        <p:cTn id="14" dur="1" fill="hold">
                                          <p:stCondLst>
                                            <p:cond delay="0"/>
                                          </p:stCondLst>
                                        </p:cTn>
                                        <p:tgtEl>
                                          <p:spTgt spid="74757">
                                            <p:txEl>
                                              <p:pRg st="0" end="0"/>
                                            </p:txEl>
                                          </p:spTgt>
                                        </p:tgtEl>
                                        <p:attrNameLst>
                                          <p:attrName>style.visibility</p:attrName>
                                        </p:attrNameLst>
                                      </p:cBhvr>
                                      <p:to>
                                        <p:strVal val="visible"/>
                                      </p:to>
                                    </p:set>
                                    <p:anim calcmode="lin" valueType="num">
                                      <p:cBhvr>
                                        <p:cTn id="15" dur="1000" fill="hold"/>
                                        <p:tgtEl>
                                          <p:spTgt spid="74757">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7475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4757">
                                            <p:txEl>
                                              <p:pRg st="0" end="0"/>
                                            </p:txEl>
                                          </p:spTgt>
                                        </p:tgtEl>
                                      </p:cBhvr>
                                    </p:animEffect>
                                  </p:childTnLst>
                                </p:cTn>
                              </p:par>
                            </p:childTnLst>
                          </p:cTn>
                        </p:par>
                        <p:par>
                          <p:cTn id="18" fill="hold" nodeType="afterGroup">
                            <p:stCondLst>
                              <p:cond delay="3000"/>
                            </p:stCondLst>
                            <p:childTnLst>
                              <p:par>
                                <p:cTn id="19" presetID="29" presetClass="entr" presetSubtype="0" fill="hold" nodeType="afterEffect">
                                  <p:stCondLst>
                                    <p:cond delay="0"/>
                                  </p:stCondLst>
                                  <p:childTnLst>
                                    <p:set>
                                      <p:cBhvr>
                                        <p:cTn id="20" dur="1" fill="hold">
                                          <p:stCondLst>
                                            <p:cond delay="0"/>
                                          </p:stCondLst>
                                        </p:cTn>
                                        <p:tgtEl>
                                          <p:spTgt spid="74757">
                                            <p:txEl>
                                              <p:pRg st="1" end="1"/>
                                            </p:txEl>
                                          </p:spTgt>
                                        </p:tgtEl>
                                        <p:attrNameLst>
                                          <p:attrName>style.visibility</p:attrName>
                                        </p:attrNameLst>
                                      </p:cBhvr>
                                      <p:to>
                                        <p:strVal val="visible"/>
                                      </p:to>
                                    </p:set>
                                    <p:anim calcmode="lin" valueType="num">
                                      <p:cBhvr>
                                        <p:cTn id="21" dur="1000" fill="hold"/>
                                        <p:tgtEl>
                                          <p:spTgt spid="74757">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7475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4757">
                                            <p:txEl>
                                              <p:pRg st="1" end="1"/>
                                            </p:txEl>
                                          </p:spTgt>
                                        </p:tgtEl>
                                      </p:cBhvr>
                                    </p:animEffect>
                                  </p:childTnLst>
                                </p:cTn>
                              </p:par>
                            </p:childTnLst>
                          </p:cTn>
                        </p:par>
                        <p:par>
                          <p:cTn id="24" fill="hold" nodeType="afterGroup">
                            <p:stCondLst>
                              <p:cond delay="4000"/>
                            </p:stCondLst>
                            <p:childTnLst>
                              <p:par>
                                <p:cTn id="25" presetID="29" presetClass="entr" presetSubtype="0" fill="hold" nodeType="afterEffect">
                                  <p:stCondLst>
                                    <p:cond delay="0"/>
                                  </p:stCondLst>
                                  <p:childTnLst>
                                    <p:set>
                                      <p:cBhvr>
                                        <p:cTn id="26" dur="1" fill="hold">
                                          <p:stCondLst>
                                            <p:cond delay="0"/>
                                          </p:stCondLst>
                                        </p:cTn>
                                        <p:tgtEl>
                                          <p:spTgt spid="74757">
                                            <p:txEl>
                                              <p:pRg st="2" end="2"/>
                                            </p:txEl>
                                          </p:spTgt>
                                        </p:tgtEl>
                                        <p:attrNameLst>
                                          <p:attrName>style.visibility</p:attrName>
                                        </p:attrNameLst>
                                      </p:cBhvr>
                                      <p:to>
                                        <p:strVal val="visible"/>
                                      </p:to>
                                    </p:set>
                                    <p:anim calcmode="lin" valueType="num">
                                      <p:cBhvr>
                                        <p:cTn id="27" dur="1000" fill="hold"/>
                                        <p:tgtEl>
                                          <p:spTgt spid="74757">
                                            <p:txEl>
                                              <p:pRg st="2" end="2"/>
                                            </p:txEl>
                                          </p:spTgt>
                                        </p:tgtEl>
                                        <p:attrNameLst>
                                          <p:attrName>ppt_x</p:attrName>
                                        </p:attrNameLst>
                                      </p:cBhvr>
                                      <p:tavLst>
                                        <p:tav tm="0">
                                          <p:val>
                                            <p:strVal val="#ppt_x-.2"/>
                                          </p:val>
                                        </p:tav>
                                        <p:tav tm="100000">
                                          <p:val>
                                            <p:strVal val="#ppt_x"/>
                                          </p:val>
                                        </p:tav>
                                      </p:tavLst>
                                    </p:anim>
                                    <p:anim calcmode="lin" valueType="num">
                                      <p:cBhvr>
                                        <p:cTn id="28" dur="1000" fill="hold"/>
                                        <p:tgtEl>
                                          <p:spTgt spid="7475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4757">
                                            <p:txEl>
                                              <p:pRg st="2" end="2"/>
                                            </p:txEl>
                                          </p:spTgt>
                                        </p:tgtEl>
                                      </p:cBhvr>
                                    </p:animEffect>
                                  </p:childTnLst>
                                </p:cTn>
                              </p:par>
                            </p:childTnLst>
                          </p:cTn>
                        </p:par>
                        <p:par>
                          <p:cTn id="30" fill="hold" nodeType="afterGroup">
                            <p:stCondLst>
                              <p:cond delay="5000"/>
                            </p:stCondLst>
                            <p:childTnLst>
                              <p:par>
                                <p:cTn id="31" presetID="47" presetClass="entr" presetSubtype="0" fill="hold" grpId="0" nodeType="afterEffect">
                                  <p:stCondLst>
                                    <p:cond delay="0"/>
                                  </p:stCondLst>
                                  <p:childTnLst>
                                    <p:set>
                                      <p:cBhvr>
                                        <p:cTn id="32" dur="1" fill="hold">
                                          <p:stCondLst>
                                            <p:cond delay="0"/>
                                          </p:stCondLst>
                                        </p:cTn>
                                        <p:tgtEl>
                                          <p:spTgt spid="74759"/>
                                        </p:tgtEl>
                                        <p:attrNameLst>
                                          <p:attrName>style.visibility</p:attrName>
                                        </p:attrNameLst>
                                      </p:cBhvr>
                                      <p:to>
                                        <p:strVal val="visible"/>
                                      </p:to>
                                    </p:set>
                                    <p:animEffect transition="in" filter="fade">
                                      <p:cBhvr>
                                        <p:cTn id="33" dur="1000"/>
                                        <p:tgtEl>
                                          <p:spTgt spid="74759"/>
                                        </p:tgtEl>
                                      </p:cBhvr>
                                    </p:animEffect>
                                    <p:anim calcmode="lin" valueType="num">
                                      <p:cBhvr>
                                        <p:cTn id="34" dur="1000" fill="hold"/>
                                        <p:tgtEl>
                                          <p:spTgt spid="74759"/>
                                        </p:tgtEl>
                                        <p:attrNameLst>
                                          <p:attrName>ppt_x</p:attrName>
                                        </p:attrNameLst>
                                      </p:cBhvr>
                                      <p:tavLst>
                                        <p:tav tm="0">
                                          <p:val>
                                            <p:strVal val="#ppt_x"/>
                                          </p:val>
                                        </p:tav>
                                        <p:tav tm="100000">
                                          <p:val>
                                            <p:strVal val="#ppt_x"/>
                                          </p:val>
                                        </p:tav>
                                      </p:tavLst>
                                    </p:anim>
                                    <p:anim calcmode="lin" valueType="num">
                                      <p:cBhvr>
                                        <p:cTn id="35" dur="1000" fill="hold"/>
                                        <p:tgtEl>
                                          <p:spTgt spid="74759"/>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5" presetClass="entr" presetSubtype="0" fill="hold" nodeType="clickEffect">
                                  <p:stCondLst>
                                    <p:cond delay="0"/>
                                  </p:stCondLst>
                                  <p:childTnLst>
                                    <p:set>
                                      <p:cBhvr>
                                        <p:cTn id="39" dur="1" fill="hold">
                                          <p:stCondLst>
                                            <p:cond delay="0"/>
                                          </p:stCondLst>
                                        </p:cTn>
                                        <p:tgtEl>
                                          <p:spTgt spid="74760"/>
                                        </p:tgtEl>
                                        <p:attrNameLst>
                                          <p:attrName>style.visibility</p:attrName>
                                        </p:attrNameLst>
                                      </p:cBhvr>
                                      <p:to>
                                        <p:strVal val="visible"/>
                                      </p:to>
                                    </p:set>
                                    <p:animEffect transition="in" filter="fade">
                                      <p:cBhvr>
                                        <p:cTn id="40" dur="2000"/>
                                        <p:tgtEl>
                                          <p:spTgt spid="74760"/>
                                        </p:tgtEl>
                                      </p:cBhvr>
                                    </p:animEffect>
                                    <p:anim calcmode="lin" valueType="num">
                                      <p:cBhvr>
                                        <p:cTn id="41" dur="2000" fill="hold"/>
                                        <p:tgtEl>
                                          <p:spTgt spid="74760"/>
                                        </p:tgtEl>
                                        <p:attrNameLst>
                                          <p:attrName>style.rotation</p:attrName>
                                        </p:attrNameLst>
                                      </p:cBhvr>
                                      <p:tavLst>
                                        <p:tav tm="0">
                                          <p:val>
                                            <p:fltVal val="720"/>
                                          </p:val>
                                        </p:tav>
                                        <p:tav tm="100000">
                                          <p:val>
                                            <p:fltVal val="0"/>
                                          </p:val>
                                        </p:tav>
                                      </p:tavLst>
                                    </p:anim>
                                    <p:anim calcmode="lin" valueType="num">
                                      <p:cBhvr>
                                        <p:cTn id="42" dur="2000" fill="hold"/>
                                        <p:tgtEl>
                                          <p:spTgt spid="74760"/>
                                        </p:tgtEl>
                                        <p:attrNameLst>
                                          <p:attrName>ppt_h</p:attrName>
                                        </p:attrNameLst>
                                      </p:cBhvr>
                                      <p:tavLst>
                                        <p:tav tm="0">
                                          <p:val>
                                            <p:fltVal val="0"/>
                                          </p:val>
                                        </p:tav>
                                        <p:tav tm="100000">
                                          <p:val>
                                            <p:strVal val="#ppt_h"/>
                                          </p:val>
                                        </p:tav>
                                      </p:tavLst>
                                    </p:anim>
                                    <p:anim calcmode="lin" valueType="num">
                                      <p:cBhvr>
                                        <p:cTn id="43" dur="2000" fill="hold"/>
                                        <p:tgtEl>
                                          <p:spTgt spid="74760"/>
                                        </p:tgtEl>
                                        <p:attrNameLst>
                                          <p:attrName>ppt_w</p:attrName>
                                        </p:attrNameLst>
                                      </p:cBhvr>
                                      <p:tavLst>
                                        <p:tav tm="0">
                                          <p:val>
                                            <p:fltVal val="0"/>
                                          </p:val>
                                        </p:tav>
                                        <p:tav tm="100000">
                                          <p:val>
                                            <p:strVal val="#ppt_w"/>
                                          </p:val>
                                        </p:tav>
                                      </p:tavLst>
                                    </p:anim>
                                  </p:childTnLst>
                                </p:cTn>
                              </p:par>
                            </p:childTnLst>
                          </p:cTn>
                        </p:par>
                        <p:par>
                          <p:cTn id="44" fill="hold" nodeType="withGroup">
                            <p:stCondLst>
                              <p:cond delay="2000"/>
                            </p:stCondLst>
                            <p:childTnLst>
                              <p:par>
                                <p:cTn id="45" presetID="20" presetClass="entr" presetSubtype="0" fill="hold" grpId="0" nodeType="afterEffect">
                                  <p:stCondLst>
                                    <p:cond delay="0"/>
                                  </p:stCondLst>
                                  <p:childTnLst>
                                    <p:set>
                                      <p:cBhvr>
                                        <p:cTn id="46" dur="1" fill="hold">
                                          <p:stCondLst>
                                            <p:cond delay="0"/>
                                          </p:stCondLst>
                                        </p:cTn>
                                        <p:tgtEl>
                                          <p:spTgt spid="74761"/>
                                        </p:tgtEl>
                                        <p:attrNameLst>
                                          <p:attrName>style.visibility</p:attrName>
                                        </p:attrNameLst>
                                      </p:cBhvr>
                                      <p:to>
                                        <p:strVal val="visible"/>
                                      </p:to>
                                    </p:set>
                                    <p:animEffect transition="in" filter="wedge">
                                      <p:cBhvr>
                                        <p:cTn id="47" dur="2000"/>
                                        <p:tgtEl>
                                          <p:spTgt spid="7476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ntr" presetSubtype="0" fill="hold" nodeType="clickEffect">
                                  <p:stCondLst>
                                    <p:cond delay="0"/>
                                  </p:stCondLst>
                                  <p:iterate type="lt">
                                    <p:tmPct val="5000"/>
                                  </p:iterate>
                                  <p:childTnLst>
                                    <p:set>
                                      <p:cBhvr>
                                        <p:cTn id="51" dur="1" fill="hold">
                                          <p:stCondLst>
                                            <p:cond delay="0"/>
                                          </p:stCondLst>
                                        </p:cTn>
                                        <p:tgtEl>
                                          <p:spTgt spid="74762"/>
                                        </p:tgtEl>
                                        <p:attrNameLst>
                                          <p:attrName>style.visibility</p:attrName>
                                        </p:attrNameLst>
                                      </p:cBhvr>
                                      <p:to>
                                        <p:strVal val="visible"/>
                                      </p:to>
                                    </p:set>
                                    <p:anim calcmode="lin" valueType="num">
                                      <p:cBhvr>
                                        <p:cTn id="52" dur="1000" fill="hold"/>
                                        <p:tgtEl>
                                          <p:spTgt spid="74762"/>
                                        </p:tgtEl>
                                        <p:attrNameLst>
                                          <p:attrName>ppt_w</p:attrName>
                                        </p:attrNameLst>
                                      </p:cBhvr>
                                      <p:tavLst>
                                        <p:tav tm="0">
                                          <p:val>
                                            <p:fltVal val="0"/>
                                          </p:val>
                                        </p:tav>
                                        <p:tav tm="100000">
                                          <p:val>
                                            <p:strVal val="#ppt_w"/>
                                          </p:val>
                                        </p:tav>
                                      </p:tavLst>
                                    </p:anim>
                                    <p:anim calcmode="lin" valueType="num">
                                      <p:cBhvr>
                                        <p:cTn id="53" dur="1000" fill="hold"/>
                                        <p:tgtEl>
                                          <p:spTgt spid="74762"/>
                                        </p:tgtEl>
                                        <p:attrNameLst>
                                          <p:attrName>ppt_h</p:attrName>
                                        </p:attrNameLst>
                                      </p:cBhvr>
                                      <p:tavLst>
                                        <p:tav tm="0">
                                          <p:val>
                                            <p:fltVal val="0"/>
                                          </p:val>
                                        </p:tav>
                                        <p:tav tm="100000">
                                          <p:val>
                                            <p:strVal val="#ppt_h"/>
                                          </p:val>
                                        </p:tav>
                                      </p:tavLst>
                                    </p:anim>
                                    <p:anim calcmode="lin" valueType="num">
                                      <p:cBhvr>
                                        <p:cTn id="54" dur="1000" fill="hold"/>
                                        <p:tgtEl>
                                          <p:spTgt spid="74762"/>
                                        </p:tgtEl>
                                        <p:attrNameLst>
                                          <p:attrName>style.rotation</p:attrName>
                                        </p:attrNameLst>
                                      </p:cBhvr>
                                      <p:tavLst>
                                        <p:tav tm="0">
                                          <p:val>
                                            <p:fltVal val="90"/>
                                          </p:val>
                                        </p:tav>
                                        <p:tav tm="100000">
                                          <p:val>
                                            <p:fltVal val="0"/>
                                          </p:val>
                                        </p:tav>
                                      </p:tavLst>
                                    </p:anim>
                                    <p:animEffect transition="in" filter="fade">
                                      <p:cBhvr>
                                        <p:cTn id="55" dur="1000"/>
                                        <p:tgtEl>
                                          <p:spTgt spid="74762"/>
                                        </p:tgtEl>
                                      </p:cBhvr>
                                    </p:animEffect>
                                  </p:childTnLst>
                                </p:cTn>
                              </p:par>
                            </p:childTnLst>
                          </p:cTn>
                        </p:par>
                        <p:par>
                          <p:cTn id="56" fill="hold" nodeType="withGroup">
                            <p:stCondLst>
                              <p:cond delay="1000"/>
                            </p:stCondLst>
                            <p:childTnLst>
                              <p:par>
                                <p:cTn id="57" presetID="20" presetClass="entr" presetSubtype="0" fill="hold" grpId="0" nodeType="afterEffect">
                                  <p:stCondLst>
                                    <p:cond delay="0"/>
                                  </p:stCondLst>
                                  <p:childTnLst>
                                    <p:set>
                                      <p:cBhvr>
                                        <p:cTn id="58" dur="1" fill="hold">
                                          <p:stCondLst>
                                            <p:cond delay="0"/>
                                          </p:stCondLst>
                                        </p:cTn>
                                        <p:tgtEl>
                                          <p:spTgt spid="74763"/>
                                        </p:tgtEl>
                                        <p:attrNameLst>
                                          <p:attrName>style.visibility</p:attrName>
                                        </p:attrNameLst>
                                      </p:cBhvr>
                                      <p:to>
                                        <p:strVal val="visible"/>
                                      </p:to>
                                    </p:set>
                                    <p:animEffect transition="in" filter="wedge">
                                      <p:cBhvr>
                                        <p:cTn id="59" dur="2000"/>
                                        <p:tgtEl>
                                          <p:spTgt spid="7476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9" presetClass="entr" presetSubtype="0" fill="hold" nodeType="clickEffect">
                                  <p:stCondLst>
                                    <p:cond delay="0"/>
                                  </p:stCondLst>
                                  <p:childTnLst>
                                    <p:set>
                                      <p:cBhvr>
                                        <p:cTn id="63" dur="1" fill="hold">
                                          <p:stCondLst>
                                            <p:cond delay="0"/>
                                          </p:stCondLst>
                                        </p:cTn>
                                        <p:tgtEl>
                                          <p:spTgt spid="74764"/>
                                        </p:tgtEl>
                                        <p:attrNameLst>
                                          <p:attrName>style.visibility</p:attrName>
                                        </p:attrNameLst>
                                      </p:cBhvr>
                                      <p:to>
                                        <p:strVal val="visible"/>
                                      </p:to>
                                    </p:set>
                                    <p:anim calcmode="lin" valueType="num">
                                      <p:cBhvr>
                                        <p:cTn id="64" dur="1000" fill="hold"/>
                                        <p:tgtEl>
                                          <p:spTgt spid="74764"/>
                                        </p:tgtEl>
                                        <p:attrNameLst>
                                          <p:attrName>ppt_x</p:attrName>
                                        </p:attrNameLst>
                                      </p:cBhvr>
                                      <p:tavLst>
                                        <p:tav tm="0">
                                          <p:val>
                                            <p:strVal val="#ppt_x-.2"/>
                                          </p:val>
                                        </p:tav>
                                        <p:tav tm="100000">
                                          <p:val>
                                            <p:strVal val="#ppt_x"/>
                                          </p:val>
                                        </p:tav>
                                      </p:tavLst>
                                    </p:anim>
                                    <p:anim calcmode="lin" valueType="num">
                                      <p:cBhvr>
                                        <p:cTn id="65" dur="1000" fill="hold"/>
                                        <p:tgtEl>
                                          <p:spTgt spid="74764"/>
                                        </p:tgtEl>
                                        <p:attrNameLst>
                                          <p:attrName>ppt_y</p:attrName>
                                        </p:attrNameLst>
                                      </p:cBhvr>
                                      <p:tavLst>
                                        <p:tav tm="0">
                                          <p:val>
                                            <p:strVal val="#ppt_y"/>
                                          </p:val>
                                        </p:tav>
                                        <p:tav tm="100000">
                                          <p:val>
                                            <p:strVal val="#ppt_y"/>
                                          </p:val>
                                        </p:tav>
                                      </p:tavLst>
                                    </p:anim>
                                    <p:animEffect transition="in" filter="wipe(right)" prLst="gradientSize: 0.1">
                                      <p:cBhvr>
                                        <p:cTn id="66" dur="1000"/>
                                        <p:tgtEl>
                                          <p:spTgt spid="74764"/>
                                        </p:tgtEl>
                                      </p:cBhvr>
                                    </p:animEffect>
                                  </p:childTnLst>
                                </p:cTn>
                              </p:par>
                            </p:childTnLst>
                          </p:cTn>
                        </p:par>
                        <p:par>
                          <p:cTn id="67" fill="hold" nodeType="withGroup">
                            <p:stCondLst>
                              <p:cond delay="1000"/>
                            </p:stCondLst>
                            <p:childTnLst>
                              <p:par>
                                <p:cTn id="68" presetID="20" presetClass="entr" presetSubtype="0" fill="hold" grpId="0" nodeType="afterEffect">
                                  <p:stCondLst>
                                    <p:cond delay="0"/>
                                  </p:stCondLst>
                                  <p:childTnLst>
                                    <p:set>
                                      <p:cBhvr>
                                        <p:cTn id="69" dur="1" fill="hold">
                                          <p:stCondLst>
                                            <p:cond delay="0"/>
                                          </p:stCondLst>
                                        </p:cTn>
                                        <p:tgtEl>
                                          <p:spTgt spid="74766"/>
                                        </p:tgtEl>
                                        <p:attrNameLst>
                                          <p:attrName>style.visibility</p:attrName>
                                        </p:attrNameLst>
                                      </p:cBhvr>
                                      <p:to>
                                        <p:strVal val="visible"/>
                                      </p:to>
                                    </p:set>
                                    <p:animEffect transition="in" filter="wedge">
                                      <p:cBhvr>
                                        <p:cTn id="70" dur="2000"/>
                                        <p:tgtEl>
                                          <p:spTgt spid="74766"/>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ntr" presetSubtype="32" fill="hold" grpId="0" nodeType="clickEffect">
                                  <p:stCondLst>
                                    <p:cond delay="0"/>
                                  </p:stCondLst>
                                  <p:iterate type="lt">
                                    <p:tmPct val="3000"/>
                                  </p:iterate>
                                  <p:childTnLst>
                                    <p:set>
                                      <p:cBhvr>
                                        <p:cTn id="74" dur="1" fill="hold">
                                          <p:stCondLst>
                                            <p:cond delay="0"/>
                                          </p:stCondLst>
                                        </p:cTn>
                                        <p:tgtEl>
                                          <p:spTgt spid="3"/>
                                        </p:tgtEl>
                                        <p:attrNameLst>
                                          <p:attrName>style.visibility</p:attrName>
                                        </p:attrNameLst>
                                      </p:cBhvr>
                                      <p:to>
                                        <p:strVal val="visible"/>
                                      </p:to>
                                    </p:set>
                                    <p:animEffect transition="in" filter="circle(out)">
                                      <p:cBhvr>
                                        <p:cTn id="7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nimBg="1"/>
      <p:bldP spid="74761" grpId="0" animBg="1"/>
      <p:bldP spid="74763" grpId="0" animBg="1"/>
      <p:bldP spid="74766" grpId="0" animBg="1"/>
      <p:bldP spid="1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45143" y="0"/>
            <a:ext cx="12046857" cy="476250"/>
          </a:xfrm>
          <a:solidFill>
            <a:srgbClr val="CCFF33"/>
          </a:solidFill>
        </p:spPr>
        <p:txBody>
          <a:bodyPr>
            <a:normAutofit fontScale="90000"/>
          </a:bodyPr>
          <a:lstStyle/>
          <a:p>
            <a:pPr algn="ctr" eaLnBrk="1" hangingPunct="1">
              <a:defRPr/>
            </a:pPr>
            <a:r>
              <a:rPr lang="es-MX" sz="3600" b="1" dirty="0">
                <a:solidFill>
                  <a:srgbClr val="FF3300"/>
                </a:solidFill>
                <a:effectLst>
                  <a:outerShdw blurRad="38100" dist="38100" dir="2700000" algn="tl">
                    <a:srgbClr val="C0C0C0"/>
                  </a:outerShdw>
                </a:effectLst>
              </a:rPr>
              <a:t>Cambios en los sistemas productivos</a:t>
            </a:r>
            <a:endParaRPr lang="es-ES" sz="3600" b="1" dirty="0">
              <a:solidFill>
                <a:srgbClr val="FF3300"/>
              </a:solidFill>
              <a:effectLst>
                <a:outerShdw blurRad="38100" dist="38100" dir="2700000" algn="tl">
                  <a:srgbClr val="C0C0C0"/>
                </a:outerShdw>
              </a:effectLst>
            </a:endParaRPr>
          </a:p>
        </p:txBody>
      </p:sp>
      <p:sp>
        <p:nvSpPr>
          <p:cNvPr id="48131" name="3 Marcador de pie de página"/>
          <p:cNvSpPr>
            <a:spLocks noGrp="1"/>
          </p:cNvSpPr>
          <p:nvPr>
            <p:ph type="ftr" sz="quarter" idx="11"/>
          </p:nvPr>
        </p:nvSpPr>
        <p:spPr>
          <a:xfrm>
            <a:off x="4656138" y="6381750"/>
            <a:ext cx="2895600" cy="476250"/>
          </a:xfrm>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s-ES" smtClean="0"/>
              <a:t>Ramón R. Abarca Fernández   2014</a:t>
            </a:r>
          </a:p>
        </p:txBody>
      </p:sp>
      <p:graphicFrame>
        <p:nvGraphicFramePr>
          <p:cNvPr id="2" name="1 Tabla"/>
          <p:cNvGraphicFramePr>
            <a:graphicFrameLocks noGrp="1"/>
          </p:cNvGraphicFramePr>
          <p:nvPr>
            <p:extLst>
              <p:ext uri="{D42A27DB-BD31-4B8C-83A1-F6EECF244321}">
                <p14:modId xmlns:p14="http://schemas.microsoft.com/office/powerpoint/2010/main" val="2819593422"/>
              </p:ext>
            </p:extLst>
          </p:nvPr>
        </p:nvGraphicFramePr>
        <p:xfrm>
          <a:off x="377370" y="477838"/>
          <a:ext cx="11422743" cy="5815068"/>
        </p:xfrm>
        <a:graphic>
          <a:graphicData uri="http://schemas.openxmlformats.org/drawingml/2006/table">
            <a:tbl>
              <a:tblPr firstRow="1" firstCol="1" lastRow="1" lastCol="1" bandRow="1" bandCol="1">
                <a:tableStyleId>{5C22544A-7EE6-4342-B048-85BDC9FD1C3A}</a:tableStyleId>
              </a:tblPr>
              <a:tblGrid>
                <a:gridCol w="5675087"/>
                <a:gridCol w="5747656"/>
              </a:tblGrid>
              <a:tr h="411475">
                <a:tc>
                  <a:txBody>
                    <a:bodyPr/>
                    <a:lstStyle/>
                    <a:p>
                      <a:pPr algn="ctr"/>
                      <a:r>
                        <a:rPr lang="es-ES" sz="2400" cap="none" spc="0" dirty="0" smtClean="0">
                          <a:ln>
                            <a:noFill/>
                          </a:ln>
                          <a:solidFill>
                            <a:schemeClr val="tx1"/>
                          </a:solidFill>
                          <a:effectLst/>
                        </a:rPr>
                        <a:t>Ayer</a:t>
                      </a:r>
                      <a:endParaRPr lang="es-PE" sz="2400" b="0" cap="none" spc="0" dirty="0">
                        <a:ln>
                          <a:noFill/>
                        </a:ln>
                        <a:solidFill>
                          <a:schemeClr val="tx1"/>
                        </a:solidFill>
                        <a:effectLst/>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ES" sz="2400" cap="none" spc="0" dirty="0" smtClean="0">
                          <a:ln>
                            <a:noFill/>
                          </a:ln>
                          <a:solidFill>
                            <a:schemeClr val="tx1"/>
                          </a:solidFill>
                          <a:effectLst/>
                        </a:rPr>
                        <a:t>Hoy</a:t>
                      </a:r>
                      <a:endParaRPr lang="es-PE" sz="2400" b="0" cap="none" spc="0" dirty="0">
                        <a:ln>
                          <a:noFill/>
                        </a:ln>
                        <a:solidFill>
                          <a:schemeClr val="tx1"/>
                        </a:solidFill>
                        <a:effectLst/>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1198564">
                <a:tc>
                  <a:txBody>
                    <a:bodyPr/>
                    <a:lstStyle/>
                    <a:p>
                      <a:pPr algn="just">
                        <a:defRPr/>
                      </a:pPr>
                      <a:r>
                        <a:rPr lang="es-ES" sz="2400" cap="none" spc="0" dirty="0" smtClean="0">
                          <a:ln>
                            <a:noFill/>
                          </a:ln>
                          <a:solidFill>
                            <a:schemeClr val="tx1"/>
                          </a:solidFill>
                          <a:effectLst/>
                        </a:rPr>
                        <a:t>De las innovaciones científico/técnicas temporales y su introducción lenta al proceso productivo y laboral</a:t>
                      </a:r>
                      <a:endParaRPr lang="es-ES" sz="2400" b="0" cap="none" spc="0" dirty="0" smtClean="0">
                        <a:ln>
                          <a:noFill/>
                        </a:ln>
                        <a:solidFill>
                          <a:schemeClr val="tx1"/>
                        </a:solidFill>
                        <a:effectLst/>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defRPr/>
                      </a:pPr>
                      <a:r>
                        <a:rPr lang="es-ES" sz="2400" cap="none" spc="0" dirty="0" smtClean="0">
                          <a:ln>
                            <a:noFill/>
                          </a:ln>
                          <a:solidFill>
                            <a:schemeClr val="tx1"/>
                          </a:solidFill>
                          <a:effectLst/>
                        </a:rPr>
                        <a:t>A las innovaciones científico-técnicas permanentes y su introducción inmediata al proceso productivo y laboral</a:t>
                      </a:r>
                      <a:endParaRPr lang="es-ES" sz="2400" b="0" cap="none" spc="0" dirty="0" smtClean="0">
                        <a:ln>
                          <a:noFill/>
                        </a:ln>
                        <a:solidFill>
                          <a:schemeClr val="tx1"/>
                        </a:solidFill>
                        <a:effectLst/>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480124">
                <a:tc>
                  <a:txBody>
                    <a:bodyPr/>
                    <a:lstStyle/>
                    <a:p>
                      <a:pPr algn="just">
                        <a:defRPr/>
                      </a:pPr>
                      <a:r>
                        <a:rPr lang="es-ES" sz="2400" cap="none" spc="0" dirty="0" smtClean="0">
                          <a:ln>
                            <a:noFill/>
                          </a:ln>
                          <a:solidFill>
                            <a:schemeClr val="tx1"/>
                          </a:solidFill>
                          <a:effectLst/>
                        </a:rPr>
                        <a:t>De la mecanización del sistema productivo</a:t>
                      </a:r>
                      <a:endParaRPr lang="es-ES" sz="2400" b="0" cap="none" spc="0" dirty="0">
                        <a:ln>
                          <a:noFill/>
                        </a:ln>
                        <a:solidFill>
                          <a:schemeClr val="tx1"/>
                        </a:solidFill>
                        <a:effectLst/>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defRPr/>
                      </a:pPr>
                      <a:r>
                        <a:rPr lang="es-ES" sz="2400" cap="none" spc="0" dirty="0" smtClean="0">
                          <a:ln>
                            <a:noFill/>
                          </a:ln>
                          <a:solidFill>
                            <a:schemeClr val="tx1"/>
                          </a:solidFill>
                          <a:effectLst/>
                        </a:rPr>
                        <a:t>A la informatización del mismo</a:t>
                      </a:r>
                      <a:endParaRPr lang="es-ES" sz="2400" b="0" cap="none" spc="0" dirty="0" smtClean="0">
                        <a:ln>
                          <a:noFill/>
                        </a:ln>
                        <a:solidFill>
                          <a:schemeClr val="tx1"/>
                        </a:solidFill>
                        <a:effectLst/>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731511">
                <a:tc>
                  <a:txBody>
                    <a:bodyPr/>
                    <a:lstStyle/>
                    <a:p>
                      <a:pPr algn="just">
                        <a:defRPr/>
                      </a:pPr>
                      <a:r>
                        <a:rPr lang="es-ES" sz="2400" cap="none" spc="0" dirty="0" smtClean="0">
                          <a:ln>
                            <a:noFill/>
                          </a:ln>
                          <a:solidFill>
                            <a:schemeClr val="tx1"/>
                          </a:solidFill>
                          <a:effectLst/>
                        </a:rPr>
                        <a:t>De la producción en masa de mercancías</a:t>
                      </a:r>
                      <a:endParaRPr lang="es-ES" sz="2400" b="0" cap="none" spc="0" dirty="0" smtClean="0">
                        <a:ln>
                          <a:noFill/>
                        </a:ln>
                        <a:solidFill>
                          <a:schemeClr val="tx1"/>
                        </a:solidFill>
                        <a:effectLst/>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defRPr/>
                      </a:pPr>
                      <a:r>
                        <a:rPr lang="es-ES" sz="2400" cap="none" spc="0" dirty="0" smtClean="0">
                          <a:ln>
                            <a:noFill/>
                          </a:ln>
                          <a:solidFill>
                            <a:schemeClr val="tx1"/>
                          </a:solidFill>
                          <a:effectLst/>
                        </a:rPr>
                        <a:t>A la  producción diversificada de </a:t>
                      </a:r>
                    </a:p>
                    <a:p>
                      <a:pPr algn="just">
                        <a:defRPr/>
                      </a:pPr>
                      <a:r>
                        <a:rPr lang="es-ES" sz="2400" cap="none" spc="0" dirty="0" smtClean="0">
                          <a:ln>
                            <a:noFill/>
                          </a:ln>
                          <a:solidFill>
                            <a:schemeClr val="tx1"/>
                          </a:solidFill>
                          <a:effectLst/>
                        </a:rPr>
                        <a:t>mercancías y servicios</a:t>
                      </a:r>
                      <a:endParaRPr lang="es-ES" sz="2400" b="0" cap="none" spc="0" dirty="0" smtClean="0">
                        <a:ln>
                          <a:noFill/>
                        </a:ln>
                        <a:solidFill>
                          <a:schemeClr val="tx1"/>
                        </a:solidFill>
                        <a:effectLst/>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1721846">
                <a:tc>
                  <a:txBody>
                    <a:bodyPr/>
                    <a:lstStyle/>
                    <a:p>
                      <a:pPr algn="just">
                        <a:defRPr/>
                      </a:pPr>
                      <a:r>
                        <a:rPr lang="es-ES" sz="2400" cap="none" spc="0" dirty="0" smtClean="0">
                          <a:ln>
                            <a:noFill/>
                          </a:ln>
                          <a:solidFill>
                            <a:schemeClr val="tx1"/>
                          </a:solidFill>
                          <a:effectLst/>
                        </a:rPr>
                        <a:t>De la riqueza de las naciones, medida  en la producción de mercancías, cuyos insumos principales y factores de competitividad eran los recursos naturales y la mano de obra barata</a:t>
                      </a:r>
                      <a:endParaRPr lang="es-ES" sz="2400" b="0" cap="none" spc="0" dirty="0" smtClean="0">
                        <a:ln>
                          <a:noFill/>
                        </a:ln>
                        <a:solidFill>
                          <a:schemeClr val="tx1"/>
                        </a:solidFill>
                        <a:effectLst/>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defRPr/>
                      </a:pPr>
                      <a:r>
                        <a:rPr lang="es-ES" sz="2400" cap="none" spc="0" dirty="0" smtClean="0">
                          <a:ln>
                            <a:noFill/>
                          </a:ln>
                          <a:solidFill>
                            <a:schemeClr val="tx1"/>
                          </a:solidFill>
                          <a:effectLst/>
                        </a:rPr>
                        <a:t>A la riqueza y competitividad  de las naciones medidas en el nivel de conocimientos o tecnología que se incorpora a los productos y servicios</a:t>
                      </a:r>
                      <a:endParaRPr lang="es-ES" sz="2400" b="0" cap="none" spc="0" dirty="0" smtClean="0">
                        <a:ln>
                          <a:noFill/>
                        </a:ln>
                        <a:solidFill>
                          <a:schemeClr val="tx1"/>
                        </a:solidFill>
                        <a:effectLst/>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93598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2400" dirty="0" smtClean="0">
                          <a:solidFill>
                            <a:schemeClr val="tx1"/>
                          </a:solidFill>
                        </a:rPr>
                        <a:t>Del predominio  de obreros calificados y </a:t>
                      </a:r>
                      <a:r>
                        <a:rPr lang="es-ES" sz="2400" dirty="0" err="1" smtClean="0">
                          <a:solidFill>
                            <a:schemeClr val="tx1"/>
                          </a:solidFill>
                        </a:rPr>
                        <a:t>semicalificados</a:t>
                      </a:r>
                      <a:endParaRPr lang="es-ES" sz="2400" b="1" dirty="0" smtClean="0">
                        <a:solidFill>
                          <a:schemeClr val="tx1"/>
                        </a:solidFill>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defRPr/>
                      </a:pPr>
                      <a:r>
                        <a:rPr lang="es-ES" sz="2400" dirty="0" smtClean="0">
                          <a:solidFill>
                            <a:schemeClr val="tx1"/>
                          </a:solidFill>
                        </a:rPr>
                        <a:t>Al predominio de técnicos, tecnólogos e ingenieros</a:t>
                      </a:r>
                      <a:endParaRPr lang="es-ES" sz="2400" b="0" cap="none" spc="0" dirty="0" smtClean="0">
                        <a:ln>
                          <a:noFill/>
                        </a:ln>
                        <a:solidFill>
                          <a:schemeClr val="tx1"/>
                        </a:solidFill>
                        <a:effectLst/>
                      </a:endParaRPr>
                    </a:p>
                  </a:txBody>
                  <a:tcPr marL="91432" marR="91432"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bl>
          </a:graphicData>
        </a:graphic>
      </p:graphicFrame>
    </p:spTree>
    <p:extLst>
      <p:ext uri="{BB962C8B-B14F-4D97-AF65-F5344CB8AC3E}">
        <p14:creationId xmlns:p14="http://schemas.microsoft.com/office/powerpoint/2010/main" val="4091480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7826"/>
                                        </p:tgtEl>
                                        <p:attrNameLst>
                                          <p:attrName>style.visibility</p:attrName>
                                        </p:attrNameLst>
                                      </p:cBhvr>
                                      <p:to>
                                        <p:strVal val="visible"/>
                                      </p:to>
                                    </p:set>
                                    <p:anim calcmode="lin" valueType="num">
                                      <p:cBhvr>
                                        <p:cTn id="7" dur="500" fill="hold"/>
                                        <p:tgtEl>
                                          <p:spTgt spid="778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7826"/>
                                        </p:tgtEl>
                                        <p:attrNameLst>
                                          <p:attrName>ppt_y</p:attrName>
                                        </p:attrNameLst>
                                      </p:cBhvr>
                                      <p:tavLst>
                                        <p:tav tm="0">
                                          <p:val>
                                            <p:strVal val="#ppt_y"/>
                                          </p:val>
                                        </p:tav>
                                        <p:tav tm="100000">
                                          <p:val>
                                            <p:strVal val="#ppt_y"/>
                                          </p:val>
                                        </p:tav>
                                      </p:tavLst>
                                    </p:anim>
                                    <p:anim calcmode="lin" valueType="num">
                                      <p:cBhvr>
                                        <p:cTn id="9" dur="500" fill="hold"/>
                                        <p:tgtEl>
                                          <p:spTgt spid="778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78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7826"/>
                                        </p:tgtEl>
                                      </p:cBhvr>
                                    </p:animEffect>
                                  </p:childTnLst>
                                </p:cTn>
                              </p:par>
                            </p:childTnLst>
                          </p:cTn>
                        </p:par>
                        <p:par>
                          <p:cTn id="12" fill="hold" nodeType="afterGroup">
                            <p:stCondLst>
                              <p:cond delay="2000"/>
                            </p:stCondLst>
                            <p:childTnLst>
                              <p:par>
                                <p:cTn id="13" presetID="6"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30629" y="1"/>
            <a:ext cx="12061371" cy="620713"/>
          </a:xfrm>
          <a:solidFill>
            <a:srgbClr val="CCFF33"/>
          </a:solidFill>
        </p:spPr>
        <p:txBody>
          <a:bodyPr/>
          <a:lstStyle/>
          <a:p>
            <a:pPr algn="ctr" eaLnBrk="1" hangingPunct="1">
              <a:defRPr/>
            </a:pPr>
            <a:r>
              <a:rPr lang="es-MX" sz="3600" b="1" dirty="0">
                <a:solidFill>
                  <a:srgbClr val="FF3300"/>
                </a:solidFill>
                <a:effectLst>
                  <a:outerShdw blurRad="38100" dist="38100" dir="2700000" algn="tl">
                    <a:srgbClr val="C0C0C0"/>
                  </a:outerShdw>
                </a:effectLst>
              </a:rPr>
              <a:t>Cambios en los sistemas productivos (1)</a:t>
            </a:r>
            <a:endParaRPr lang="es-ES" sz="3600" b="1" dirty="0">
              <a:solidFill>
                <a:srgbClr val="FF3300"/>
              </a:solidFill>
              <a:effectLst>
                <a:outerShdw blurRad="38100" dist="38100" dir="2700000" algn="tl">
                  <a:srgbClr val="C0C0C0"/>
                </a:outerShdw>
              </a:effectLst>
            </a:endParaRPr>
          </a:p>
        </p:txBody>
      </p:sp>
      <p:sp>
        <p:nvSpPr>
          <p:cNvPr id="49155" name="3 Marcador de pie de página"/>
          <p:cNvSpPr>
            <a:spLocks noGrp="1"/>
          </p:cNvSpPr>
          <p:nvPr>
            <p:ph type="ftr" sz="quarter" idx="11"/>
          </p:nvPr>
        </p:nvSpPr>
        <p:spPr>
          <a:xfrm>
            <a:off x="4656138" y="6381750"/>
            <a:ext cx="2895600" cy="476250"/>
          </a:xfrm>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s-ES" smtClean="0"/>
              <a:t>Ramón R. Abarca Fernández   2014</a:t>
            </a:r>
          </a:p>
        </p:txBody>
      </p:sp>
      <p:graphicFrame>
        <p:nvGraphicFramePr>
          <p:cNvPr id="2" name="1 Tabla"/>
          <p:cNvGraphicFramePr>
            <a:graphicFrameLocks noGrp="1"/>
          </p:cNvGraphicFramePr>
          <p:nvPr>
            <p:extLst>
              <p:ext uri="{D42A27DB-BD31-4B8C-83A1-F6EECF244321}">
                <p14:modId xmlns:p14="http://schemas.microsoft.com/office/powerpoint/2010/main" val="984701465"/>
              </p:ext>
            </p:extLst>
          </p:nvPr>
        </p:nvGraphicFramePr>
        <p:xfrm>
          <a:off x="267607" y="735693"/>
          <a:ext cx="11779250" cy="6107787"/>
        </p:xfrm>
        <a:graphic>
          <a:graphicData uri="http://schemas.openxmlformats.org/drawingml/2006/table">
            <a:tbl>
              <a:tblPr firstRow="1" firstCol="1" lastRow="1" lastCol="1" bandRow="1" bandCol="1">
                <a:tableStyleId>{5C22544A-7EE6-4342-B048-85BDC9FD1C3A}</a:tableStyleId>
              </a:tblPr>
              <a:tblGrid>
                <a:gridCol w="5204279"/>
                <a:gridCol w="6574971"/>
              </a:tblGrid>
              <a:tr h="309336">
                <a:tc>
                  <a:txBody>
                    <a:bodyPr/>
                    <a:lstStyle/>
                    <a:p>
                      <a:pPr algn="ctr"/>
                      <a:r>
                        <a:rPr lang="es-ES" sz="2200" cap="none" spc="0" dirty="0" smtClean="0">
                          <a:ln>
                            <a:noFill/>
                          </a:ln>
                          <a:solidFill>
                            <a:schemeClr val="tx1"/>
                          </a:solidFill>
                          <a:effectLst/>
                        </a:rPr>
                        <a:t>Ayer</a:t>
                      </a:r>
                      <a:endParaRPr lang="es-PE" sz="2200" b="0" cap="none" spc="0" dirty="0">
                        <a:ln>
                          <a:noFill/>
                        </a:ln>
                        <a:solidFill>
                          <a:schemeClr val="tx1"/>
                        </a:solidFill>
                        <a:effectLst/>
                      </a:endParaRPr>
                    </a:p>
                  </a:txBody>
                  <a:tcPr marL="91432" marR="91432"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s-ES" sz="2200" cap="none" spc="0" dirty="0" smtClean="0">
                          <a:ln>
                            <a:noFill/>
                          </a:ln>
                          <a:solidFill>
                            <a:schemeClr val="tx1"/>
                          </a:solidFill>
                          <a:effectLst/>
                        </a:rPr>
                        <a:t>Hoy</a:t>
                      </a:r>
                      <a:endParaRPr lang="es-PE" sz="2200" b="0" cap="none" spc="0" dirty="0">
                        <a:ln>
                          <a:noFill/>
                        </a:ln>
                        <a:solidFill>
                          <a:schemeClr val="tx1"/>
                        </a:solidFill>
                        <a:effectLst/>
                      </a:endParaRPr>
                    </a:p>
                  </a:txBody>
                  <a:tcPr marL="91432" marR="91432"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2324976">
                <a:tc>
                  <a:txBody>
                    <a:bodyPr/>
                    <a:lstStyle/>
                    <a:p>
                      <a:pPr algn="just">
                        <a:defRPr/>
                      </a:pPr>
                      <a:r>
                        <a:rPr lang="es-ES" sz="2200" dirty="0" smtClean="0">
                          <a:solidFill>
                            <a:schemeClr val="tx1"/>
                          </a:solidFill>
                        </a:rPr>
                        <a:t>De economías cerradas, proteccionistas y oferta de mercancías entre países</a:t>
                      </a:r>
                      <a:endParaRPr lang="es-ES" sz="2200" b="1" dirty="0" smtClean="0">
                        <a:solidFill>
                          <a:schemeClr val="tx1"/>
                        </a:solidFill>
                      </a:endParaRPr>
                    </a:p>
                  </a:txBody>
                  <a:tcPr marL="91432" marR="91432"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defRPr/>
                      </a:pPr>
                      <a:r>
                        <a:rPr lang="es-ES" sz="2200" dirty="0" smtClean="0">
                          <a:solidFill>
                            <a:schemeClr val="tx1"/>
                          </a:solidFill>
                        </a:rPr>
                        <a:t>A economías abiertas y competitivas, basadas en la globalización económica que permite a las empresas instalarse y producir bienes y servicios sin  importar en qué lugar, y venderlos en cualquier otro sitio del planeta</a:t>
                      </a:r>
                    </a:p>
                    <a:p>
                      <a:pPr algn="just">
                        <a:defRPr/>
                      </a:pPr>
                      <a:r>
                        <a:rPr lang="es-ES" sz="2200" dirty="0" smtClean="0">
                          <a:solidFill>
                            <a:schemeClr val="tx1"/>
                          </a:solidFill>
                        </a:rPr>
                        <a:t>La localización de las empresas en la era del conocimiento depende de la existencia de recursos humanos calificados</a:t>
                      </a:r>
                      <a:endParaRPr lang="es-ES" sz="2200" b="1" dirty="0" smtClean="0">
                        <a:solidFill>
                          <a:schemeClr val="tx1"/>
                        </a:solidFill>
                        <a:cs typeface="Arial" pitchFamily="34" charset="0"/>
                      </a:endParaRPr>
                    </a:p>
                  </a:txBody>
                  <a:tcPr marL="91432" marR="91432"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1224269">
                <a:tc>
                  <a:txBody>
                    <a:bodyPr/>
                    <a:lstStyle/>
                    <a:p>
                      <a:pPr algn="just">
                        <a:defRPr/>
                      </a:pPr>
                      <a:r>
                        <a:rPr lang="es-ES" sz="2200" dirty="0" smtClean="0">
                          <a:solidFill>
                            <a:schemeClr val="tx1"/>
                          </a:solidFill>
                        </a:rPr>
                        <a:t>De la estricta división y especialización del trabajo asociada a la producción en masa sobre la base de  tareas minuciosas,  repetitivas y relativamente simples</a:t>
                      </a:r>
                      <a:endParaRPr lang="es-ES" sz="2200" b="1" dirty="0">
                        <a:solidFill>
                          <a:schemeClr val="tx1"/>
                        </a:solidFill>
                      </a:endParaRPr>
                    </a:p>
                  </a:txBody>
                  <a:tcPr marL="91432" marR="91432"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defRPr/>
                      </a:pPr>
                      <a:r>
                        <a:rPr lang="es-ES" sz="2200" dirty="0" smtClean="0">
                          <a:solidFill>
                            <a:schemeClr val="tx1"/>
                          </a:solidFill>
                        </a:rPr>
                        <a:t>A la mayor versatilidad de las tareas y rotación permanente del personal; lo que demanda una especialización flexible y polivalencia funcional</a:t>
                      </a:r>
                      <a:endParaRPr lang="es-ES" sz="2200" b="1" dirty="0" smtClean="0">
                        <a:solidFill>
                          <a:schemeClr val="tx1"/>
                        </a:solidFill>
                        <a:cs typeface="Arial" pitchFamily="34" charset="0"/>
                      </a:endParaRPr>
                    </a:p>
                  </a:txBody>
                  <a:tcPr marL="91432" marR="91432"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r h="1474731">
                <a:tc>
                  <a:txBody>
                    <a:bodyPr/>
                    <a:lstStyle/>
                    <a:p>
                      <a:pPr algn="just">
                        <a:defRPr/>
                      </a:pPr>
                      <a:r>
                        <a:rPr lang="es-ES" sz="2200" dirty="0" smtClean="0">
                          <a:solidFill>
                            <a:schemeClr val="tx1"/>
                          </a:solidFill>
                        </a:rPr>
                        <a:t>Del trabajo en fábricas, basado en la acción (antes que en la reflexión), y mediante la aplicación de destrezas manuales y mecánicas</a:t>
                      </a:r>
                      <a:endParaRPr lang="es-ES" sz="2200" b="1" dirty="0">
                        <a:solidFill>
                          <a:schemeClr val="tx1"/>
                        </a:solidFill>
                      </a:endParaRPr>
                    </a:p>
                  </a:txBody>
                  <a:tcPr marL="91432" marR="91432"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just">
                        <a:defRPr/>
                      </a:pPr>
                      <a:r>
                        <a:rPr lang="es-ES" sz="2200" dirty="0" smtClean="0">
                          <a:solidFill>
                            <a:schemeClr val="tx1"/>
                          </a:solidFill>
                        </a:rPr>
                        <a:t>Al trabajo independiente o en empresas, basado en la investigación y producción de conocimientos metodológicos y tecnológicos, mediante la aplicación de habilidades intelectuales</a:t>
                      </a:r>
                      <a:endParaRPr lang="es-ES" sz="2200" b="1" dirty="0" smtClean="0">
                        <a:solidFill>
                          <a:schemeClr val="tx1"/>
                        </a:solidFill>
                        <a:cs typeface="Arial" pitchFamily="34" charset="0"/>
                      </a:endParaRPr>
                    </a:p>
                  </a:txBody>
                  <a:tcPr marL="91432" marR="91432" marT="45736" marB="457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FF"/>
                    </a:solidFill>
                  </a:tcPr>
                </a:tc>
              </a:tr>
            </a:tbl>
          </a:graphicData>
        </a:graphic>
      </p:graphicFrame>
    </p:spTree>
    <p:extLst>
      <p:ext uri="{BB962C8B-B14F-4D97-AF65-F5344CB8AC3E}">
        <p14:creationId xmlns:p14="http://schemas.microsoft.com/office/powerpoint/2010/main" val="14834285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77826"/>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02956" y="188913"/>
            <a:ext cx="11344759" cy="1143000"/>
          </a:xfrm>
          <a:solidFill>
            <a:srgbClr val="CCFF33"/>
          </a:solidFill>
          <a:ln>
            <a:solidFill>
              <a:schemeClr val="tx1"/>
            </a:solidFill>
            <a:miter lim="800000"/>
            <a:headEnd/>
            <a:tailEnd/>
          </a:ln>
          <a:effectLst>
            <a:outerShdw dist="107763" dir="13500000" algn="ctr" rotWithShape="0">
              <a:schemeClr val="bg2">
                <a:alpha val="50000"/>
              </a:schemeClr>
            </a:outerShdw>
          </a:effectLst>
        </p:spPr>
        <p:txBody>
          <a:bodyPr/>
          <a:lstStyle/>
          <a:p>
            <a:pPr algn="ctr"/>
            <a:r>
              <a:rPr lang="es-CO" altLang="es-ES" b="1" dirty="0" smtClean="0">
                <a:latin typeface="Tahoma" panose="020B0604030504040204" pitchFamily="34" charset="0"/>
              </a:rPr>
              <a:t>Contexto de la Educación </a:t>
            </a:r>
            <a:endParaRPr lang="es-ES" altLang="es-ES" b="1" dirty="0" smtClean="0">
              <a:latin typeface="Tahoma" panose="020B0604030504040204" pitchFamily="34" charset="0"/>
            </a:endParaRPr>
          </a:p>
        </p:txBody>
      </p:sp>
      <p:pic>
        <p:nvPicPr>
          <p:cNvPr id="34819" name="Picture 3" descr="Globo con personas alrede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514" y="2349500"/>
            <a:ext cx="4321175" cy="3575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 Box 5"/>
          <p:cNvSpPr txBox="1">
            <a:spLocks noChangeArrowheads="1"/>
          </p:cNvSpPr>
          <p:nvPr/>
        </p:nvSpPr>
        <p:spPr bwMode="auto">
          <a:xfrm>
            <a:off x="2135189" y="2133601"/>
            <a:ext cx="2160587" cy="925513"/>
          </a:xfrm>
          <a:prstGeom prst="rect">
            <a:avLst/>
          </a:prstGeom>
          <a:solidFill>
            <a:srgbClr val="FF9900"/>
          </a:solidFill>
          <a:ln w="9525">
            <a:solidFill>
              <a:srgbClr val="000000"/>
            </a:solidFill>
            <a:miter lim="800000"/>
            <a:headEnd/>
            <a:tailEnd/>
          </a:ln>
          <a:effectLst>
            <a:outerShdw dist="107763" dir="135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ES" altLang="es-ES" sz="1800" b="1">
                <a:latin typeface="Arial" panose="020B0604020202020204" pitchFamily="34" charset="0"/>
              </a:rPr>
              <a:t>Fuerte crecimiento de la demanda</a:t>
            </a:r>
          </a:p>
        </p:txBody>
      </p:sp>
      <p:sp>
        <p:nvSpPr>
          <p:cNvPr id="34822" name="Text Box 6"/>
          <p:cNvSpPr txBox="1">
            <a:spLocks noChangeArrowheads="1"/>
          </p:cNvSpPr>
          <p:nvPr/>
        </p:nvSpPr>
        <p:spPr bwMode="auto">
          <a:xfrm>
            <a:off x="1774825" y="3716339"/>
            <a:ext cx="2160588" cy="650875"/>
          </a:xfrm>
          <a:prstGeom prst="rect">
            <a:avLst/>
          </a:prstGeom>
          <a:solidFill>
            <a:srgbClr val="99FF33"/>
          </a:solidFill>
          <a:ln w="9525">
            <a:solidFill>
              <a:srgbClr val="000000"/>
            </a:solidFill>
            <a:miter lim="800000"/>
            <a:headEnd/>
            <a:tailEnd/>
          </a:ln>
          <a:effectLst>
            <a:outerShdw dist="107763" dir="135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ES" altLang="es-ES" sz="1800" b="1" dirty="0" smtClean="0">
                <a:latin typeface="Arial" panose="020B0604020202020204" pitchFamily="34" charset="0"/>
              </a:rPr>
              <a:t>Innovaciones </a:t>
            </a:r>
            <a:r>
              <a:rPr lang="es-ES" altLang="es-ES" sz="1800" b="1" dirty="0">
                <a:latin typeface="Arial" panose="020B0604020202020204" pitchFamily="34" charset="0"/>
              </a:rPr>
              <a:t>tecnológicas</a:t>
            </a:r>
          </a:p>
        </p:txBody>
      </p:sp>
      <p:sp>
        <p:nvSpPr>
          <p:cNvPr id="34823" name="AutoShape 7"/>
          <p:cNvSpPr>
            <a:spLocks noChangeArrowheads="1"/>
          </p:cNvSpPr>
          <p:nvPr/>
        </p:nvSpPr>
        <p:spPr bwMode="auto">
          <a:xfrm>
            <a:off x="2711450" y="4437063"/>
            <a:ext cx="215900" cy="360362"/>
          </a:xfrm>
          <a:prstGeom prst="downArrow">
            <a:avLst>
              <a:gd name="adj1" fmla="val 50000"/>
              <a:gd name="adj2" fmla="val 41728"/>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ES" sz="1800">
              <a:latin typeface="Arial" panose="020B0604020202020204" pitchFamily="34" charset="0"/>
            </a:endParaRPr>
          </a:p>
        </p:txBody>
      </p:sp>
      <p:sp>
        <p:nvSpPr>
          <p:cNvPr id="34824" name="Text Box 8"/>
          <p:cNvSpPr txBox="1">
            <a:spLocks noChangeArrowheads="1"/>
          </p:cNvSpPr>
          <p:nvPr/>
        </p:nvSpPr>
        <p:spPr bwMode="auto">
          <a:xfrm>
            <a:off x="2208214" y="5949951"/>
            <a:ext cx="2663825" cy="650875"/>
          </a:xfrm>
          <a:prstGeom prst="rect">
            <a:avLst/>
          </a:prstGeom>
          <a:solidFill>
            <a:srgbClr val="33CCFF"/>
          </a:solidFill>
          <a:ln w="9525">
            <a:solidFill>
              <a:srgbClr val="000000"/>
            </a:solidFill>
            <a:miter lim="800000"/>
            <a:headEnd/>
            <a:tailEnd/>
          </a:ln>
          <a:effectLst>
            <a:outerShdw dist="107763" dir="81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ES" altLang="es-ES" sz="1800" b="1">
                <a:latin typeface="Arial" panose="020B0604020202020204" pitchFamily="34" charset="0"/>
              </a:rPr>
              <a:t>Diferentes tipos de institucionalidad</a:t>
            </a:r>
          </a:p>
        </p:txBody>
      </p:sp>
      <p:sp>
        <p:nvSpPr>
          <p:cNvPr id="34825" name="Text Box 9"/>
          <p:cNvSpPr txBox="1">
            <a:spLocks noChangeArrowheads="1"/>
          </p:cNvSpPr>
          <p:nvPr/>
        </p:nvSpPr>
        <p:spPr bwMode="auto">
          <a:xfrm>
            <a:off x="6240463" y="5876926"/>
            <a:ext cx="3168650" cy="650875"/>
          </a:xfrm>
          <a:prstGeom prst="rect">
            <a:avLst/>
          </a:prstGeom>
          <a:solidFill>
            <a:schemeClr val="accent4">
              <a:lumMod val="60000"/>
              <a:lumOff val="40000"/>
            </a:schemeClr>
          </a:solidFill>
          <a:ln w="9525">
            <a:solidFill>
              <a:srgbClr val="000000"/>
            </a:solidFill>
            <a:miter lim="800000"/>
            <a:headEnd/>
            <a:tailEnd/>
          </a:ln>
          <a:effectLst>
            <a:outerShdw dist="107763" dir="2700000" algn="ctr" rotWithShape="0">
              <a:schemeClr val="bg2">
                <a:alpha val="50000"/>
              </a:schemeClr>
            </a:outerShdw>
          </a:effectLst>
        </p:spPr>
        <p:txBody>
          <a:bodyPr>
            <a:spAutoFit/>
          </a:bodyPr>
          <a:lstStyle/>
          <a:p>
            <a:pPr algn="ctr" eaLnBrk="1" hangingPunct="1">
              <a:spcBef>
                <a:spcPct val="50000"/>
              </a:spcBef>
              <a:defRPr/>
            </a:pPr>
            <a:r>
              <a:rPr lang="es-ES" b="1" dirty="0"/>
              <a:t>Nuevas alternativas de </a:t>
            </a:r>
            <a:r>
              <a:rPr lang="es-ES" b="1" dirty="0" smtClean="0"/>
              <a:t>financiamiento</a:t>
            </a:r>
            <a:endParaRPr lang="es-ES" b="1" dirty="0"/>
          </a:p>
        </p:txBody>
      </p:sp>
      <p:sp>
        <p:nvSpPr>
          <p:cNvPr id="34826" name="Text Box 10"/>
          <p:cNvSpPr txBox="1">
            <a:spLocks noChangeArrowheads="1"/>
          </p:cNvSpPr>
          <p:nvPr/>
        </p:nvSpPr>
        <p:spPr bwMode="auto">
          <a:xfrm>
            <a:off x="7751763" y="4724401"/>
            <a:ext cx="2665412" cy="650875"/>
          </a:xfrm>
          <a:prstGeom prst="rect">
            <a:avLst/>
          </a:prstGeom>
          <a:solidFill>
            <a:srgbClr val="00FF99"/>
          </a:solidFill>
          <a:ln w="9525">
            <a:solidFill>
              <a:srgbClr val="000000"/>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CO" altLang="es-ES" sz="1800" b="1">
                <a:latin typeface="Arial" panose="020B0604020202020204" pitchFamily="34" charset="0"/>
              </a:rPr>
              <a:t>Expansión del comercio mundial</a:t>
            </a:r>
            <a:endParaRPr lang="es-ES" altLang="es-ES" sz="1800" b="1">
              <a:latin typeface="Arial" panose="020B0604020202020204" pitchFamily="34" charset="0"/>
            </a:endParaRPr>
          </a:p>
        </p:txBody>
      </p:sp>
      <p:sp>
        <p:nvSpPr>
          <p:cNvPr id="34827" name="Text Box 11"/>
          <p:cNvSpPr txBox="1">
            <a:spLocks noChangeArrowheads="1"/>
          </p:cNvSpPr>
          <p:nvPr/>
        </p:nvSpPr>
        <p:spPr bwMode="auto">
          <a:xfrm>
            <a:off x="7824789" y="3500439"/>
            <a:ext cx="2663825" cy="650875"/>
          </a:xfrm>
          <a:prstGeom prst="rect">
            <a:avLst/>
          </a:prstGeom>
          <a:solidFill>
            <a:srgbClr val="FFC000"/>
          </a:solidFill>
          <a:ln w="9525">
            <a:solidFill>
              <a:srgbClr val="000000"/>
            </a:solidFill>
            <a:miter lim="800000"/>
            <a:headEnd/>
            <a:tailEnd/>
          </a:ln>
          <a:effectLst>
            <a:outerShdw dist="107763" dir="18900000" algn="ctr" rotWithShape="0">
              <a:schemeClr val="bg2">
                <a:alpha val="50000"/>
              </a:schemeClr>
            </a:outerShdw>
          </a:effectLst>
        </p:spPr>
        <p:txBody>
          <a:bodyPr>
            <a:spAutoFit/>
          </a:bodyPr>
          <a:lstStyle/>
          <a:p>
            <a:pPr algn="ctr" eaLnBrk="1" hangingPunct="1">
              <a:spcBef>
                <a:spcPct val="50000"/>
              </a:spcBef>
              <a:defRPr/>
            </a:pPr>
            <a:r>
              <a:rPr lang="es-CO" b="1" dirty="0"/>
              <a:t>Liberalización del comercio</a:t>
            </a:r>
            <a:endParaRPr lang="es-ES" b="1" dirty="0"/>
          </a:p>
        </p:txBody>
      </p:sp>
      <p:sp>
        <p:nvSpPr>
          <p:cNvPr id="34828" name="Text Box 12"/>
          <p:cNvSpPr txBox="1">
            <a:spLocks noChangeArrowheads="1"/>
          </p:cNvSpPr>
          <p:nvPr/>
        </p:nvSpPr>
        <p:spPr bwMode="auto">
          <a:xfrm>
            <a:off x="7032625" y="2060576"/>
            <a:ext cx="3455988" cy="650875"/>
          </a:xfrm>
          <a:prstGeom prst="rect">
            <a:avLst/>
          </a:prstGeom>
          <a:solidFill>
            <a:srgbClr val="CCCC00"/>
          </a:solidFill>
          <a:ln w="9525">
            <a:solidFill>
              <a:srgbClr val="000000"/>
            </a:solidFill>
            <a:miter lim="800000"/>
            <a:headEnd/>
            <a:tailEnd/>
          </a:ln>
          <a:effectLst>
            <a:outerShdw dist="107763" dir="189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CO" altLang="es-ES" sz="1800" b="1">
                <a:latin typeface="Arial" panose="020B0604020202020204" pitchFamily="34" charset="0"/>
              </a:rPr>
              <a:t>Educación en la lista de servicios regulados por OMC</a:t>
            </a:r>
            <a:endParaRPr lang="es-ES" altLang="es-ES" sz="1800" b="1">
              <a:latin typeface="Arial" panose="020B0604020202020204" pitchFamily="34" charset="0"/>
            </a:endParaRPr>
          </a:p>
        </p:txBody>
      </p:sp>
      <p:sp>
        <p:nvSpPr>
          <p:cNvPr id="34829" name="Text Box 13"/>
          <p:cNvSpPr txBox="1">
            <a:spLocks noChangeArrowheads="1"/>
          </p:cNvSpPr>
          <p:nvPr/>
        </p:nvSpPr>
        <p:spPr bwMode="auto">
          <a:xfrm>
            <a:off x="1847851" y="4868864"/>
            <a:ext cx="2232025" cy="650875"/>
          </a:xfrm>
          <a:prstGeom prst="rect">
            <a:avLst/>
          </a:prstGeom>
          <a:solidFill>
            <a:srgbClr val="00CC00"/>
          </a:solidFill>
          <a:ln w="9525">
            <a:solidFill>
              <a:srgbClr val="000000"/>
            </a:solidFill>
            <a:miter lim="800000"/>
            <a:headEnd/>
            <a:tailEnd/>
          </a:ln>
          <a:effectLst>
            <a:outerShdw dist="107763" dir="8100000" algn="ctr" rotWithShape="0">
              <a:schemeClr val="bg2">
                <a:alpha val="50000"/>
              </a:schemeClr>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CO" altLang="es-ES" sz="1800" b="1">
                <a:latin typeface="Arial" panose="020B0604020202020204" pitchFamily="34" charset="0"/>
              </a:rPr>
              <a:t>Auge de educación virtual</a:t>
            </a:r>
            <a:endParaRPr lang="es-ES" altLang="es-ES" sz="1800" b="1">
              <a:latin typeface="Arial" panose="020B0604020202020204" pitchFamily="34" charset="0"/>
            </a:endParaRPr>
          </a:p>
        </p:txBody>
      </p:sp>
      <p:sp>
        <p:nvSpPr>
          <p:cNvPr id="2" name="1 Marcador de pie de página"/>
          <p:cNvSpPr>
            <a:spLocks noGrp="1"/>
          </p:cNvSpPr>
          <p:nvPr>
            <p:ph type="ftr" sz="quarter" idx="11"/>
          </p:nvPr>
        </p:nvSpPr>
        <p:spPr>
          <a:xfrm>
            <a:off x="4792663" y="6492876"/>
            <a:ext cx="2895600" cy="365125"/>
          </a:xfrm>
        </p:spPr>
        <p:txBody>
          <a:bodyPr/>
          <a:lstStyle/>
          <a:p>
            <a:pPr>
              <a:defRPr/>
            </a:pPr>
            <a:r>
              <a:rPr lang="es-PE" smtClean="0">
                <a:solidFill>
                  <a:schemeClr val="tx1"/>
                </a:solidFill>
              </a:rPr>
              <a:t>Ramón R. Abarca Fernández   2014</a:t>
            </a:r>
            <a:endParaRPr lang="es-PE" dirty="0">
              <a:solidFill>
                <a:schemeClr val="tx1"/>
              </a:solidFill>
            </a:endParaRPr>
          </a:p>
        </p:txBody>
      </p:sp>
      <p:pic>
        <p:nvPicPr>
          <p:cNvPr id="15" name="Picture 2" descr="Escuela-0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345" y="2682875"/>
            <a:ext cx="1866900" cy="25908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4"/>
          <p:cNvSpPr txBox="1">
            <a:spLocks noChangeArrowheads="1"/>
          </p:cNvSpPr>
          <p:nvPr/>
        </p:nvSpPr>
        <p:spPr bwMode="auto">
          <a:xfrm>
            <a:off x="4818922" y="4358968"/>
            <a:ext cx="212235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CO" altLang="es-ES" sz="2400" b="1" dirty="0">
                <a:solidFill>
                  <a:srgbClr val="FF0000"/>
                </a:solidFill>
                <a:latin typeface="Arial" panose="020B0604020202020204" pitchFamily="34" charset="0"/>
              </a:rPr>
              <a:t>EDUCACIÓN SUPERIOR</a:t>
            </a:r>
            <a:endParaRPr lang="es-ES" altLang="es-ES" sz="24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3840201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edge">
                                      <p:cBhvr>
                                        <p:cTn id="7" dur="2000"/>
                                        <p:tgtEl>
                                          <p:spTgt spid="34818"/>
                                        </p:tgtEl>
                                      </p:cBhvr>
                                    </p:animEffect>
                                  </p:childTnLst>
                                </p:cTn>
                              </p:par>
                            </p:childTnLst>
                          </p:cTn>
                        </p:par>
                        <p:par>
                          <p:cTn id="8" fill="hold" nodeType="afterGroup">
                            <p:stCondLst>
                              <p:cond delay="2000"/>
                            </p:stCondLst>
                            <p:childTnLst>
                              <p:par>
                                <p:cTn id="9" presetID="21" presetClass="entr" presetSubtype="4" fill="hold"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wheel(4)">
                                      <p:cBhvr>
                                        <p:cTn id="11" dur="2000"/>
                                        <p:tgtEl>
                                          <p:spTgt spid="34819"/>
                                        </p:tgtEl>
                                      </p:cBhvr>
                                    </p:animEffect>
                                  </p:childTnLst>
                                </p:cTn>
                              </p:par>
                            </p:childTnLst>
                          </p:cTn>
                        </p:par>
                        <p:par>
                          <p:cTn id="12" fill="hold" nodeType="afterGroup">
                            <p:stCondLst>
                              <p:cond delay="40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4000"/>
                            </p:stCondLst>
                            <p:childTnLst>
                              <p:par>
                                <p:cTn id="16" presetID="5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70" decel="100000"/>
                                        <p:tgtEl>
                                          <p:spTgt spid="16"/>
                                        </p:tgtEl>
                                      </p:cBhvr>
                                    </p:animEffect>
                                    <p:animScale>
                                      <p:cBhvr>
                                        <p:cTn id="19" dur="770" decel="100000"/>
                                        <p:tgtEl>
                                          <p:spTgt spid="16"/>
                                        </p:tgtEl>
                                      </p:cBhvr>
                                      <p:from x="10000" y="10000"/>
                                      <p:to x="200000" y="450000"/>
                                    </p:animScale>
                                    <p:animScale>
                                      <p:cBhvr>
                                        <p:cTn id="20" dur="1230" accel="100000" fill="hold">
                                          <p:stCondLst>
                                            <p:cond delay="770"/>
                                          </p:stCondLst>
                                        </p:cTn>
                                        <p:tgtEl>
                                          <p:spTgt spid="16"/>
                                        </p:tgtEl>
                                      </p:cBhvr>
                                      <p:from x="200000" y="450000"/>
                                      <p:to x="100000" y="100000"/>
                                    </p:animScale>
                                    <p:set>
                                      <p:cBhvr>
                                        <p:cTn id="21" dur="770" fill="hold"/>
                                        <p:tgtEl>
                                          <p:spTgt spid="16"/>
                                        </p:tgtEl>
                                        <p:attrNameLst>
                                          <p:attrName>ppt_x</p:attrName>
                                        </p:attrNameLst>
                                      </p:cBhvr>
                                      <p:to>
                                        <p:strVal val="(0.5)"/>
                                      </p:to>
                                    </p:set>
                                    <p:anim from="(0.5)" to="(#ppt_x)" calcmode="lin" valueType="num">
                                      <p:cBhvr>
                                        <p:cTn id="22" dur="1230" accel="100000" fill="hold">
                                          <p:stCondLst>
                                            <p:cond delay="770"/>
                                          </p:stCondLst>
                                        </p:cTn>
                                        <p:tgtEl>
                                          <p:spTgt spid="16"/>
                                        </p:tgtEl>
                                        <p:attrNameLst>
                                          <p:attrName>ppt_x</p:attrName>
                                        </p:attrNameLst>
                                      </p:cBhvr>
                                    </p:anim>
                                    <p:set>
                                      <p:cBhvr>
                                        <p:cTn id="23" dur="770" fill="hold"/>
                                        <p:tgtEl>
                                          <p:spTgt spid="16"/>
                                        </p:tgtEl>
                                        <p:attrNameLst>
                                          <p:attrName>ppt_y</p:attrName>
                                        </p:attrNameLst>
                                      </p:cBhvr>
                                      <p:to>
                                        <p:strVal val="(#ppt_y+0.4)"/>
                                      </p:to>
                                    </p:set>
                                    <p:anim from="(#ppt_y+0.4)" to="(#ppt_y)" calcmode="lin" valueType="num">
                                      <p:cBhvr>
                                        <p:cTn id="24" dur="1230" accel="100000" fill="hold">
                                          <p:stCondLst>
                                            <p:cond delay="770"/>
                                          </p:stCondLst>
                                        </p:cTn>
                                        <p:tgtEl>
                                          <p:spTgt spid="16"/>
                                        </p:tgtEl>
                                        <p:attrNameLst>
                                          <p:attrName>ppt_y</p:attrName>
                                        </p:attrNameLst>
                                      </p:cBhvr>
                                    </p:anim>
                                  </p:childTnLst>
                                </p:cTn>
                              </p:par>
                            </p:childTnLst>
                          </p:cTn>
                        </p:par>
                        <p:par>
                          <p:cTn id="25" fill="hold">
                            <p:stCondLst>
                              <p:cond delay="6000"/>
                            </p:stCondLst>
                            <p:childTnLst>
                              <p:par>
                                <p:cTn id="26" presetID="14" presetClass="entr" presetSubtype="10" fill="hold" grpId="0" nodeType="afterEffect">
                                  <p:stCondLst>
                                    <p:cond delay="0"/>
                                  </p:stCondLst>
                                  <p:childTnLst>
                                    <p:set>
                                      <p:cBhvr>
                                        <p:cTn id="27" dur="1" fill="hold">
                                          <p:stCondLst>
                                            <p:cond delay="0"/>
                                          </p:stCondLst>
                                        </p:cTn>
                                        <p:tgtEl>
                                          <p:spTgt spid="34821"/>
                                        </p:tgtEl>
                                        <p:attrNameLst>
                                          <p:attrName>style.visibility</p:attrName>
                                        </p:attrNameLst>
                                      </p:cBhvr>
                                      <p:to>
                                        <p:strVal val="visible"/>
                                      </p:to>
                                    </p:set>
                                    <p:animEffect transition="in" filter="randombar(horizontal)">
                                      <p:cBhvr>
                                        <p:cTn id="28" dur="500"/>
                                        <p:tgtEl>
                                          <p:spTgt spid="34821"/>
                                        </p:tgtEl>
                                      </p:cBhvr>
                                    </p:animEffect>
                                  </p:childTnLst>
                                </p:cTn>
                              </p:par>
                            </p:childTnLst>
                          </p:cTn>
                        </p:par>
                        <p:par>
                          <p:cTn id="29" fill="hold">
                            <p:stCondLst>
                              <p:cond delay="6500"/>
                            </p:stCondLst>
                            <p:childTnLst>
                              <p:par>
                                <p:cTn id="30" presetID="6" presetClass="entr" presetSubtype="16" fill="hold" grpId="0" nodeType="afterEffect">
                                  <p:stCondLst>
                                    <p:cond delay="0"/>
                                  </p:stCondLst>
                                  <p:childTnLst>
                                    <p:set>
                                      <p:cBhvr>
                                        <p:cTn id="31" dur="1" fill="hold">
                                          <p:stCondLst>
                                            <p:cond delay="0"/>
                                          </p:stCondLst>
                                        </p:cTn>
                                        <p:tgtEl>
                                          <p:spTgt spid="34822"/>
                                        </p:tgtEl>
                                        <p:attrNameLst>
                                          <p:attrName>style.visibility</p:attrName>
                                        </p:attrNameLst>
                                      </p:cBhvr>
                                      <p:to>
                                        <p:strVal val="visible"/>
                                      </p:to>
                                    </p:set>
                                    <p:animEffect transition="in" filter="circle(in)">
                                      <p:cBhvr>
                                        <p:cTn id="32" dur="2000"/>
                                        <p:tgtEl>
                                          <p:spTgt spid="34822"/>
                                        </p:tgtEl>
                                      </p:cBhvr>
                                    </p:animEffect>
                                  </p:childTnLst>
                                </p:cTn>
                              </p:par>
                            </p:childTnLst>
                          </p:cTn>
                        </p:par>
                        <p:par>
                          <p:cTn id="33" fill="hold">
                            <p:stCondLst>
                              <p:cond delay="8500"/>
                            </p:stCondLst>
                            <p:childTnLst>
                              <p:par>
                                <p:cTn id="34" presetID="47" presetClass="entr" presetSubtype="0" fill="hold" grpId="0" nodeType="afterEffect">
                                  <p:stCondLst>
                                    <p:cond delay="0"/>
                                  </p:stCondLst>
                                  <p:childTnLst>
                                    <p:set>
                                      <p:cBhvr>
                                        <p:cTn id="35" dur="1" fill="hold">
                                          <p:stCondLst>
                                            <p:cond delay="0"/>
                                          </p:stCondLst>
                                        </p:cTn>
                                        <p:tgtEl>
                                          <p:spTgt spid="34823"/>
                                        </p:tgtEl>
                                        <p:attrNameLst>
                                          <p:attrName>style.visibility</p:attrName>
                                        </p:attrNameLst>
                                      </p:cBhvr>
                                      <p:to>
                                        <p:strVal val="visible"/>
                                      </p:to>
                                    </p:set>
                                    <p:animEffect transition="in" filter="fade">
                                      <p:cBhvr>
                                        <p:cTn id="36" dur="1000"/>
                                        <p:tgtEl>
                                          <p:spTgt spid="34823"/>
                                        </p:tgtEl>
                                      </p:cBhvr>
                                    </p:animEffect>
                                    <p:anim calcmode="lin" valueType="num">
                                      <p:cBhvr>
                                        <p:cTn id="37" dur="1000" fill="hold"/>
                                        <p:tgtEl>
                                          <p:spTgt spid="34823"/>
                                        </p:tgtEl>
                                        <p:attrNameLst>
                                          <p:attrName>ppt_x</p:attrName>
                                        </p:attrNameLst>
                                      </p:cBhvr>
                                      <p:tavLst>
                                        <p:tav tm="0">
                                          <p:val>
                                            <p:strVal val="#ppt_x"/>
                                          </p:val>
                                        </p:tav>
                                        <p:tav tm="100000">
                                          <p:val>
                                            <p:strVal val="#ppt_x"/>
                                          </p:val>
                                        </p:tav>
                                      </p:tavLst>
                                    </p:anim>
                                    <p:anim calcmode="lin" valueType="num">
                                      <p:cBhvr>
                                        <p:cTn id="38" dur="1000" fill="hold"/>
                                        <p:tgtEl>
                                          <p:spTgt spid="34823"/>
                                        </p:tgtEl>
                                        <p:attrNameLst>
                                          <p:attrName>ppt_y</p:attrName>
                                        </p:attrNameLst>
                                      </p:cBhvr>
                                      <p:tavLst>
                                        <p:tav tm="0">
                                          <p:val>
                                            <p:strVal val="#ppt_y-.1"/>
                                          </p:val>
                                        </p:tav>
                                        <p:tav tm="100000">
                                          <p:val>
                                            <p:strVal val="#ppt_y"/>
                                          </p:val>
                                        </p:tav>
                                      </p:tavLst>
                                    </p:anim>
                                  </p:childTnLst>
                                </p:cTn>
                              </p:par>
                            </p:childTnLst>
                          </p:cTn>
                        </p:par>
                        <p:par>
                          <p:cTn id="39" fill="hold">
                            <p:stCondLst>
                              <p:cond delay="9500"/>
                            </p:stCondLst>
                            <p:childTnLst>
                              <p:par>
                                <p:cTn id="40" presetID="2" presetClass="entr" presetSubtype="4" fill="hold" grpId="0" nodeType="afterEffect">
                                  <p:stCondLst>
                                    <p:cond delay="0"/>
                                  </p:stCondLst>
                                  <p:childTnLst>
                                    <p:set>
                                      <p:cBhvr>
                                        <p:cTn id="41" dur="1" fill="hold">
                                          <p:stCondLst>
                                            <p:cond delay="0"/>
                                          </p:stCondLst>
                                        </p:cTn>
                                        <p:tgtEl>
                                          <p:spTgt spid="34829"/>
                                        </p:tgtEl>
                                        <p:attrNameLst>
                                          <p:attrName>style.visibility</p:attrName>
                                        </p:attrNameLst>
                                      </p:cBhvr>
                                      <p:to>
                                        <p:strVal val="visible"/>
                                      </p:to>
                                    </p:set>
                                    <p:anim calcmode="lin" valueType="num">
                                      <p:cBhvr additive="base">
                                        <p:cTn id="42" dur="500" fill="hold"/>
                                        <p:tgtEl>
                                          <p:spTgt spid="34829"/>
                                        </p:tgtEl>
                                        <p:attrNameLst>
                                          <p:attrName>ppt_x</p:attrName>
                                        </p:attrNameLst>
                                      </p:cBhvr>
                                      <p:tavLst>
                                        <p:tav tm="0">
                                          <p:val>
                                            <p:strVal val="#ppt_x"/>
                                          </p:val>
                                        </p:tav>
                                        <p:tav tm="100000">
                                          <p:val>
                                            <p:strVal val="#ppt_x"/>
                                          </p:val>
                                        </p:tav>
                                      </p:tavLst>
                                    </p:anim>
                                    <p:anim calcmode="lin" valueType="num">
                                      <p:cBhvr additive="base">
                                        <p:cTn id="43" dur="500" fill="hold"/>
                                        <p:tgtEl>
                                          <p:spTgt spid="34829"/>
                                        </p:tgtEl>
                                        <p:attrNameLst>
                                          <p:attrName>ppt_y</p:attrName>
                                        </p:attrNameLst>
                                      </p:cBhvr>
                                      <p:tavLst>
                                        <p:tav tm="0">
                                          <p:val>
                                            <p:strVal val="1+#ppt_h/2"/>
                                          </p:val>
                                        </p:tav>
                                        <p:tav tm="100000">
                                          <p:val>
                                            <p:strVal val="#ppt_y"/>
                                          </p:val>
                                        </p:tav>
                                      </p:tavLst>
                                    </p:anim>
                                  </p:childTnLst>
                                </p:cTn>
                              </p:par>
                            </p:childTnLst>
                          </p:cTn>
                        </p:par>
                        <p:par>
                          <p:cTn id="44" fill="hold">
                            <p:stCondLst>
                              <p:cond delay="10000"/>
                            </p:stCondLst>
                            <p:childTnLst>
                              <p:par>
                                <p:cTn id="45" presetID="42" presetClass="entr" presetSubtype="0" fill="hold" grpId="0" nodeType="afterEffect">
                                  <p:stCondLst>
                                    <p:cond delay="0"/>
                                  </p:stCondLst>
                                  <p:childTnLst>
                                    <p:set>
                                      <p:cBhvr>
                                        <p:cTn id="46" dur="1" fill="hold">
                                          <p:stCondLst>
                                            <p:cond delay="0"/>
                                          </p:stCondLst>
                                        </p:cTn>
                                        <p:tgtEl>
                                          <p:spTgt spid="34824"/>
                                        </p:tgtEl>
                                        <p:attrNameLst>
                                          <p:attrName>style.visibility</p:attrName>
                                        </p:attrNameLst>
                                      </p:cBhvr>
                                      <p:to>
                                        <p:strVal val="visible"/>
                                      </p:to>
                                    </p:set>
                                    <p:animEffect transition="in" filter="fade">
                                      <p:cBhvr>
                                        <p:cTn id="47" dur="1000"/>
                                        <p:tgtEl>
                                          <p:spTgt spid="34824"/>
                                        </p:tgtEl>
                                      </p:cBhvr>
                                    </p:animEffect>
                                    <p:anim calcmode="lin" valueType="num">
                                      <p:cBhvr>
                                        <p:cTn id="48" dur="1000" fill="hold"/>
                                        <p:tgtEl>
                                          <p:spTgt spid="34824"/>
                                        </p:tgtEl>
                                        <p:attrNameLst>
                                          <p:attrName>ppt_x</p:attrName>
                                        </p:attrNameLst>
                                      </p:cBhvr>
                                      <p:tavLst>
                                        <p:tav tm="0">
                                          <p:val>
                                            <p:strVal val="#ppt_x"/>
                                          </p:val>
                                        </p:tav>
                                        <p:tav tm="100000">
                                          <p:val>
                                            <p:strVal val="#ppt_x"/>
                                          </p:val>
                                        </p:tav>
                                      </p:tavLst>
                                    </p:anim>
                                    <p:anim calcmode="lin" valueType="num">
                                      <p:cBhvr>
                                        <p:cTn id="49" dur="1000" fill="hold"/>
                                        <p:tgtEl>
                                          <p:spTgt spid="34824"/>
                                        </p:tgtEl>
                                        <p:attrNameLst>
                                          <p:attrName>ppt_y</p:attrName>
                                        </p:attrNameLst>
                                      </p:cBhvr>
                                      <p:tavLst>
                                        <p:tav tm="0">
                                          <p:val>
                                            <p:strVal val="#ppt_y+.1"/>
                                          </p:val>
                                        </p:tav>
                                        <p:tav tm="100000">
                                          <p:val>
                                            <p:strVal val="#ppt_y"/>
                                          </p:val>
                                        </p:tav>
                                      </p:tavLst>
                                    </p:anim>
                                  </p:childTnLst>
                                </p:cTn>
                              </p:par>
                            </p:childTnLst>
                          </p:cTn>
                        </p:par>
                        <p:par>
                          <p:cTn id="50" fill="hold">
                            <p:stCondLst>
                              <p:cond delay="11000"/>
                            </p:stCondLst>
                            <p:childTnLst>
                              <p:par>
                                <p:cTn id="51" presetID="53" presetClass="entr" presetSubtype="0" fill="hold" grpId="0" nodeType="afterEffect">
                                  <p:stCondLst>
                                    <p:cond delay="0"/>
                                  </p:stCondLst>
                                  <p:childTnLst>
                                    <p:set>
                                      <p:cBhvr>
                                        <p:cTn id="52" dur="1" fill="hold">
                                          <p:stCondLst>
                                            <p:cond delay="0"/>
                                          </p:stCondLst>
                                        </p:cTn>
                                        <p:tgtEl>
                                          <p:spTgt spid="34825"/>
                                        </p:tgtEl>
                                        <p:attrNameLst>
                                          <p:attrName>style.visibility</p:attrName>
                                        </p:attrNameLst>
                                      </p:cBhvr>
                                      <p:to>
                                        <p:strVal val="visible"/>
                                      </p:to>
                                    </p:set>
                                    <p:anim calcmode="lin" valueType="num">
                                      <p:cBhvr>
                                        <p:cTn id="53" dur="500" fill="hold"/>
                                        <p:tgtEl>
                                          <p:spTgt spid="34825"/>
                                        </p:tgtEl>
                                        <p:attrNameLst>
                                          <p:attrName>ppt_w</p:attrName>
                                        </p:attrNameLst>
                                      </p:cBhvr>
                                      <p:tavLst>
                                        <p:tav tm="0">
                                          <p:val>
                                            <p:fltVal val="0"/>
                                          </p:val>
                                        </p:tav>
                                        <p:tav tm="100000">
                                          <p:val>
                                            <p:strVal val="#ppt_w"/>
                                          </p:val>
                                        </p:tav>
                                      </p:tavLst>
                                    </p:anim>
                                    <p:anim calcmode="lin" valueType="num">
                                      <p:cBhvr>
                                        <p:cTn id="54" dur="500" fill="hold"/>
                                        <p:tgtEl>
                                          <p:spTgt spid="34825"/>
                                        </p:tgtEl>
                                        <p:attrNameLst>
                                          <p:attrName>ppt_h</p:attrName>
                                        </p:attrNameLst>
                                      </p:cBhvr>
                                      <p:tavLst>
                                        <p:tav tm="0">
                                          <p:val>
                                            <p:fltVal val="0"/>
                                          </p:val>
                                        </p:tav>
                                        <p:tav tm="100000">
                                          <p:val>
                                            <p:strVal val="#ppt_h"/>
                                          </p:val>
                                        </p:tav>
                                      </p:tavLst>
                                    </p:anim>
                                    <p:animEffect transition="in" filter="fade">
                                      <p:cBhvr>
                                        <p:cTn id="55" dur="500"/>
                                        <p:tgtEl>
                                          <p:spTgt spid="34825"/>
                                        </p:tgtEl>
                                      </p:cBhvr>
                                    </p:animEffect>
                                  </p:childTnLst>
                                </p:cTn>
                              </p:par>
                            </p:childTnLst>
                          </p:cTn>
                        </p:par>
                        <p:par>
                          <p:cTn id="56" fill="hold">
                            <p:stCondLst>
                              <p:cond delay="11500"/>
                            </p:stCondLst>
                            <p:childTnLst>
                              <p:par>
                                <p:cTn id="57" presetID="55" presetClass="entr" presetSubtype="0" fill="hold" grpId="0" nodeType="afterEffect">
                                  <p:stCondLst>
                                    <p:cond delay="0"/>
                                  </p:stCondLst>
                                  <p:childTnLst>
                                    <p:set>
                                      <p:cBhvr>
                                        <p:cTn id="58" dur="1" fill="hold">
                                          <p:stCondLst>
                                            <p:cond delay="0"/>
                                          </p:stCondLst>
                                        </p:cTn>
                                        <p:tgtEl>
                                          <p:spTgt spid="34826"/>
                                        </p:tgtEl>
                                        <p:attrNameLst>
                                          <p:attrName>style.visibility</p:attrName>
                                        </p:attrNameLst>
                                      </p:cBhvr>
                                      <p:to>
                                        <p:strVal val="visible"/>
                                      </p:to>
                                    </p:set>
                                    <p:anim calcmode="lin" valueType="num">
                                      <p:cBhvr>
                                        <p:cTn id="59" dur="1000" fill="hold"/>
                                        <p:tgtEl>
                                          <p:spTgt spid="34826"/>
                                        </p:tgtEl>
                                        <p:attrNameLst>
                                          <p:attrName>ppt_w</p:attrName>
                                        </p:attrNameLst>
                                      </p:cBhvr>
                                      <p:tavLst>
                                        <p:tav tm="0">
                                          <p:val>
                                            <p:strVal val="#ppt_w*0.70"/>
                                          </p:val>
                                        </p:tav>
                                        <p:tav tm="100000">
                                          <p:val>
                                            <p:strVal val="#ppt_w"/>
                                          </p:val>
                                        </p:tav>
                                      </p:tavLst>
                                    </p:anim>
                                    <p:anim calcmode="lin" valueType="num">
                                      <p:cBhvr>
                                        <p:cTn id="60" dur="1000" fill="hold"/>
                                        <p:tgtEl>
                                          <p:spTgt spid="34826"/>
                                        </p:tgtEl>
                                        <p:attrNameLst>
                                          <p:attrName>ppt_h</p:attrName>
                                        </p:attrNameLst>
                                      </p:cBhvr>
                                      <p:tavLst>
                                        <p:tav tm="0">
                                          <p:val>
                                            <p:strVal val="#ppt_h"/>
                                          </p:val>
                                        </p:tav>
                                        <p:tav tm="100000">
                                          <p:val>
                                            <p:strVal val="#ppt_h"/>
                                          </p:val>
                                        </p:tav>
                                      </p:tavLst>
                                    </p:anim>
                                    <p:animEffect transition="in" filter="fade">
                                      <p:cBhvr>
                                        <p:cTn id="61" dur="1000"/>
                                        <p:tgtEl>
                                          <p:spTgt spid="34826"/>
                                        </p:tgtEl>
                                      </p:cBhvr>
                                    </p:animEffect>
                                  </p:childTnLst>
                                </p:cTn>
                              </p:par>
                            </p:childTnLst>
                          </p:cTn>
                        </p:par>
                        <p:par>
                          <p:cTn id="62" fill="hold">
                            <p:stCondLst>
                              <p:cond delay="12500"/>
                            </p:stCondLst>
                            <p:childTnLst>
                              <p:par>
                                <p:cTn id="63" presetID="3" presetClass="entr" presetSubtype="10" fill="hold" grpId="0" nodeType="afterEffect">
                                  <p:stCondLst>
                                    <p:cond delay="0"/>
                                  </p:stCondLst>
                                  <p:childTnLst>
                                    <p:set>
                                      <p:cBhvr>
                                        <p:cTn id="64" dur="1" fill="hold">
                                          <p:stCondLst>
                                            <p:cond delay="0"/>
                                          </p:stCondLst>
                                        </p:cTn>
                                        <p:tgtEl>
                                          <p:spTgt spid="34827"/>
                                        </p:tgtEl>
                                        <p:attrNameLst>
                                          <p:attrName>style.visibility</p:attrName>
                                        </p:attrNameLst>
                                      </p:cBhvr>
                                      <p:to>
                                        <p:strVal val="visible"/>
                                      </p:to>
                                    </p:set>
                                    <p:animEffect transition="in" filter="blinds(horizontal)">
                                      <p:cBhvr>
                                        <p:cTn id="65" dur="500"/>
                                        <p:tgtEl>
                                          <p:spTgt spid="34827"/>
                                        </p:tgtEl>
                                      </p:cBhvr>
                                    </p:animEffect>
                                  </p:childTnLst>
                                </p:cTn>
                              </p:par>
                            </p:childTnLst>
                          </p:cTn>
                        </p:par>
                        <p:par>
                          <p:cTn id="66" fill="hold">
                            <p:stCondLst>
                              <p:cond delay="13000"/>
                            </p:stCondLst>
                            <p:childTnLst>
                              <p:par>
                                <p:cTn id="67" presetID="47" presetClass="entr" presetSubtype="0" fill="hold" grpId="0" nodeType="afterEffect">
                                  <p:stCondLst>
                                    <p:cond delay="0"/>
                                  </p:stCondLst>
                                  <p:childTnLst>
                                    <p:set>
                                      <p:cBhvr>
                                        <p:cTn id="68" dur="1" fill="hold">
                                          <p:stCondLst>
                                            <p:cond delay="0"/>
                                          </p:stCondLst>
                                        </p:cTn>
                                        <p:tgtEl>
                                          <p:spTgt spid="34828"/>
                                        </p:tgtEl>
                                        <p:attrNameLst>
                                          <p:attrName>style.visibility</p:attrName>
                                        </p:attrNameLst>
                                      </p:cBhvr>
                                      <p:to>
                                        <p:strVal val="visible"/>
                                      </p:to>
                                    </p:set>
                                    <p:animEffect transition="in" filter="fade">
                                      <p:cBhvr>
                                        <p:cTn id="69" dur="1000"/>
                                        <p:tgtEl>
                                          <p:spTgt spid="34828"/>
                                        </p:tgtEl>
                                      </p:cBhvr>
                                    </p:animEffect>
                                    <p:anim calcmode="lin" valueType="num">
                                      <p:cBhvr>
                                        <p:cTn id="70" dur="1000" fill="hold"/>
                                        <p:tgtEl>
                                          <p:spTgt spid="34828"/>
                                        </p:tgtEl>
                                        <p:attrNameLst>
                                          <p:attrName>ppt_x</p:attrName>
                                        </p:attrNameLst>
                                      </p:cBhvr>
                                      <p:tavLst>
                                        <p:tav tm="0">
                                          <p:val>
                                            <p:strVal val="#ppt_x"/>
                                          </p:val>
                                        </p:tav>
                                        <p:tav tm="100000">
                                          <p:val>
                                            <p:strVal val="#ppt_x"/>
                                          </p:val>
                                        </p:tav>
                                      </p:tavLst>
                                    </p:anim>
                                    <p:anim calcmode="lin" valueType="num">
                                      <p:cBhvr>
                                        <p:cTn id="71" dur="1000" fill="hold"/>
                                        <p:tgtEl>
                                          <p:spTgt spid="348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21" grpId="0" animBg="1"/>
      <p:bldP spid="34822" grpId="0" animBg="1"/>
      <p:bldP spid="34823" grpId="0" animBg="1"/>
      <p:bldP spid="34824" grpId="0" animBg="1"/>
      <p:bldP spid="34825" grpId="0" animBg="1"/>
      <p:bldP spid="34826" grpId="0" animBg="1"/>
      <p:bldP spid="34827" grpId="0" animBg="1"/>
      <p:bldP spid="34828" grpId="0" animBg="1"/>
      <p:bldP spid="34829" grpId="0" animBg="1"/>
      <p:bldP spid="1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2630</TotalTime>
  <Words>6549</Words>
  <Application>Microsoft Office PowerPoint</Application>
  <PresentationFormat>Panorámica</PresentationFormat>
  <Paragraphs>642</Paragraphs>
  <Slides>46</Slides>
  <Notes>4</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46</vt:i4>
      </vt:variant>
    </vt:vector>
  </HeadingPairs>
  <TitlesOfParts>
    <vt:vector size="63" baseType="lpstr">
      <vt:lpstr>Algerian</vt:lpstr>
      <vt:lpstr>Arial</vt:lpstr>
      <vt:lpstr>Arial Black</vt:lpstr>
      <vt:lpstr>Calibri</vt:lpstr>
      <vt:lpstr>Calibri Light</vt:lpstr>
      <vt:lpstr>Cambria</vt:lpstr>
      <vt:lpstr>Comic Sans MS</vt:lpstr>
      <vt:lpstr>Constantia</vt:lpstr>
      <vt:lpstr>Georgia</vt:lpstr>
      <vt:lpstr>Helvetica</vt:lpstr>
      <vt:lpstr>Tahoma</vt:lpstr>
      <vt:lpstr>Times New Roman</vt:lpstr>
      <vt:lpstr>TradeGothic</vt:lpstr>
      <vt:lpstr>trebuchet ms</vt:lpstr>
      <vt:lpstr>Verdana</vt:lpstr>
      <vt:lpstr>Wingdings</vt:lpstr>
      <vt:lpstr>Tema de Office</vt:lpstr>
      <vt:lpstr>Tendencias de la educación superior en el siglo XXI. referencia a Química</vt:lpstr>
      <vt:lpstr>Tendencias de la educación superior en el siglo XXI. referencia a Química</vt:lpstr>
      <vt:lpstr>Presentación de PowerPoint</vt:lpstr>
      <vt:lpstr>Presentación de PowerPoint</vt:lpstr>
      <vt:lpstr>Presentación de PowerPoint</vt:lpstr>
      <vt:lpstr>Presentación de PowerPoint</vt:lpstr>
      <vt:lpstr>Cambios en los sistemas productivos</vt:lpstr>
      <vt:lpstr>Cambios en los sistemas productivos (1)</vt:lpstr>
      <vt:lpstr>Contexto de la Educación </vt:lpstr>
      <vt:lpstr>Presentación de PowerPoint</vt:lpstr>
      <vt:lpstr>Presentación de PowerPoint</vt:lpstr>
      <vt:lpstr>Presentación de PowerPoint</vt:lpstr>
      <vt:lpstr>Presentación de PowerPoint</vt:lpstr>
      <vt:lpstr>Presentación de PowerPoint</vt:lpstr>
      <vt:lpstr>Presentación de PowerPoint</vt:lpstr>
      <vt:lpstr>Tendencias en el siglo XXI</vt:lpstr>
      <vt:lpstr>Tendencias siglo XXI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educación superior en América Latina</vt:lpstr>
      <vt:lpstr>Presentación de PowerPoint</vt:lpstr>
      <vt:lpstr>Presentación de PowerPoint</vt:lpstr>
      <vt:lpstr>Presentación de PowerPoint</vt:lpstr>
      <vt:lpstr>Presentación de PowerPoint</vt:lpstr>
      <vt:lpstr>Presentación de PowerPoint</vt:lpstr>
      <vt:lpstr>Presentación de PowerPoint</vt:lpstr>
      <vt:lpstr>Dirección del cambio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Ramón R. Abarca Fernández</dc:creator>
  <cp:lastModifiedBy>Ramón R. Abarca Fernández</cp:lastModifiedBy>
  <cp:revision>229</cp:revision>
  <dcterms:created xsi:type="dcterms:W3CDTF">2014-06-18T00:51:25Z</dcterms:created>
  <dcterms:modified xsi:type="dcterms:W3CDTF">2014-07-03T02:39:31Z</dcterms:modified>
</cp:coreProperties>
</file>