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FF"/>
    <a:srgbClr val="FF99FF"/>
    <a:srgbClr val="CCFF66"/>
    <a:srgbClr val="00FFFF"/>
    <a:srgbClr val="006666"/>
    <a:srgbClr val="CCCC00"/>
    <a:srgbClr val="008080"/>
    <a:srgbClr val="00CC99"/>
    <a:srgbClr val="CCFF33"/>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45" autoAdjust="0"/>
    <p:restoredTop sz="94660"/>
  </p:normalViewPr>
  <p:slideViewPr>
    <p:cSldViewPr snapToGrid="0">
      <p:cViewPr varScale="1">
        <p:scale>
          <a:sx n="49" d="100"/>
          <a:sy n="49" d="100"/>
        </p:scale>
        <p:origin x="48" y="4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n-US"/>
          </a:p>
        </p:txBody>
      </p:sp>
      <p:sp>
        <p:nvSpPr>
          <p:cNvPr id="4" name="Marcador de fecha 3"/>
          <p:cNvSpPr>
            <a:spLocks noGrp="1"/>
          </p:cNvSpPr>
          <p:nvPr>
            <p:ph type="dt" sz="half" idx="10"/>
          </p:nvPr>
        </p:nvSpPr>
        <p:spPr/>
        <p:txBody>
          <a:bodyPr/>
          <a:lstStyle/>
          <a:p>
            <a:fld id="{623A083D-2891-4217-BFBF-DA79FA5B5990}" type="datetimeFigureOut">
              <a:rPr lang="en-US" smtClean="0"/>
              <a:t>8/31/2016</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C97645C5-F7E4-47D5-B666-60B89E4700D8}" type="slidenum">
              <a:rPr lang="en-US" smtClean="0"/>
              <a:t>‹Nº›</a:t>
            </a:fld>
            <a:endParaRPr lang="en-US"/>
          </a:p>
        </p:txBody>
      </p:sp>
    </p:spTree>
    <p:extLst>
      <p:ext uri="{BB962C8B-B14F-4D97-AF65-F5344CB8AC3E}">
        <p14:creationId xmlns:p14="http://schemas.microsoft.com/office/powerpoint/2010/main" val="18226503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623A083D-2891-4217-BFBF-DA79FA5B5990}" type="datetimeFigureOut">
              <a:rPr lang="en-US" smtClean="0"/>
              <a:t>8/31/2016</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C97645C5-F7E4-47D5-B666-60B89E4700D8}" type="slidenum">
              <a:rPr lang="en-US" smtClean="0"/>
              <a:t>‹Nº›</a:t>
            </a:fld>
            <a:endParaRPr lang="en-US"/>
          </a:p>
        </p:txBody>
      </p:sp>
    </p:spTree>
    <p:extLst>
      <p:ext uri="{BB962C8B-B14F-4D97-AF65-F5344CB8AC3E}">
        <p14:creationId xmlns:p14="http://schemas.microsoft.com/office/powerpoint/2010/main" val="3884532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623A083D-2891-4217-BFBF-DA79FA5B5990}" type="datetimeFigureOut">
              <a:rPr lang="en-US" smtClean="0"/>
              <a:t>8/31/2016</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C97645C5-F7E4-47D5-B666-60B89E4700D8}" type="slidenum">
              <a:rPr lang="en-US" smtClean="0"/>
              <a:t>‹Nº›</a:t>
            </a:fld>
            <a:endParaRPr lang="en-US"/>
          </a:p>
        </p:txBody>
      </p:sp>
    </p:spTree>
    <p:extLst>
      <p:ext uri="{BB962C8B-B14F-4D97-AF65-F5344CB8AC3E}">
        <p14:creationId xmlns:p14="http://schemas.microsoft.com/office/powerpoint/2010/main" val="2957189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623A083D-2891-4217-BFBF-DA79FA5B5990}" type="datetimeFigureOut">
              <a:rPr lang="en-US" smtClean="0"/>
              <a:t>8/31/2016</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C97645C5-F7E4-47D5-B666-60B89E4700D8}" type="slidenum">
              <a:rPr lang="en-US" smtClean="0"/>
              <a:t>‹Nº›</a:t>
            </a:fld>
            <a:endParaRPr lang="en-US"/>
          </a:p>
        </p:txBody>
      </p:sp>
    </p:spTree>
    <p:extLst>
      <p:ext uri="{BB962C8B-B14F-4D97-AF65-F5344CB8AC3E}">
        <p14:creationId xmlns:p14="http://schemas.microsoft.com/office/powerpoint/2010/main" val="2019743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623A083D-2891-4217-BFBF-DA79FA5B5990}" type="datetimeFigureOut">
              <a:rPr lang="en-US" smtClean="0"/>
              <a:t>8/31/2016</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C97645C5-F7E4-47D5-B666-60B89E4700D8}" type="slidenum">
              <a:rPr lang="en-US" smtClean="0"/>
              <a:t>‹Nº›</a:t>
            </a:fld>
            <a:endParaRPr lang="en-US"/>
          </a:p>
        </p:txBody>
      </p:sp>
    </p:spTree>
    <p:extLst>
      <p:ext uri="{BB962C8B-B14F-4D97-AF65-F5344CB8AC3E}">
        <p14:creationId xmlns:p14="http://schemas.microsoft.com/office/powerpoint/2010/main" val="5866452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fecha 4"/>
          <p:cNvSpPr>
            <a:spLocks noGrp="1"/>
          </p:cNvSpPr>
          <p:nvPr>
            <p:ph type="dt" sz="half" idx="10"/>
          </p:nvPr>
        </p:nvSpPr>
        <p:spPr/>
        <p:txBody>
          <a:bodyPr/>
          <a:lstStyle/>
          <a:p>
            <a:fld id="{623A083D-2891-4217-BFBF-DA79FA5B5990}" type="datetimeFigureOut">
              <a:rPr lang="en-US" smtClean="0"/>
              <a:t>8/31/2016</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C97645C5-F7E4-47D5-B666-60B89E4700D8}" type="slidenum">
              <a:rPr lang="en-US" smtClean="0"/>
              <a:t>‹Nº›</a:t>
            </a:fld>
            <a:endParaRPr lang="en-US"/>
          </a:p>
        </p:txBody>
      </p:sp>
    </p:spTree>
    <p:extLst>
      <p:ext uri="{BB962C8B-B14F-4D97-AF65-F5344CB8AC3E}">
        <p14:creationId xmlns:p14="http://schemas.microsoft.com/office/powerpoint/2010/main" val="2264232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Marcador de fecha 6"/>
          <p:cNvSpPr>
            <a:spLocks noGrp="1"/>
          </p:cNvSpPr>
          <p:nvPr>
            <p:ph type="dt" sz="half" idx="10"/>
          </p:nvPr>
        </p:nvSpPr>
        <p:spPr/>
        <p:txBody>
          <a:bodyPr/>
          <a:lstStyle/>
          <a:p>
            <a:fld id="{623A083D-2891-4217-BFBF-DA79FA5B5990}" type="datetimeFigureOut">
              <a:rPr lang="en-US" smtClean="0"/>
              <a:t>8/31/2016</a:t>
            </a:fld>
            <a:endParaRPr lang="en-US"/>
          </a:p>
        </p:txBody>
      </p:sp>
      <p:sp>
        <p:nvSpPr>
          <p:cNvPr id="8" name="Marcador de pie de página 7"/>
          <p:cNvSpPr>
            <a:spLocks noGrp="1"/>
          </p:cNvSpPr>
          <p:nvPr>
            <p:ph type="ftr" sz="quarter" idx="11"/>
          </p:nvPr>
        </p:nvSpPr>
        <p:spPr/>
        <p:txBody>
          <a:bodyPr/>
          <a:lstStyle/>
          <a:p>
            <a:endParaRPr lang="en-US"/>
          </a:p>
        </p:txBody>
      </p:sp>
      <p:sp>
        <p:nvSpPr>
          <p:cNvPr id="9" name="Marcador de número de diapositiva 8"/>
          <p:cNvSpPr>
            <a:spLocks noGrp="1"/>
          </p:cNvSpPr>
          <p:nvPr>
            <p:ph type="sldNum" sz="quarter" idx="12"/>
          </p:nvPr>
        </p:nvSpPr>
        <p:spPr/>
        <p:txBody>
          <a:bodyPr/>
          <a:lstStyle/>
          <a:p>
            <a:fld id="{C97645C5-F7E4-47D5-B666-60B89E4700D8}" type="slidenum">
              <a:rPr lang="en-US" smtClean="0"/>
              <a:t>‹Nº›</a:t>
            </a:fld>
            <a:endParaRPr lang="en-US"/>
          </a:p>
        </p:txBody>
      </p:sp>
    </p:spTree>
    <p:extLst>
      <p:ext uri="{BB962C8B-B14F-4D97-AF65-F5344CB8AC3E}">
        <p14:creationId xmlns:p14="http://schemas.microsoft.com/office/powerpoint/2010/main" val="1471296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fecha 2"/>
          <p:cNvSpPr>
            <a:spLocks noGrp="1"/>
          </p:cNvSpPr>
          <p:nvPr>
            <p:ph type="dt" sz="half" idx="10"/>
          </p:nvPr>
        </p:nvSpPr>
        <p:spPr/>
        <p:txBody>
          <a:bodyPr/>
          <a:lstStyle/>
          <a:p>
            <a:fld id="{623A083D-2891-4217-BFBF-DA79FA5B5990}" type="datetimeFigureOut">
              <a:rPr lang="en-US" smtClean="0"/>
              <a:t>8/31/2016</a:t>
            </a:fld>
            <a:endParaRPr lang="en-US"/>
          </a:p>
        </p:txBody>
      </p:sp>
      <p:sp>
        <p:nvSpPr>
          <p:cNvPr id="4" name="Marcador de pie de página 3"/>
          <p:cNvSpPr>
            <a:spLocks noGrp="1"/>
          </p:cNvSpPr>
          <p:nvPr>
            <p:ph type="ftr" sz="quarter" idx="11"/>
          </p:nvPr>
        </p:nvSpPr>
        <p:spPr/>
        <p:txBody>
          <a:bodyPr/>
          <a:lstStyle/>
          <a:p>
            <a:endParaRPr lang="en-US"/>
          </a:p>
        </p:txBody>
      </p:sp>
      <p:sp>
        <p:nvSpPr>
          <p:cNvPr id="5" name="Marcador de número de diapositiva 4"/>
          <p:cNvSpPr>
            <a:spLocks noGrp="1"/>
          </p:cNvSpPr>
          <p:nvPr>
            <p:ph type="sldNum" sz="quarter" idx="12"/>
          </p:nvPr>
        </p:nvSpPr>
        <p:spPr/>
        <p:txBody>
          <a:bodyPr/>
          <a:lstStyle/>
          <a:p>
            <a:fld id="{C97645C5-F7E4-47D5-B666-60B89E4700D8}" type="slidenum">
              <a:rPr lang="en-US" smtClean="0"/>
              <a:t>‹Nº›</a:t>
            </a:fld>
            <a:endParaRPr lang="en-US"/>
          </a:p>
        </p:txBody>
      </p:sp>
    </p:spTree>
    <p:extLst>
      <p:ext uri="{BB962C8B-B14F-4D97-AF65-F5344CB8AC3E}">
        <p14:creationId xmlns:p14="http://schemas.microsoft.com/office/powerpoint/2010/main" val="3036819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623A083D-2891-4217-BFBF-DA79FA5B5990}" type="datetimeFigureOut">
              <a:rPr lang="en-US" smtClean="0"/>
              <a:t>8/31/2016</a:t>
            </a:fld>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C97645C5-F7E4-47D5-B666-60B89E4700D8}" type="slidenum">
              <a:rPr lang="en-US" smtClean="0"/>
              <a:t>‹Nº›</a:t>
            </a:fld>
            <a:endParaRPr lang="en-US"/>
          </a:p>
        </p:txBody>
      </p:sp>
    </p:spTree>
    <p:extLst>
      <p:ext uri="{BB962C8B-B14F-4D97-AF65-F5344CB8AC3E}">
        <p14:creationId xmlns:p14="http://schemas.microsoft.com/office/powerpoint/2010/main" val="2540979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623A083D-2891-4217-BFBF-DA79FA5B5990}" type="datetimeFigureOut">
              <a:rPr lang="en-US" smtClean="0"/>
              <a:t>8/31/2016</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C97645C5-F7E4-47D5-B666-60B89E4700D8}" type="slidenum">
              <a:rPr lang="en-US" smtClean="0"/>
              <a:t>‹Nº›</a:t>
            </a:fld>
            <a:endParaRPr lang="en-US"/>
          </a:p>
        </p:txBody>
      </p:sp>
    </p:spTree>
    <p:extLst>
      <p:ext uri="{BB962C8B-B14F-4D97-AF65-F5344CB8AC3E}">
        <p14:creationId xmlns:p14="http://schemas.microsoft.com/office/powerpoint/2010/main" val="28431414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623A083D-2891-4217-BFBF-DA79FA5B5990}" type="datetimeFigureOut">
              <a:rPr lang="en-US" smtClean="0"/>
              <a:t>8/31/2016</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C97645C5-F7E4-47D5-B666-60B89E4700D8}" type="slidenum">
              <a:rPr lang="en-US" smtClean="0"/>
              <a:t>‹Nº›</a:t>
            </a:fld>
            <a:endParaRPr lang="en-US"/>
          </a:p>
        </p:txBody>
      </p:sp>
    </p:spTree>
    <p:extLst>
      <p:ext uri="{BB962C8B-B14F-4D97-AF65-F5344CB8AC3E}">
        <p14:creationId xmlns:p14="http://schemas.microsoft.com/office/powerpoint/2010/main" val="3165439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83000">
              <a:srgbClr val="FFFF00"/>
            </a:gs>
            <a:gs pos="90000">
              <a:srgbClr val="FF0000"/>
            </a:gs>
            <a:gs pos="100000">
              <a:srgbClr val="99FF33"/>
            </a:gs>
            <a:gs pos="100000">
              <a:srgbClr val="66FF33"/>
            </a:gs>
          </a:gsLst>
          <a:path path="rect">
            <a:fillToRect l="50000" t="50000" r="50000" b="50000"/>
          </a:path>
          <a:tileRect/>
        </a:grad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3A083D-2891-4217-BFBF-DA79FA5B5990}" type="datetimeFigureOut">
              <a:rPr lang="en-US" smtClean="0"/>
              <a:t>8/31/2016</a:t>
            </a:fld>
            <a:endParaRPr lang="en-U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7645C5-F7E4-47D5-B666-60B89E4700D8}" type="slidenum">
              <a:rPr lang="en-US" smtClean="0"/>
              <a:t>‹Nº›</a:t>
            </a:fld>
            <a:endParaRPr lang="en-US"/>
          </a:p>
        </p:txBody>
      </p:sp>
    </p:spTree>
    <p:extLst>
      <p:ext uri="{BB962C8B-B14F-4D97-AF65-F5344CB8AC3E}">
        <p14:creationId xmlns:p14="http://schemas.microsoft.com/office/powerpoint/2010/main" val="38083853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www.monografias.com/trabajos4/acciones/acciones.shtml"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23986" y="3073176"/>
            <a:ext cx="12068014" cy="644857"/>
          </a:xfrm>
          <a:prstGeom prst="rect">
            <a:avLst/>
          </a:prstGeom>
          <a:solidFill>
            <a:srgbClr val="FFCCFF"/>
          </a:solidFill>
        </p:spPr>
        <p:txBody>
          <a:bodyPr wrap="square">
            <a:spAutoFit/>
          </a:bodyPr>
          <a:lstStyle/>
          <a:p>
            <a:pPr algn="just">
              <a:lnSpc>
                <a:spcPts val="2100"/>
              </a:lnSpc>
              <a:spcAft>
                <a:spcPts val="0"/>
              </a:spcAft>
            </a:pPr>
            <a:r>
              <a:rPr lang="en-US" sz="2400" dirty="0">
                <a:solidFill>
                  <a:srgbClr val="000000"/>
                </a:solidFill>
                <a:ea typeface="Calibri" panose="020F0502020204030204" pitchFamily="34" charset="0"/>
                <a:cs typeface="Times New Roman" panose="02020603050405020304" pitchFamily="18" charset="0"/>
              </a:rPr>
              <a:t>La </a:t>
            </a:r>
            <a:r>
              <a:rPr lang="en-US" sz="2400" dirty="0" err="1" smtClean="0">
                <a:solidFill>
                  <a:srgbClr val="000000"/>
                </a:solidFill>
                <a:ea typeface="Calibri" panose="020F0502020204030204" pitchFamily="34" charset="0"/>
                <a:cs typeface="Times New Roman" panose="02020603050405020304" pitchFamily="18" charset="0"/>
              </a:rPr>
              <a:t>investigación</a:t>
            </a:r>
            <a:r>
              <a:rPr lang="en-US" sz="2400" dirty="0" smtClean="0">
                <a:solidFill>
                  <a:srgbClr val="000000"/>
                </a:solidFill>
                <a:ea typeface="Calibri" panose="020F0502020204030204" pitchFamily="34" charset="0"/>
                <a:cs typeface="Times New Roman" panose="02020603050405020304" pitchFamily="18" charset="0"/>
              </a:rPr>
              <a:t> </a:t>
            </a:r>
            <a:r>
              <a:rPr lang="en-US" sz="2400" dirty="0" err="1">
                <a:solidFill>
                  <a:srgbClr val="000000"/>
                </a:solidFill>
                <a:ea typeface="Calibri" panose="020F0502020204030204" pitchFamily="34" charset="0"/>
                <a:cs typeface="Times New Roman" panose="02020603050405020304" pitchFamily="18" charset="0"/>
              </a:rPr>
              <a:t>pretende</a:t>
            </a:r>
            <a:r>
              <a:rPr lang="en-US" sz="2400" dirty="0">
                <a:solidFill>
                  <a:srgbClr val="000000"/>
                </a:solidFill>
                <a:ea typeface="Calibri" panose="020F0502020204030204" pitchFamily="34" charset="0"/>
                <a:cs typeface="Times New Roman" panose="02020603050405020304" pitchFamily="18" charset="0"/>
              </a:rPr>
              <a:t> </a:t>
            </a:r>
            <a:r>
              <a:rPr lang="en-US" sz="2400" dirty="0" err="1" smtClean="0">
                <a:solidFill>
                  <a:srgbClr val="000000"/>
                </a:solidFill>
                <a:ea typeface="Calibri" panose="020F0502020204030204" pitchFamily="34" charset="0"/>
                <a:cs typeface="Times New Roman" panose="02020603050405020304" pitchFamily="18" charset="0"/>
              </a:rPr>
              <a:t>descubrir</a:t>
            </a:r>
            <a:r>
              <a:rPr lang="en-US" sz="2400" dirty="0" smtClean="0">
                <a:solidFill>
                  <a:srgbClr val="000000"/>
                </a:solidFill>
                <a:ea typeface="Calibri" panose="020F0502020204030204" pitchFamily="34" charset="0"/>
                <a:cs typeface="Times New Roman" panose="02020603050405020304" pitchFamily="18" charset="0"/>
              </a:rPr>
              <a:t> </a:t>
            </a:r>
            <a:r>
              <a:rPr lang="en-US" sz="2400" dirty="0">
                <a:solidFill>
                  <a:srgbClr val="000000"/>
                </a:solidFill>
                <a:ea typeface="Calibri" panose="020F0502020204030204" pitchFamily="34" charset="0"/>
                <a:cs typeface="Times New Roman" panose="02020603050405020304" pitchFamily="18" charset="0"/>
              </a:rPr>
              <a:t>el </a:t>
            </a:r>
            <a:r>
              <a:rPr lang="en-US" sz="2400" dirty="0" err="1">
                <a:solidFill>
                  <a:srgbClr val="000000"/>
                </a:solidFill>
                <a:ea typeface="Calibri" panose="020F0502020204030204" pitchFamily="34" charset="0"/>
                <a:cs typeface="Times New Roman" panose="02020603050405020304" pitchFamily="18" charset="0"/>
              </a:rPr>
              <a:t>divorcio</a:t>
            </a:r>
            <a:r>
              <a:rPr lang="en-US" sz="2400" dirty="0">
                <a:solidFill>
                  <a:srgbClr val="000000"/>
                </a:solidFill>
                <a:ea typeface="Calibri" panose="020F0502020204030204" pitchFamily="34" charset="0"/>
                <a:cs typeface="Times New Roman" panose="02020603050405020304" pitchFamily="18" charset="0"/>
              </a:rPr>
              <a:t> que se da entre </a:t>
            </a:r>
            <a:r>
              <a:rPr lang="en-US" sz="2400" dirty="0" err="1">
                <a:solidFill>
                  <a:srgbClr val="000000"/>
                </a:solidFill>
                <a:ea typeface="Calibri" panose="020F0502020204030204" pitchFamily="34" charset="0"/>
                <a:cs typeface="Times New Roman" panose="02020603050405020304" pitchFamily="18" charset="0"/>
              </a:rPr>
              <a:t>los</a:t>
            </a:r>
            <a:r>
              <a:rPr lang="en-US" sz="2400" dirty="0">
                <a:solidFill>
                  <a:srgbClr val="000000"/>
                </a:solidFill>
                <a:ea typeface="Calibri" panose="020F0502020204030204" pitchFamily="34" charset="0"/>
                <a:cs typeface="Times New Roman" panose="02020603050405020304" pitchFamily="18" charset="0"/>
              </a:rPr>
              <a:t> </a:t>
            </a:r>
            <a:r>
              <a:rPr lang="en-US" sz="2400" dirty="0" err="1">
                <a:solidFill>
                  <a:srgbClr val="000000"/>
                </a:solidFill>
                <a:ea typeface="Calibri" panose="020F0502020204030204" pitchFamily="34" charset="0"/>
                <a:cs typeface="Times New Roman" panose="02020603050405020304" pitchFamily="18" charset="0"/>
              </a:rPr>
              <a:t>contenidos</a:t>
            </a:r>
            <a:r>
              <a:rPr lang="en-US" sz="2400" dirty="0">
                <a:solidFill>
                  <a:srgbClr val="000000"/>
                </a:solidFill>
                <a:ea typeface="Calibri" panose="020F0502020204030204" pitchFamily="34" charset="0"/>
                <a:cs typeface="Times New Roman" panose="02020603050405020304" pitchFamily="18" charset="0"/>
              </a:rPr>
              <a:t> </a:t>
            </a:r>
            <a:r>
              <a:rPr lang="en-US" sz="2400" dirty="0" err="1">
                <a:solidFill>
                  <a:srgbClr val="000000"/>
                </a:solidFill>
                <a:ea typeface="Calibri" panose="020F0502020204030204" pitchFamily="34" charset="0"/>
                <a:cs typeface="Times New Roman" panose="02020603050405020304" pitchFamily="18" charset="0"/>
              </a:rPr>
              <a:t>curriculares</a:t>
            </a:r>
            <a:r>
              <a:rPr lang="en-US" sz="2400" dirty="0">
                <a:solidFill>
                  <a:srgbClr val="000000"/>
                </a:solidFill>
                <a:ea typeface="Calibri" panose="020F0502020204030204" pitchFamily="34" charset="0"/>
                <a:cs typeface="Times New Roman" panose="02020603050405020304" pitchFamily="18" charset="0"/>
              </a:rPr>
              <a:t> y las </a:t>
            </a:r>
            <a:r>
              <a:rPr lang="en-US" sz="2400" dirty="0" err="1">
                <a:solidFill>
                  <a:srgbClr val="000000"/>
                </a:solidFill>
                <a:ea typeface="Calibri" panose="020F0502020204030204" pitchFamily="34" charset="0"/>
                <a:cs typeface="Times New Roman" panose="02020603050405020304" pitchFamily="18" charset="0"/>
              </a:rPr>
              <a:t>vivenciaas</a:t>
            </a:r>
            <a:r>
              <a:rPr lang="en-US" sz="2400" dirty="0">
                <a:solidFill>
                  <a:srgbClr val="000000"/>
                </a:solidFill>
                <a:ea typeface="Calibri" panose="020F0502020204030204" pitchFamily="34" charset="0"/>
                <a:cs typeface="Times New Roman" panose="02020603050405020304" pitchFamily="18" charset="0"/>
              </a:rPr>
              <a:t> </a:t>
            </a:r>
            <a:r>
              <a:rPr lang="en-US" sz="2400" dirty="0" err="1" smtClean="0">
                <a:solidFill>
                  <a:srgbClr val="000000"/>
                </a:solidFill>
                <a:ea typeface="Calibri" panose="020F0502020204030204" pitchFamily="34" charset="0"/>
                <a:cs typeface="Times New Roman" panose="02020603050405020304" pitchFamily="18" charset="0"/>
              </a:rPr>
              <a:t>sociales</a:t>
            </a:r>
            <a:r>
              <a:rPr lang="en-US" sz="2400" dirty="0" smtClean="0">
                <a:solidFill>
                  <a:srgbClr val="000000"/>
                </a:solidFill>
                <a:ea typeface="Calibri" panose="020F0502020204030204" pitchFamily="34" charset="0"/>
                <a:cs typeface="Times New Roman" panose="02020603050405020304" pitchFamily="18" charset="0"/>
              </a:rPr>
              <a:t>, </a:t>
            </a:r>
            <a:r>
              <a:rPr lang="en-US" sz="2400" dirty="0" err="1" smtClean="0">
                <a:solidFill>
                  <a:srgbClr val="000000"/>
                </a:solidFill>
                <a:ea typeface="Calibri" panose="020F0502020204030204" pitchFamily="34" charset="0"/>
                <a:cs typeface="Times New Roman" panose="02020603050405020304" pitchFamily="18" charset="0"/>
              </a:rPr>
              <a:t>abordando</a:t>
            </a:r>
            <a:r>
              <a:rPr lang="en-US" sz="2400" dirty="0" smtClean="0">
                <a:solidFill>
                  <a:srgbClr val="000000"/>
                </a:solidFill>
                <a:ea typeface="Calibri" panose="020F0502020204030204" pitchFamily="34" charset="0"/>
                <a:cs typeface="Times New Roman" panose="02020603050405020304" pitchFamily="18" charset="0"/>
              </a:rPr>
              <a:t> </a:t>
            </a:r>
            <a:r>
              <a:rPr lang="en-US" sz="2400" dirty="0">
                <a:solidFill>
                  <a:srgbClr val="000000"/>
                </a:solidFill>
                <a:ea typeface="Calibri" panose="020F0502020204030204" pitchFamily="34" charset="0"/>
                <a:cs typeface="Times New Roman" panose="02020603050405020304" pitchFamily="18" charset="0"/>
              </a:rPr>
              <a:t>dos </a:t>
            </a:r>
            <a:r>
              <a:rPr lang="en-US" sz="2400" dirty="0" err="1" smtClean="0">
                <a:solidFill>
                  <a:srgbClr val="000000"/>
                </a:solidFill>
                <a:ea typeface="Calibri" panose="020F0502020204030204" pitchFamily="34" charset="0"/>
                <a:cs typeface="Times New Roman" panose="02020603050405020304" pitchFamily="18" charset="0"/>
              </a:rPr>
              <a:t>ítems</a:t>
            </a:r>
            <a:r>
              <a:rPr lang="en-US" sz="2400" dirty="0">
                <a:solidFill>
                  <a:srgbClr val="000000"/>
                </a:solidFill>
                <a:ea typeface="Calibri" panose="020F0502020204030204" pitchFamily="34" charset="0"/>
                <a:cs typeface="Times New Roman" panose="02020603050405020304" pitchFamily="18" charset="0"/>
              </a:rPr>
              <a:t>: </a:t>
            </a:r>
            <a:endParaRPr lang="en-US" sz="2400" dirty="0" smtClean="0">
              <a:effectLst/>
              <a:ea typeface="Calibri" panose="020F0502020204030204" pitchFamily="34" charset="0"/>
              <a:cs typeface="Times New Roman" panose="02020603050405020304" pitchFamily="18" charset="0"/>
            </a:endParaRPr>
          </a:p>
        </p:txBody>
      </p:sp>
      <p:sp>
        <p:nvSpPr>
          <p:cNvPr id="3" name="Rectángulo 2"/>
          <p:cNvSpPr/>
          <p:nvPr/>
        </p:nvSpPr>
        <p:spPr>
          <a:xfrm>
            <a:off x="0" y="5410477"/>
            <a:ext cx="11887200" cy="914161"/>
          </a:xfrm>
          <a:prstGeom prst="rect">
            <a:avLst/>
          </a:prstGeom>
          <a:solidFill>
            <a:srgbClr val="CC99FF"/>
          </a:solidFill>
        </p:spPr>
        <p:txBody>
          <a:bodyPr wrap="square">
            <a:spAutoFit/>
          </a:bodyPr>
          <a:lstStyle/>
          <a:p>
            <a:pPr algn="just">
              <a:lnSpc>
                <a:spcPts val="2100"/>
              </a:lnSpc>
              <a:spcAft>
                <a:spcPts val="0"/>
              </a:spcAft>
            </a:pPr>
            <a:r>
              <a:rPr lang="en-US" sz="2400" dirty="0">
                <a:solidFill>
                  <a:srgbClr val="000000"/>
                </a:solidFill>
                <a:ea typeface="Calibri" panose="020F0502020204030204" pitchFamily="34" charset="0"/>
                <a:cs typeface="Times New Roman" panose="02020603050405020304" pitchFamily="18" charset="0"/>
              </a:rPr>
              <a:t>La </a:t>
            </a:r>
            <a:r>
              <a:rPr lang="en-US" sz="2400" dirty="0" err="1" smtClean="0">
                <a:solidFill>
                  <a:srgbClr val="000000"/>
                </a:solidFill>
                <a:ea typeface="Calibri" panose="020F0502020204030204" pitchFamily="34" charset="0"/>
                <a:cs typeface="Times New Roman" panose="02020603050405020304" pitchFamily="18" charset="0"/>
              </a:rPr>
              <a:t>metodología</a:t>
            </a:r>
            <a:r>
              <a:rPr lang="en-US" sz="2400" dirty="0" smtClean="0">
                <a:solidFill>
                  <a:srgbClr val="000000"/>
                </a:solidFill>
                <a:ea typeface="Calibri" panose="020F0502020204030204" pitchFamily="34" charset="0"/>
                <a:cs typeface="Times New Roman" panose="02020603050405020304" pitchFamily="18" charset="0"/>
              </a:rPr>
              <a:t> </a:t>
            </a:r>
            <a:r>
              <a:rPr lang="en-US" sz="2400" dirty="0" err="1">
                <a:solidFill>
                  <a:srgbClr val="000000"/>
                </a:solidFill>
                <a:ea typeface="Calibri" panose="020F0502020204030204" pitchFamily="34" charset="0"/>
                <a:cs typeface="Times New Roman" panose="02020603050405020304" pitchFamily="18" charset="0"/>
              </a:rPr>
              <a:t>empleada</a:t>
            </a:r>
            <a:r>
              <a:rPr lang="en-US" sz="2400" dirty="0">
                <a:solidFill>
                  <a:srgbClr val="000000"/>
                </a:solidFill>
                <a:ea typeface="Calibri" panose="020F0502020204030204" pitchFamily="34" charset="0"/>
                <a:cs typeface="Times New Roman" panose="02020603050405020304" pitchFamily="18" charset="0"/>
              </a:rPr>
              <a:t> se </a:t>
            </a:r>
            <a:r>
              <a:rPr lang="en-US" sz="2400" dirty="0" err="1">
                <a:solidFill>
                  <a:srgbClr val="000000"/>
                </a:solidFill>
                <a:ea typeface="Calibri" panose="020F0502020204030204" pitchFamily="34" charset="0"/>
                <a:cs typeface="Times New Roman" panose="02020603050405020304" pitchFamily="18" charset="0"/>
              </a:rPr>
              <a:t>centra</a:t>
            </a:r>
            <a:r>
              <a:rPr lang="en-US" sz="2400" dirty="0">
                <a:solidFill>
                  <a:srgbClr val="000000"/>
                </a:solidFill>
                <a:ea typeface="Calibri" panose="020F0502020204030204" pitchFamily="34" charset="0"/>
                <a:cs typeface="Times New Roman" panose="02020603050405020304" pitchFamily="18" charset="0"/>
              </a:rPr>
              <a:t> </a:t>
            </a:r>
            <a:r>
              <a:rPr lang="en-US" sz="2400" dirty="0" err="1">
                <a:solidFill>
                  <a:srgbClr val="000000"/>
                </a:solidFill>
                <a:ea typeface="Calibri" panose="020F0502020204030204" pitchFamily="34" charset="0"/>
                <a:cs typeface="Times New Roman" panose="02020603050405020304" pitchFamily="18" charset="0"/>
              </a:rPr>
              <a:t>en</a:t>
            </a:r>
            <a:r>
              <a:rPr lang="en-US" sz="2400" dirty="0">
                <a:solidFill>
                  <a:srgbClr val="000000"/>
                </a:solidFill>
                <a:ea typeface="Calibri" panose="020F0502020204030204" pitchFamily="34" charset="0"/>
                <a:cs typeface="Times New Roman" panose="02020603050405020304" pitchFamily="18" charset="0"/>
              </a:rPr>
              <a:t> </a:t>
            </a:r>
            <a:r>
              <a:rPr lang="en-US" sz="2400" dirty="0" err="1">
                <a:solidFill>
                  <a:srgbClr val="000000"/>
                </a:solidFill>
                <a:ea typeface="Calibri" panose="020F0502020204030204" pitchFamily="34" charset="0"/>
                <a:cs typeface="Times New Roman" panose="02020603050405020304" pitchFamily="18" charset="0"/>
              </a:rPr>
              <a:t>los</a:t>
            </a:r>
            <a:r>
              <a:rPr lang="en-US" sz="2400" dirty="0">
                <a:solidFill>
                  <a:srgbClr val="000000"/>
                </a:solidFill>
                <a:ea typeface="Calibri" panose="020F0502020204030204" pitchFamily="34" charset="0"/>
                <a:cs typeface="Times New Roman" panose="02020603050405020304" pitchFamily="18" charset="0"/>
              </a:rPr>
              <a:t> </a:t>
            </a:r>
            <a:r>
              <a:rPr lang="en-US" sz="2400" dirty="0" err="1">
                <a:solidFill>
                  <a:srgbClr val="000000"/>
                </a:solidFill>
                <a:ea typeface="Calibri" panose="020F0502020204030204" pitchFamily="34" charset="0"/>
                <a:cs typeface="Times New Roman" panose="02020603050405020304" pitchFamily="18" charset="0"/>
              </a:rPr>
              <a:t>procesos</a:t>
            </a:r>
            <a:r>
              <a:rPr lang="en-US" sz="2400" dirty="0">
                <a:solidFill>
                  <a:srgbClr val="000000"/>
                </a:solidFill>
                <a:ea typeface="Calibri" panose="020F0502020204030204" pitchFamily="34" charset="0"/>
                <a:cs typeface="Times New Roman" panose="02020603050405020304" pitchFamily="18" charset="0"/>
              </a:rPr>
              <a:t> </a:t>
            </a:r>
            <a:r>
              <a:rPr lang="en-US" sz="2400" dirty="0" err="1" smtClean="0">
                <a:solidFill>
                  <a:srgbClr val="000000"/>
                </a:solidFill>
                <a:ea typeface="Calibri" panose="020F0502020204030204" pitchFamily="34" charset="0"/>
                <a:cs typeface="Times New Roman" panose="02020603050405020304" pitchFamily="18" charset="0"/>
              </a:rPr>
              <a:t>hermenéutico</a:t>
            </a:r>
            <a:r>
              <a:rPr lang="en-US" sz="2400" dirty="0" smtClean="0">
                <a:solidFill>
                  <a:srgbClr val="000000"/>
                </a:solidFill>
                <a:ea typeface="Calibri" panose="020F0502020204030204" pitchFamily="34" charset="0"/>
                <a:cs typeface="Times New Roman" panose="02020603050405020304" pitchFamily="18" charset="0"/>
              </a:rPr>
              <a:t>/</a:t>
            </a:r>
            <a:r>
              <a:rPr lang="en-US" sz="2400" dirty="0" err="1" smtClean="0">
                <a:solidFill>
                  <a:srgbClr val="000000"/>
                </a:solidFill>
                <a:ea typeface="Calibri" panose="020F0502020204030204" pitchFamily="34" charset="0"/>
                <a:cs typeface="Times New Roman" panose="02020603050405020304" pitchFamily="18" charset="0"/>
              </a:rPr>
              <a:t>interpretativo</a:t>
            </a:r>
            <a:r>
              <a:rPr lang="en-US" sz="2400" dirty="0" smtClean="0">
                <a:solidFill>
                  <a:srgbClr val="000000"/>
                </a:solidFill>
                <a:ea typeface="Calibri" panose="020F0502020204030204" pitchFamily="34" charset="0"/>
                <a:cs typeface="Times New Roman" panose="02020603050405020304" pitchFamily="18" charset="0"/>
              </a:rPr>
              <a:t> </a:t>
            </a:r>
            <a:r>
              <a:rPr lang="en-US" sz="2400" dirty="0">
                <a:solidFill>
                  <a:srgbClr val="000000"/>
                </a:solidFill>
                <a:ea typeface="Calibri" panose="020F0502020204030204" pitchFamily="34" charset="0"/>
                <a:cs typeface="Times New Roman" panose="02020603050405020304" pitchFamily="18" charset="0"/>
              </a:rPr>
              <a:t>que </a:t>
            </a:r>
            <a:r>
              <a:rPr lang="en-US" sz="2400" dirty="0" err="1">
                <a:solidFill>
                  <a:srgbClr val="000000"/>
                </a:solidFill>
                <a:ea typeface="Calibri" panose="020F0502020204030204" pitchFamily="34" charset="0"/>
                <a:cs typeface="Times New Roman" panose="02020603050405020304" pitchFamily="18" charset="0"/>
              </a:rPr>
              <a:t>posibilitan</a:t>
            </a:r>
            <a:r>
              <a:rPr lang="en-US" sz="2400" dirty="0">
                <a:solidFill>
                  <a:srgbClr val="000000"/>
                </a:solidFill>
                <a:ea typeface="Calibri" panose="020F0502020204030204" pitchFamily="34" charset="0"/>
                <a:cs typeface="Times New Roman" panose="02020603050405020304" pitchFamily="18" charset="0"/>
              </a:rPr>
              <a:t> </a:t>
            </a:r>
            <a:r>
              <a:rPr lang="en-US" sz="2400" dirty="0" err="1">
                <a:solidFill>
                  <a:srgbClr val="000000"/>
                </a:solidFill>
                <a:ea typeface="Calibri" panose="020F0502020204030204" pitchFamily="34" charset="0"/>
                <a:cs typeface="Times New Roman" panose="02020603050405020304" pitchFamily="18" charset="0"/>
              </a:rPr>
              <a:t>secuenciar</a:t>
            </a:r>
            <a:r>
              <a:rPr lang="en-US" sz="2400" dirty="0">
                <a:solidFill>
                  <a:srgbClr val="000000"/>
                </a:solidFill>
                <a:ea typeface="Calibri" panose="020F0502020204030204" pitchFamily="34" charset="0"/>
                <a:cs typeface="Times New Roman" panose="02020603050405020304" pitchFamily="18" charset="0"/>
              </a:rPr>
              <a:t> la </a:t>
            </a:r>
            <a:r>
              <a:rPr lang="en-US" sz="2400" dirty="0" err="1">
                <a:solidFill>
                  <a:srgbClr val="000000"/>
                </a:solidFill>
                <a:ea typeface="Calibri" panose="020F0502020204030204" pitchFamily="34" charset="0"/>
                <a:cs typeface="Times New Roman" panose="02020603050405020304" pitchFamily="18" charset="0"/>
              </a:rPr>
              <a:t>relación</a:t>
            </a:r>
            <a:r>
              <a:rPr lang="en-US" sz="2400" dirty="0">
                <a:solidFill>
                  <a:srgbClr val="000000"/>
                </a:solidFill>
                <a:ea typeface="Calibri" panose="020F0502020204030204" pitchFamily="34" charset="0"/>
                <a:cs typeface="Times New Roman" panose="02020603050405020304" pitchFamily="18" charset="0"/>
              </a:rPr>
              <a:t> que se da entre </a:t>
            </a:r>
            <a:r>
              <a:rPr lang="en-US" sz="2400" dirty="0" err="1">
                <a:solidFill>
                  <a:srgbClr val="000000"/>
                </a:solidFill>
                <a:ea typeface="Calibri" panose="020F0502020204030204" pitchFamily="34" charset="0"/>
                <a:cs typeface="Times New Roman" panose="02020603050405020304" pitchFamily="18" charset="0"/>
              </a:rPr>
              <a:t>contenidos</a:t>
            </a:r>
            <a:r>
              <a:rPr lang="en-US" sz="2400" dirty="0">
                <a:solidFill>
                  <a:srgbClr val="000000"/>
                </a:solidFill>
                <a:ea typeface="Calibri" panose="020F0502020204030204" pitchFamily="34" charset="0"/>
                <a:cs typeface="Times New Roman" panose="02020603050405020304" pitchFamily="18" charset="0"/>
              </a:rPr>
              <a:t> </a:t>
            </a:r>
            <a:r>
              <a:rPr lang="en-US" sz="2400" dirty="0" err="1">
                <a:solidFill>
                  <a:srgbClr val="000000"/>
                </a:solidFill>
                <a:ea typeface="Calibri" panose="020F0502020204030204" pitchFamily="34" charset="0"/>
                <a:cs typeface="Times New Roman" panose="02020603050405020304" pitchFamily="18" charset="0"/>
              </a:rPr>
              <a:t>curriculares</a:t>
            </a:r>
            <a:r>
              <a:rPr lang="en-US" sz="2400" dirty="0">
                <a:solidFill>
                  <a:srgbClr val="000000"/>
                </a:solidFill>
                <a:ea typeface="Calibri" panose="020F0502020204030204" pitchFamily="34" charset="0"/>
                <a:cs typeface="Times New Roman" panose="02020603050405020304" pitchFamily="18" charset="0"/>
              </a:rPr>
              <a:t> y </a:t>
            </a:r>
            <a:r>
              <a:rPr lang="en-US" sz="2400" dirty="0" err="1">
                <a:solidFill>
                  <a:srgbClr val="000000"/>
                </a:solidFill>
                <a:ea typeface="Calibri" panose="020F0502020204030204" pitchFamily="34" charset="0"/>
                <a:cs typeface="Times New Roman" panose="02020603050405020304" pitchFamily="18" charset="0"/>
              </a:rPr>
              <a:t>vivencias</a:t>
            </a:r>
            <a:r>
              <a:rPr lang="en-US" sz="2400" dirty="0">
                <a:solidFill>
                  <a:srgbClr val="000000"/>
                </a:solidFill>
                <a:ea typeface="Calibri" panose="020F0502020204030204" pitchFamily="34" charset="0"/>
                <a:cs typeface="Times New Roman" panose="02020603050405020304" pitchFamily="18" charset="0"/>
              </a:rPr>
              <a:t> </a:t>
            </a:r>
            <a:r>
              <a:rPr lang="en-US" sz="2400" dirty="0" err="1">
                <a:solidFill>
                  <a:srgbClr val="000000"/>
                </a:solidFill>
                <a:ea typeface="Calibri" panose="020F0502020204030204" pitchFamily="34" charset="0"/>
                <a:cs typeface="Times New Roman" panose="02020603050405020304" pitchFamily="18" charset="0"/>
              </a:rPr>
              <a:t>sociales</a:t>
            </a:r>
            <a:r>
              <a:rPr lang="en-US" sz="2400" dirty="0">
                <a:solidFill>
                  <a:srgbClr val="000000"/>
                </a:solidFill>
                <a:ea typeface="Calibri" panose="020F0502020204030204" pitchFamily="34" charset="0"/>
                <a:cs typeface="Times New Roman" panose="02020603050405020304" pitchFamily="18" charset="0"/>
              </a:rPr>
              <a:t>, a fin de </a:t>
            </a:r>
            <a:r>
              <a:rPr lang="en-US" sz="2400" dirty="0" err="1">
                <a:solidFill>
                  <a:srgbClr val="000000"/>
                </a:solidFill>
                <a:ea typeface="Calibri" panose="020F0502020204030204" pitchFamily="34" charset="0"/>
                <a:cs typeface="Times New Roman" panose="02020603050405020304" pitchFamily="18" charset="0"/>
              </a:rPr>
              <a:t>propiciar</a:t>
            </a:r>
            <a:r>
              <a:rPr lang="en-US" sz="2400" dirty="0">
                <a:solidFill>
                  <a:srgbClr val="000000"/>
                </a:solidFill>
                <a:ea typeface="Calibri" panose="020F0502020204030204" pitchFamily="34" charset="0"/>
                <a:cs typeface="Times New Roman" panose="02020603050405020304" pitchFamily="18" charset="0"/>
              </a:rPr>
              <a:t> </a:t>
            </a:r>
            <a:r>
              <a:rPr lang="en-US" sz="2400" dirty="0" err="1">
                <a:solidFill>
                  <a:srgbClr val="000000"/>
                </a:solidFill>
                <a:ea typeface="Calibri" panose="020F0502020204030204" pitchFamily="34" charset="0"/>
                <a:cs typeface="Times New Roman" panose="02020603050405020304" pitchFamily="18" charset="0"/>
              </a:rPr>
              <a:t>procedimientos</a:t>
            </a:r>
            <a:r>
              <a:rPr lang="en-US" sz="2400" dirty="0">
                <a:solidFill>
                  <a:srgbClr val="000000"/>
                </a:solidFill>
                <a:ea typeface="Calibri" panose="020F0502020204030204" pitchFamily="34" charset="0"/>
                <a:cs typeface="Times New Roman" panose="02020603050405020304" pitchFamily="18" charset="0"/>
              </a:rPr>
              <a:t> </a:t>
            </a:r>
            <a:r>
              <a:rPr lang="en-US" sz="2400" dirty="0" err="1">
                <a:solidFill>
                  <a:srgbClr val="000000"/>
                </a:solidFill>
                <a:ea typeface="Calibri" panose="020F0502020204030204" pitchFamily="34" charset="0"/>
                <a:cs typeface="Times New Roman" panose="02020603050405020304" pitchFamily="18" charset="0"/>
              </a:rPr>
              <a:t>integrativos</a:t>
            </a:r>
            <a:endParaRPr lang="en-US" sz="2400" dirty="0">
              <a:effectLst/>
              <a:ea typeface="Calibri" panose="020F0502020204030204" pitchFamily="34" charset="0"/>
              <a:cs typeface="Times New Roman" panose="02020603050405020304" pitchFamily="18" charset="0"/>
            </a:endParaRPr>
          </a:p>
        </p:txBody>
      </p:sp>
      <p:sp>
        <p:nvSpPr>
          <p:cNvPr id="5" name="Rectángulo 4"/>
          <p:cNvSpPr/>
          <p:nvPr/>
        </p:nvSpPr>
        <p:spPr>
          <a:xfrm>
            <a:off x="0" y="0"/>
            <a:ext cx="5377912" cy="923330"/>
          </a:xfrm>
          <a:prstGeom prst="rect">
            <a:avLst/>
          </a:prstGeom>
          <a:solidFill>
            <a:srgbClr val="FFFF00"/>
          </a:solidFill>
        </p:spPr>
        <p:txBody>
          <a:bodyPr wrap="square">
            <a:spAutoFit/>
          </a:bodyPr>
          <a:lstStyle/>
          <a:p>
            <a:pPr algn="just">
              <a:lnSpc>
                <a:spcPts val="2100"/>
              </a:lnSpc>
              <a:spcAft>
                <a:spcPts val="0"/>
              </a:spcAft>
            </a:pPr>
            <a:r>
              <a:rPr lang="es-PE" dirty="0">
                <a:solidFill>
                  <a:srgbClr val="000000"/>
                </a:solidFill>
                <a:ea typeface="Times New Roman" panose="02020603050405020304" pitchFamily="18" charset="0"/>
              </a:rPr>
              <a:t>El miedo nos gobierna. Esa es una de las herramientas de las que se valen los poderosos, la otra es la ignorancia. Eduardo Galeano</a:t>
            </a:r>
            <a:endParaRPr lang="en-US" sz="2800" dirty="0">
              <a:effectLst/>
              <a:ea typeface="Times New Roman" panose="02020603050405020304" pitchFamily="18" charset="0"/>
            </a:endParaRPr>
          </a:p>
        </p:txBody>
      </p:sp>
      <p:sp>
        <p:nvSpPr>
          <p:cNvPr id="6" name="Rectángulo 5"/>
          <p:cNvSpPr/>
          <p:nvPr/>
        </p:nvSpPr>
        <p:spPr>
          <a:xfrm>
            <a:off x="5532895" y="0"/>
            <a:ext cx="6659106" cy="1477328"/>
          </a:xfrm>
          <a:prstGeom prst="rect">
            <a:avLst/>
          </a:prstGeom>
          <a:solidFill>
            <a:schemeClr val="accent3">
              <a:lumMod val="20000"/>
              <a:lumOff val="80000"/>
            </a:schemeClr>
          </a:solidFill>
        </p:spPr>
        <p:txBody>
          <a:bodyPr wrap="square">
            <a:spAutoFit/>
          </a:bodyPr>
          <a:lstStyle/>
          <a:p>
            <a:pPr algn="just">
              <a:lnSpc>
                <a:spcPts val="2100"/>
              </a:lnSpc>
            </a:pPr>
            <a:r>
              <a:rPr lang="es-ES" dirty="0">
                <a:solidFill>
                  <a:srgbClr val="000000"/>
                </a:solidFill>
                <a:ea typeface="Calibri" panose="020F0502020204030204" pitchFamily="34" charset="0"/>
              </a:rPr>
              <a:t>En esta época de cambios vertiginosos </a:t>
            </a:r>
            <a:r>
              <a:rPr lang="es-ES" dirty="0" smtClean="0">
                <a:solidFill>
                  <a:srgbClr val="000000"/>
                </a:solidFill>
                <a:ea typeface="Calibri" panose="020F0502020204030204" pitchFamily="34" charset="0"/>
              </a:rPr>
              <a:t> … </a:t>
            </a:r>
            <a:r>
              <a:rPr lang="es-ES" dirty="0"/>
              <a:t>Los encantados y los </a:t>
            </a:r>
            <a:r>
              <a:rPr lang="es-ES" dirty="0" smtClean="0"/>
              <a:t> desconcertados </a:t>
            </a:r>
            <a:r>
              <a:rPr lang="es-ES" dirty="0"/>
              <a:t>comparten la misma situación de parálisis: han dejado de </a:t>
            </a:r>
            <a:r>
              <a:rPr lang="es-ES" dirty="0" smtClean="0"/>
              <a:t>pensar. </a:t>
            </a:r>
            <a:r>
              <a:rPr lang="es-ES" dirty="0"/>
              <a:t>El fascinado sólo ve inmensas posibilidades para el futuro, mientras que el perplejo vive anclado en la confortable seguridad del pasado.   </a:t>
            </a:r>
            <a:r>
              <a:rPr lang="en-US" dirty="0"/>
              <a:t>José Luis </a:t>
            </a:r>
            <a:r>
              <a:rPr lang="en-US" dirty="0" err="1"/>
              <a:t>Orihuela</a:t>
            </a:r>
            <a:endParaRPr lang="en-US" dirty="0"/>
          </a:p>
        </p:txBody>
      </p:sp>
      <p:sp>
        <p:nvSpPr>
          <p:cNvPr id="7" name="Rectángulo 6"/>
          <p:cNvSpPr/>
          <p:nvPr/>
        </p:nvSpPr>
        <p:spPr>
          <a:xfrm>
            <a:off x="6096000" y="3750940"/>
            <a:ext cx="6096000" cy="1438855"/>
          </a:xfrm>
          <a:prstGeom prst="rect">
            <a:avLst/>
          </a:prstGeom>
          <a:solidFill>
            <a:srgbClr val="00FFCC"/>
          </a:solidFill>
        </p:spPr>
        <p:txBody>
          <a:bodyPr>
            <a:spAutoFit/>
          </a:bodyPr>
          <a:lstStyle/>
          <a:p>
            <a:pPr algn="just">
              <a:lnSpc>
                <a:spcPts val="2100"/>
              </a:lnSpc>
              <a:spcAft>
                <a:spcPts val="0"/>
              </a:spcAft>
            </a:pPr>
            <a:r>
              <a:rPr lang="en-US" dirty="0">
                <a:solidFill>
                  <a:srgbClr val="000000"/>
                </a:solidFill>
                <a:ea typeface="Calibri" panose="020F0502020204030204" pitchFamily="34" charset="0"/>
                <a:cs typeface="Times New Roman" panose="02020603050405020304" pitchFamily="18" charset="0"/>
              </a:rPr>
              <a:t>El </a:t>
            </a:r>
            <a:r>
              <a:rPr lang="en-US" dirty="0" err="1">
                <a:solidFill>
                  <a:srgbClr val="000000"/>
                </a:solidFill>
                <a:ea typeface="Calibri" panose="020F0502020204030204" pitchFamily="34" charset="0"/>
                <a:cs typeface="Times New Roman" panose="02020603050405020304" pitchFamily="18" charset="0"/>
              </a:rPr>
              <a:t>segundo</a:t>
            </a:r>
            <a:r>
              <a:rPr lang="en-US" dirty="0">
                <a:solidFill>
                  <a:srgbClr val="000000"/>
                </a:solidFill>
                <a:ea typeface="Calibri" panose="020F0502020204030204" pitchFamily="34" charset="0"/>
                <a:cs typeface="Times New Roman" panose="02020603050405020304" pitchFamily="18" charset="0"/>
              </a:rPr>
              <a:t>, </a:t>
            </a:r>
            <a:r>
              <a:rPr lang="en-US" dirty="0" smtClean="0">
                <a:solidFill>
                  <a:srgbClr val="000000"/>
                </a:solidFill>
                <a:ea typeface="Calibri" panose="020F0502020204030204" pitchFamily="34" charset="0"/>
                <a:cs typeface="Times New Roman" panose="02020603050405020304" pitchFamily="18" charset="0"/>
              </a:rPr>
              <a:t>“</a:t>
            </a:r>
            <a:r>
              <a:rPr lang="es-ES" dirty="0"/>
              <a:t>Nuevo paradigma educativo emprendedor</a:t>
            </a:r>
            <a:r>
              <a:rPr lang="en-US" b="1" dirty="0" smtClean="0">
                <a:solidFill>
                  <a:srgbClr val="000000"/>
                </a:solidFill>
                <a:ea typeface="Calibri" panose="020F0502020204030204" pitchFamily="34" charset="0"/>
                <a:cs typeface="Times New Roman" panose="02020603050405020304" pitchFamily="18" charset="0"/>
              </a:rPr>
              <a:t>” </a:t>
            </a:r>
            <a:r>
              <a:rPr lang="en-US" dirty="0" smtClean="0">
                <a:solidFill>
                  <a:srgbClr val="000000"/>
                </a:solidFill>
                <a:ea typeface="Calibri" panose="020F0502020204030204" pitchFamily="34" charset="0"/>
                <a:cs typeface="Times New Roman" panose="02020603050405020304" pitchFamily="18" charset="0"/>
              </a:rPr>
              <a:t>que</a:t>
            </a:r>
            <a:r>
              <a:rPr lang="en-US" b="1" dirty="0" smtClean="0">
                <a:solidFill>
                  <a:srgbClr val="000000"/>
                </a:solidFill>
                <a:ea typeface="Calibri" panose="020F0502020204030204" pitchFamily="34" charset="0"/>
                <a:cs typeface="Times New Roman" panose="02020603050405020304" pitchFamily="18" charset="0"/>
              </a:rPr>
              <a:t> </a:t>
            </a:r>
            <a:r>
              <a:rPr lang="en-US" dirty="0" err="1">
                <a:solidFill>
                  <a:srgbClr val="000000"/>
                </a:solidFill>
                <a:ea typeface="Calibri" panose="020F0502020204030204" pitchFamily="34" charset="0"/>
                <a:cs typeface="Times New Roman" panose="02020603050405020304" pitchFamily="18" charset="0"/>
              </a:rPr>
              <a:t>promueve</a:t>
            </a:r>
            <a:r>
              <a:rPr lang="en-US" dirty="0">
                <a:solidFill>
                  <a:srgbClr val="000000"/>
                </a:solidFill>
                <a:ea typeface="Calibri" panose="020F0502020204030204" pitchFamily="34" charset="0"/>
                <a:cs typeface="Times New Roman" panose="02020603050405020304" pitchFamily="18" charset="0"/>
              </a:rPr>
              <a:t> el </a:t>
            </a:r>
            <a:r>
              <a:rPr lang="en-US" dirty="0" err="1">
                <a:solidFill>
                  <a:srgbClr val="000000"/>
                </a:solidFill>
                <a:ea typeface="Calibri" panose="020F0502020204030204" pitchFamily="34" charset="0"/>
                <a:cs typeface="Times New Roman" panose="02020603050405020304" pitchFamily="18" charset="0"/>
              </a:rPr>
              <a:t>uso</a:t>
            </a:r>
            <a:r>
              <a:rPr lang="en-US" dirty="0">
                <a:solidFill>
                  <a:srgbClr val="000000"/>
                </a:solidFill>
                <a:ea typeface="Calibri" panose="020F0502020204030204" pitchFamily="34" charset="0"/>
                <a:cs typeface="Times New Roman" panose="02020603050405020304" pitchFamily="18" charset="0"/>
              </a:rPr>
              <a:t> de </a:t>
            </a:r>
            <a:r>
              <a:rPr lang="en-US" dirty="0" err="1">
                <a:solidFill>
                  <a:srgbClr val="000000"/>
                </a:solidFill>
                <a:ea typeface="Calibri" panose="020F0502020204030204" pitchFamily="34" charset="0"/>
                <a:cs typeface="Times New Roman" panose="02020603050405020304" pitchFamily="18" charset="0"/>
              </a:rPr>
              <a:t>términos</a:t>
            </a:r>
            <a:r>
              <a:rPr lang="en-US" dirty="0">
                <a:solidFill>
                  <a:srgbClr val="000000"/>
                </a:solidFill>
                <a:ea typeface="Calibri" panose="020F0502020204030204" pitchFamily="34" charset="0"/>
                <a:cs typeface="Times New Roman" panose="02020603050405020304" pitchFamily="18" charset="0"/>
              </a:rPr>
              <a:t> que </a:t>
            </a:r>
            <a:r>
              <a:rPr lang="en-US" dirty="0" err="1">
                <a:solidFill>
                  <a:srgbClr val="000000"/>
                </a:solidFill>
                <a:ea typeface="Calibri" panose="020F0502020204030204" pitchFamily="34" charset="0"/>
                <a:cs typeface="Times New Roman" panose="02020603050405020304" pitchFamily="18" charset="0"/>
              </a:rPr>
              <a:t>respondan</a:t>
            </a:r>
            <a:r>
              <a:rPr lang="en-US" dirty="0">
                <a:solidFill>
                  <a:srgbClr val="000000"/>
                </a:solidFill>
                <a:ea typeface="Calibri" panose="020F0502020204030204" pitchFamily="34" charset="0"/>
                <a:cs typeface="Times New Roman" panose="02020603050405020304" pitchFamily="18" charset="0"/>
              </a:rPr>
              <a:t> y se </a:t>
            </a:r>
            <a:r>
              <a:rPr lang="en-US" dirty="0" err="1">
                <a:solidFill>
                  <a:srgbClr val="000000"/>
                </a:solidFill>
                <a:ea typeface="Calibri" panose="020F0502020204030204" pitchFamily="34" charset="0"/>
                <a:cs typeface="Times New Roman" panose="02020603050405020304" pitchFamily="18" charset="0"/>
              </a:rPr>
              <a:t>adecuen</a:t>
            </a:r>
            <a:r>
              <a:rPr lang="en-US" dirty="0">
                <a:solidFill>
                  <a:srgbClr val="000000"/>
                </a:solidFill>
                <a:ea typeface="Calibri" panose="020F0502020204030204" pitchFamily="34" charset="0"/>
                <a:cs typeface="Times New Roman" panose="02020603050405020304" pitchFamily="18" charset="0"/>
              </a:rPr>
              <a:t> </a:t>
            </a:r>
            <a:r>
              <a:rPr lang="en-US" dirty="0" err="1">
                <a:solidFill>
                  <a:srgbClr val="000000"/>
                </a:solidFill>
                <a:ea typeface="Calibri" panose="020F0502020204030204" pitchFamily="34" charset="0"/>
                <a:cs typeface="Times New Roman" panose="02020603050405020304" pitchFamily="18" charset="0"/>
              </a:rPr>
              <a:t>mejor</a:t>
            </a:r>
            <a:r>
              <a:rPr lang="en-US" dirty="0">
                <a:solidFill>
                  <a:srgbClr val="000000"/>
                </a:solidFill>
                <a:ea typeface="Calibri" panose="020F0502020204030204" pitchFamily="34" charset="0"/>
                <a:cs typeface="Times New Roman" panose="02020603050405020304" pitchFamily="18" charset="0"/>
              </a:rPr>
              <a:t> al </a:t>
            </a:r>
            <a:r>
              <a:rPr lang="en-US" dirty="0" err="1">
                <a:solidFill>
                  <a:srgbClr val="000000"/>
                </a:solidFill>
                <a:ea typeface="Calibri" panose="020F0502020204030204" pitchFamily="34" charset="0"/>
                <a:cs typeface="Times New Roman" panose="02020603050405020304" pitchFamily="18" charset="0"/>
              </a:rPr>
              <a:t>paradigma</a:t>
            </a:r>
            <a:r>
              <a:rPr lang="en-US" dirty="0">
                <a:solidFill>
                  <a:srgbClr val="000000"/>
                </a:solidFill>
                <a:ea typeface="Calibri" panose="020F0502020204030204" pitchFamily="34" charset="0"/>
                <a:cs typeface="Times New Roman" panose="02020603050405020304" pitchFamily="18" charset="0"/>
              </a:rPr>
              <a:t> </a:t>
            </a:r>
            <a:r>
              <a:rPr lang="en-US" dirty="0" err="1">
                <a:solidFill>
                  <a:srgbClr val="000000"/>
                </a:solidFill>
                <a:ea typeface="Calibri" panose="020F0502020204030204" pitchFamily="34" charset="0"/>
                <a:cs typeface="Times New Roman" panose="02020603050405020304" pitchFamily="18" charset="0"/>
              </a:rPr>
              <a:t>educativo</a:t>
            </a:r>
            <a:r>
              <a:rPr lang="en-US" dirty="0">
                <a:solidFill>
                  <a:srgbClr val="000000"/>
                </a:solidFill>
                <a:ea typeface="Calibri" panose="020F0502020204030204" pitchFamily="34" charset="0"/>
                <a:cs typeface="Times New Roman" panose="02020603050405020304" pitchFamily="18" charset="0"/>
              </a:rPr>
              <a:t> </a:t>
            </a:r>
            <a:r>
              <a:rPr lang="en-US" dirty="0" err="1">
                <a:solidFill>
                  <a:srgbClr val="000000"/>
                </a:solidFill>
                <a:ea typeface="Calibri" panose="020F0502020204030204" pitchFamily="34" charset="0"/>
                <a:cs typeface="Times New Roman" panose="02020603050405020304" pitchFamily="18" charset="0"/>
              </a:rPr>
              <a:t>integrador</a:t>
            </a:r>
            <a:r>
              <a:rPr lang="en-US" dirty="0">
                <a:solidFill>
                  <a:srgbClr val="000000"/>
                </a:solidFill>
                <a:ea typeface="Calibri" panose="020F0502020204030204" pitchFamily="34" charset="0"/>
                <a:cs typeface="Times New Roman" panose="02020603050405020304" pitchFamily="18" charset="0"/>
              </a:rPr>
              <a:t>, de </a:t>
            </a:r>
            <a:r>
              <a:rPr lang="en-US" dirty="0" err="1">
                <a:solidFill>
                  <a:srgbClr val="000000"/>
                </a:solidFill>
                <a:ea typeface="Calibri" panose="020F0502020204030204" pitchFamily="34" charset="0"/>
                <a:cs typeface="Times New Roman" panose="02020603050405020304" pitchFamily="18" charset="0"/>
              </a:rPr>
              <a:t>tal</a:t>
            </a:r>
            <a:r>
              <a:rPr lang="en-US" dirty="0">
                <a:solidFill>
                  <a:srgbClr val="000000"/>
                </a:solidFill>
                <a:ea typeface="Calibri" panose="020F0502020204030204" pitchFamily="34" charset="0"/>
                <a:cs typeface="Times New Roman" panose="02020603050405020304" pitchFamily="18" charset="0"/>
              </a:rPr>
              <a:t> </a:t>
            </a:r>
            <a:r>
              <a:rPr lang="en-US" dirty="0" err="1">
                <a:solidFill>
                  <a:srgbClr val="000000"/>
                </a:solidFill>
                <a:ea typeface="Calibri" panose="020F0502020204030204" pitchFamily="34" charset="0"/>
                <a:cs typeface="Times New Roman" panose="02020603050405020304" pitchFamily="18" charset="0"/>
              </a:rPr>
              <a:t>manera</a:t>
            </a:r>
            <a:r>
              <a:rPr lang="en-US" dirty="0">
                <a:solidFill>
                  <a:srgbClr val="000000"/>
                </a:solidFill>
                <a:ea typeface="Calibri" panose="020F0502020204030204" pitchFamily="34" charset="0"/>
                <a:cs typeface="Times New Roman" panose="02020603050405020304" pitchFamily="18" charset="0"/>
              </a:rPr>
              <a:t> que </a:t>
            </a:r>
            <a:r>
              <a:rPr lang="en-US" dirty="0" err="1">
                <a:solidFill>
                  <a:srgbClr val="000000"/>
                </a:solidFill>
                <a:ea typeface="Calibri" panose="020F0502020204030204" pitchFamily="34" charset="0"/>
                <a:cs typeface="Times New Roman" panose="02020603050405020304" pitchFamily="18" charset="0"/>
              </a:rPr>
              <a:t>haya</a:t>
            </a:r>
            <a:r>
              <a:rPr lang="en-US" dirty="0">
                <a:solidFill>
                  <a:srgbClr val="000000"/>
                </a:solidFill>
                <a:ea typeface="Calibri" panose="020F0502020204030204" pitchFamily="34" charset="0"/>
                <a:cs typeface="Times New Roman" panose="02020603050405020304" pitchFamily="18" charset="0"/>
              </a:rPr>
              <a:t> </a:t>
            </a:r>
            <a:r>
              <a:rPr lang="en-US" dirty="0" err="1">
                <a:solidFill>
                  <a:srgbClr val="000000"/>
                </a:solidFill>
                <a:ea typeface="Calibri" panose="020F0502020204030204" pitchFamily="34" charset="0"/>
                <a:cs typeface="Times New Roman" panose="02020603050405020304" pitchFamily="18" charset="0"/>
              </a:rPr>
              <a:t>consonancia</a:t>
            </a:r>
            <a:r>
              <a:rPr lang="en-US" dirty="0">
                <a:solidFill>
                  <a:srgbClr val="000000"/>
                </a:solidFill>
                <a:ea typeface="Calibri" panose="020F0502020204030204" pitchFamily="34" charset="0"/>
                <a:cs typeface="Times New Roman" panose="02020603050405020304" pitchFamily="18" charset="0"/>
              </a:rPr>
              <a:t> entre </a:t>
            </a:r>
            <a:r>
              <a:rPr lang="en-US" dirty="0" err="1">
                <a:solidFill>
                  <a:srgbClr val="000000"/>
                </a:solidFill>
                <a:ea typeface="Calibri" panose="020F0502020204030204" pitchFamily="34" charset="0"/>
                <a:cs typeface="Times New Roman" panose="02020603050405020304" pitchFamily="18" charset="0"/>
              </a:rPr>
              <a:t>los</a:t>
            </a:r>
            <a:r>
              <a:rPr lang="en-US" dirty="0">
                <a:solidFill>
                  <a:srgbClr val="000000"/>
                </a:solidFill>
                <a:ea typeface="Calibri" panose="020F0502020204030204" pitchFamily="34" charset="0"/>
                <a:cs typeface="Times New Roman" panose="02020603050405020304" pitchFamily="18" charset="0"/>
              </a:rPr>
              <a:t> </a:t>
            </a:r>
            <a:r>
              <a:rPr lang="en-US" dirty="0" err="1">
                <a:solidFill>
                  <a:srgbClr val="000000"/>
                </a:solidFill>
                <a:ea typeface="Calibri" panose="020F0502020204030204" pitchFamily="34" charset="0"/>
                <a:cs typeface="Times New Roman" panose="02020603050405020304" pitchFamily="18" charset="0"/>
              </a:rPr>
              <a:t>vocablos</a:t>
            </a:r>
            <a:r>
              <a:rPr lang="en-US" dirty="0">
                <a:solidFill>
                  <a:srgbClr val="000000"/>
                </a:solidFill>
                <a:ea typeface="Calibri" panose="020F0502020204030204" pitchFamily="34" charset="0"/>
                <a:cs typeface="Times New Roman" panose="02020603050405020304" pitchFamily="18" charset="0"/>
              </a:rPr>
              <a:t> </a:t>
            </a:r>
            <a:r>
              <a:rPr lang="en-US" dirty="0" err="1">
                <a:solidFill>
                  <a:srgbClr val="000000"/>
                </a:solidFill>
                <a:ea typeface="Calibri" panose="020F0502020204030204" pitchFamily="34" charset="0"/>
                <a:cs typeface="Times New Roman" panose="02020603050405020304" pitchFamily="18" charset="0"/>
              </a:rPr>
              <a:t>empleados</a:t>
            </a:r>
            <a:r>
              <a:rPr lang="en-US" dirty="0">
                <a:solidFill>
                  <a:srgbClr val="000000"/>
                </a:solidFill>
                <a:ea typeface="Calibri" panose="020F0502020204030204" pitchFamily="34" charset="0"/>
                <a:cs typeface="Times New Roman" panose="02020603050405020304" pitchFamily="18" charset="0"/>
              </a:rPr>
              <a:t> y lo que se </a:t>
            </a:r>
            <a:r>
              <a:rPr lang="en-US" dirty="0" err="1">
                <a:solidFill>
                  <a:srgbClr val="000000"/>
                </a:solidFill>
                <a:ea typeface="Calibri" panose="020F0502020204030204" pitchFamily="34" charset="0"/>
                <a:cs typeface="Times New Roman" panose="02020603050405020304" pitchFamily="18" charset="0"/>
              </a:rPr>
              <a:t>pretende</a:t>
            </a:r>
            <a:r>
              <a:rPr lang="en-US" dirty="0">
                <a:solidFill>
                  <a:srgbClr val="000000"/>
                </a:solidFill>
                <a:ea typeface="Calibri" panose="020F0502020204030204" pitchFamily="34" charset="0"/>
                <a:cs typeface="Times New Roman" panose="02020603050405020304" pitchFamily="18" charset="0"/>
              </a:rPr>
              <a:t> </a:t>
            </a:r>
            <a:r>
              <a:rPr lang="en-US" dirty="0" err="1">
                <a:solidFill>
                  <a:srgbClr val="000000"/>
                </a:solidFill>
                <a:ea typeface="Calibri" panose="020F0502020204030204" pitchFamily="34" charset="0"/>
                <a:cs typeface="Times New Roman" panose="02020603050405020304" pitchFamily="18" charset="0"/>
              </a:rPr>
              <a:t>compartir</a:t>
            </a:r>
            <a:r>
              <a:rPr lang="en-US" dirty="0">
                <a:solidFill>
                  <a:srgbClr val="000000"/>
                </a:solidFill>
                <a:ea typeface="Calibri" panose="020F0502020204030204" pitchFamily="34" charset="0"/>
                <a:cs typeface="Times New Roman" panose="02020603050405020304" pitchFamily="18" charset="0"/>
              </a:rPr>
              <a:t> y </a:t>
            </a:r>
            <a:r>
              <a:rPr lang="en-US" dirty="0" err="1">
                <a:solidFill>
                  <a:srgbClr val="000000"/>
                </a:solidFill>
                <a:ea typeface="Calibri" panose="020F0502020204030204" pitchFamily="34" charset="0"/>
                <a:cs typeface="Times New Roman" panose="02020603050405020304" pitchFamily="18" charset="0"/>
              </a:rPr>
              <a:t>vivir</a:t>
            </a:r>
            <a:r>
              <a:rPr lang="en-US" dirty="0">
                <a:solidFill>
                  <a:srgbClr val="000000"/>
                </a:solidFill>
                <a:ea typeface="Calibri" panose="020F0502020204030204" pitchFamily="34" charset="0"/>
                <a:cs typeface="Times New Roman" panose="02020603050405020304" pitchFamily="18" charset="0"/>
              </a:rPr>
              <a:t>.</a:t>
            </a:r>
            <a:endParaRPr lang="en-US" dirty="0">
              <a:ea typeface="Calibri" panose="020F0502020204030204" pitchFamily="34" charset="0"/>
              <a:cs typeface="Times New Roman" panose="02020603050405020304" pitchFamily="18" charset="0"/>
            </a:endParaRPr>
          </a:p>
        </p:txBody>
      </p:sp>
      <p:sp>
        <p:nvSpPr>
          <p:cNvPr id="8" name="Rectángulo 7"/>
          <p:cNvSpPr/>
          <p:nvPr/>
        </p:nvSpPr>
        <p:spPr>
          <a:xfrm>
            <a:off x="0" y="3885591"/>
            <a:ext cx="5951349" cy="1169551"/>
          </a:xfrm>
          <a:prstGeom prst="rect">
            <a:avLst/>
          </a:prstGeom>
          <a:solidFill>
            <a:srgbClr val="00FFCC"/>
          </a:solidFill>
        </p:spPr>
        <p:txBody>
          <a:bodyPr wrap="square">
            <a:spAutoFit/>
          </a:bodyPr>
          <a:lstStyle/>
          <a:p>
            <a:pPr algn="just">
              <a:lnSpc>
                <a:spcPts val="2100"/>
              </a:lnSpc>
              <a:spcAft>
                <a:spcPts val="0"/>
              </a:spcAft>
            </a:pPr>
            <a:r>
              <a:rPr lang="en-US" dirty="0">
                <a:solidFill>
                  <a:srgbClr val="000000"/>
                </a:solidFill>
                <a:ea typeface="Calibri" panose="020F0502020204030204" pitchFamily="34" charset="0"/>
                <a:cs typeface="Times New Roman" panose="02020603050405020304" pitchFamily="18" charset="0"/>
              </a:rPr>
              <a:t>El primero, “</a:t>
            </a:r>
            <a:r>
              <a:rPr lang="en-US" dirty="0" err="1">
                <a:solidFill>
                  <a:srgbClr val="000000"/>
                </a:solidFill>
                <a:ea typeface="Calibri" panose="020F0502020204030204" pitchFamily="34" charset="0"/>
                <a:cs typeface="Times New Roman" panose="02020603050405020304" pitchFamily="18" charset="0"/>
              </a:rPr>
              <a:t>tradicionalismo</a:t>
            </a:r>
            <a:r>
              <a:rPr lang="en-US" dirty="0">
                <a:solidFill>
                  <a:srgbClr val="000000"/>
                </a:solidFill>
                <a:ea typeface="Calibri" panose="020F0502020204030204" pitchFamily="34" charset="0"/>
                <a:cs typeface="Times New Roman" panose="02020603050405020304" pitchFamily="18" charset="0"/>
              </a:rPr>
              <a:t> </a:t>
            </a:r>
            <a:r>
              <a:rPr lang="en-US" dirty="0" err="1">
                <a:solidFill>
                  <a:srgbClr val="000000"/>
                </a:solidFill>
                <a:ea typeface="Calibri" panose="020F0502020204030204" pitchFamily="34" charset="0"/>
                <a:cs typeface="Times New Roman" panose="02020603050405020304" pitchFamily="18" charset="0"/>
              </a:rPr>
              <a:t>aun</a:t>
            </a:r>
            <a:r>
              <a:rPr lang="en-US" dirty="0">
                <a:solidFill>
                  <a:srgbClr val="000000"/>
                </a:solidFill>
                <a:ea typeface="Calibri" panose="020F0502020204030204" pitchFamily="34" charset="0"/>
                <a:cs typeface="Times New Roman" panose="02020603050405020304" pitchFamily="18" charset="0"/>
              </a:rPr>
              <a:t> </a:t>
            </a:r>
            <a:r>
              <a:rPr lang="en-US" dirty="0" err="1">
                <a:solidFill>
                  <a:srgbClr val="000000"/>
                </a:solidFill>
                <a:ea typeface="Calibri" panose="020F0502020204030204" pitchFamily="34" charset="0"/>
                <a:cs typeface="Times New Roman" panose="02020603050405020304" pitchFamily="18" charset="0"/>
              </a:rPr>
              <a:t>imperante</a:t>
            </a:r>
            <a:r>
              <a:rPr lang="en-US" dirty="0">
                <a:solidFill>
                  <a:srgbClr val="000000"/>
                </a:solidFill>
                <a:ea typeface="Calibri" panose="020F0502020204030204" pitchFamily="34" charset="0"/>
                <a:cs typeface="Times New Roman" panose="02020603050405020304" pitchFamily="18" charset="0"/>
              </a:rPr>
              <a:t>”, </a:t>
            </a:r>
            <a:r>
              <a:rPr lang="en-US" dirty="0" err="1">
                <a:solidFill>
                  <a:srgbClr val="000000"/>
                </a:solidFill>
                <a:ea typeface="Calibri" panose="020F0502020204030204" pitchFamily="34" charset="0"/>
                <a:cs typeface="Times New Roman" panose="02020603050405020304" pitchFamily="18" charset="0"/>
              </a:rPr>
              <a:t>en</a:t>
            </a:r>
            <a:r>
              <a:rPr lang="en-US" dirty="0">
                <a:solidFill>
                  <a:srgbClr val="000000"/>
                </a:solidFill>
                <a:ea typeface="Calibri" panose="020F0502020204030204" pitchFamily="34" charset="0"/>
                <a:cs typeface="Times New Roman" panose="02020603050405020304" pitchFamily="18" charset="0"/>
              </a:rPr>
              <a:t> el </a:t>
            </a:r>
            <a:r>
              <a:rPr lang="en-US" dirty="0" err="1">
                <a:solidFill>
                  <a:srgbClr val="000000"/>
                </a:solidFill>
                <a:ea typeface="Calibri" panose="020F0502020204030204" pitchFamily="34" charset="0"/>
                <a:cs typeface="Times New Roman" panose="02020603050405020304" pitchFamily="18" charset="0"/>
              </a:rPr>
              <a:t>cual</a:t>
            </a:r>
            <a:r>
              <a:rPr lang="en-US" dirty="0">
                <a:solidFill>
                  <a:srgbClr val="000000"/>
                </a:solidFill>
                <a:ea typeface="Calibri" panose="020F0502020204030204" pitchFamily="34" charset="0"/>
                <a:cs typeface="Times New Roman" panose="02020603050405020304" pitchFamily="18" charset="0"/>
              </a:rPr>
              <a:t> se </a:t>
            </a:r>
            <a:r>
              <a:rPr lang="en-US" dirty="0" err="1">
                <a:solidFill>
                  <a:srgbClr val="000000"/>
                </a:solidFill>
                <a:ea typeface="Calibri" panose="020F0502020204030204" pitchFamily="34" charset="0"/>
                <a:cs typeface="Times New Roman" panose="02020603050405020304" pitchFamily="18" charset="0"/>
              </a:rPr>
              <a:t>examina</a:t>
            </a:r>
            <a:r>
              <a:rPr lang="en-US" dirty="0">
                <a:solidFill>
                  <a:srgbClr val="000000"/>
                </a:solidFill>
                <a:ea typeface="Calibri" panose="020F0502020204030204" pitchFamily="34" charset="0"/>
                <a:cs typeface="Times New Roman" panose="02020603050405020304" pitchFamily="18" charset="0"/>
              </a:rPr>
              <a:t> </a:t>
            </a:r>
            <a:r>
              <a:rPr lang="en-US" dirty="0" err="1">
                <a:solidFill>
                  <a:srgbClr val="000000"/>
                </a:solidFill>
                <a:ea typeface="Calibri" panose="020F0502020204030204" pitchFamily="34" charset="0"/>
                <a:cs typeface="Times New Roman" panose="02020603050405020304" pitchFamily="18" charset="0"/>
              </a:rPr>
              <a:t>algunos</a:t>
            </a:r>
            <a:r>
              <a:rPr lang="en-US" dirty="0">
                <a:solidFill>
                  <a:srgbClr val="000000"/>
                </a:solidFill>
                <a:ea typeface="Calibri" panose="020F0502020204030204" pitchFamily="34" charset="0"/>
                <a:cs typeface="Times New Roman" panose="02020603050405020304" pitchFamily="18" charset="0"/>
              </a:rPr>
              <a:t> </a:t>
            </a:r>
            <a:r>
              <a:rPr lang="en-US" dirty="0" err="1">
                <a:solidFill>
                  <a:srgbClr val="000000"/>
                </a:solidFill>
                <a:ea typeface="Calibri" panose="020F0502020204030204" pitchFamily="34" charset="0"/>
                <a:cs typeface="Times New Roman" panose="02020603050405020304" pitchFamily="18" charset="0"/>
              </a:rPr>
              <a:t>vocablos</a:t>
            </a:r>
            <a:r>
              <a:rPr lang="en-US" dirty="0">
                <a:solidFill>
                  <a:srgbClr val="000000"/>
                </a:solidFill>
                <a:ea typeface="Calibri" panose="020F0502020204030204" pitchFamily="34" charset="0"/>
                <a:cs typeface="Times New Roman" panose="02020603050405020304" pitchFamily="18" charset="0"/>
              </a:rPr>
              <a:t> que se </a:t>
            </a:r>
            <a:r>
              <a:rPr lang="en-US" dirty="0" err="1">
                <a:solidFill>
                  <a:srgbClr val="000000"/>
                </a:solidFill>
                <a:ea typeface="Calibri" panose="020F0502020204030204" pitchFamily="34" charset="0"/>
                <a:cs typeface="Times New Roman" panose="02020603050405020304" pitchFamily="18" charset="0"/>
              </a:rPr>
              <a:t>emplean</a:t>
            </a:r>
            <a:r>
              <a:rPr lang="en-US" dirty="0">
                <a:solidFill>
                  <a:srgbClr val="000000"/>
                </a:solidFill>
                <a:ea typeface="Calibri" panose="020F0502020204030204" pitchFamily="34" charset="0"/>
                <a:cs typeface="Times New Roman" panose="02020603050405020304" pitchFamily="18" charset="0"/>
              </a:rPr>
              <a:t> hoy, </a:t>
            </a:r>
            <a:r>
              <a:rPr lang="en-US" dirty="0" err="1">
                <a:solidFill>
                  <a:srgbClr val="000000"/>
                </a:solidFill>
                <a:ea typeface="Calibri" panose="020F0502020204030204" pitchFamily="34" charset="0"/>
                <a:cs typeface="Times New Roman" panose="02020603050405020304" pitchFamily="18" charset="0"/>
              </a:rPr>
              <a:t>incluso</a:t>
            </a:r>
            <a:r>
              <a:rPr lang="en-US" dirty="0">
                <a:solidFill>
                  <a:srgbClr val="000000"/>
                </a:solidFill>
                <a:ea typeface="Calibri" panose="020F0502020204030204" pitchFamily="34" charset="0"/>
                <a:cs typeface="Times New Roman" panose="02020603050405020304" pitchFamily="18" charset="0"/>
              </a:rPr>
              <a:t> </a:t>
            </a:r>
            <a:r>
              <a:rPr lang="en-US" dirty="0" err="1">
                <a:solidFill>
                  <a:srgbClr val="000000"/>
                </a:solidFill>
                <a:ea typeface="Calibri" panose="020F0502020204030204" pitchFamily="34" charset="0"/>
                <a:cs typeface="Times New Roman" panose="02020603050405020304" pitchFamily="18" charset="0"/>
              </a:rPr>
              <a:t>pretendiendo</a:t>
            </a:r>
            <a:r>
              <a:rPr lang="en-US" dirty="0">
                <a:solidFill>
                  <a:srgbClr val="000000"/>
                </a:solidFill>
                <a:ea typeface="Calibri" panose="020F0502020204030204" pitchFamily="34" charset="0"/>
                <a:cs typeface="Times New Roman" panose="02020603050405020304" pitchFamily="18" charset="0"/>
              </a:rPr>
              <a:t> </a:t>
            </a:r>
            <a:r>
              <a:rPr lang="en-US" dirty="0" err="1">
                <a:solidFill>
                  <a:srgbClr val="000000"/>
                </a:solidFill>
                <a:ea typeface="Calibri" panose="020F0502020204030204" pitchFamily="34" charset="0"/>
                <a:cs typeface="Times New Roman" panose="02020603050405020304" pitchFamily="18" charset="0"/>
              </a:rPr>
              <a:t>aplicar</a:t>
            </a:r>
            <a:r>
              <a:rPr lang="en-US" dirty="0">
                <a:solidFill>
                  <a:srgbClr val="000000"/>
                </a:solidFill>
                <a:ea typeface="Calibri" panose="020F0502020204030204" pitchFamily="34" charset="0"/>
                <a:cs typeface="Times New Roman" panose="02020603050405020304" pitchFamily="18" charset="0"/>
              </a:rPr>
              <a:t> </a:t>
            </a:r>
            <a:r>
              <a:rPr lang="en-US" dirty="0" err="1">
                <a:solidFill>
                  <a:srgbClr val="000000"/>
                </a:solidFill>
                <a:ea typeface="Calibri" panose="020F0502020204030204" pitchFamily="34" charset="0"/>
                <a:cs typeface="Times New Roman" panose="02020603050405020304" pitchFamily="18" charset="0"/>
              </a:rPr>
              <a:t>alguno</a:t>
            </a:r>
            <a:r>
              <a:rPr lang="en-US" dirty="0">
                <a:solidFill>
                  <a:srgbClr val="000000"/>
                </a:solidFill>
                <a:ea typeface="Calibri" panose="020F0502020204030204" pitchFamily="34" charset="0"/>
                <a:cs typeface="Times New Roman" panose="02020603050405020304" pitchFamily="18" charset="0"/>
              </a:rPr>
              <a:t> de </a:t>
            </a:r>
            <a:r>
              <a:rPr lang="en-US" dirty="0" err="1">
                <a:solidFill>
                  <a:srgbClr val="000000"/>
                </a:solidFill>
                <a:ea typeface="Calibri" panose="020F0502020204030204" pitchFamily="34" charset="0"/>
                <a:cs typeface="Times New Roman" panose="02020603050405020304" pitchFamily="18" charset="0"/>
              </a:rPr>
              <a:t>los</a:t>
            </a:r>
            <a:r>
              <a:rPr lang="en-US" dirty="0">
                <a:solidFill>
                  <a:srgbClr val="000000"/>
                </a:solidFill>
                <a:ea typeface="Calibri" panose="020F0502020204030204" pitchFamily="34" charset="0"/>
                <a:cs typeface="Times New Roman" panose="02020603050405020304" pitchFamily="18" charset="0"/>
              </a:rPr>
              <a:t> </a:t>
            </a:r>
            <a:r>
              <a:rPr lang="en-US" dirty="0" err="1">
                <a:solidFill>
                  <a:srgbClr val="000000"/>
                </a:solidFill>
                <a:ea typeface="Calibri" panose="020F0502020204030204" pitchFamily="34" charset="0"/>
                <a:cs typeface="Times New Roman" panose="02020603050405020304" pitchFamily="18" charset="0"/>
              </a:rPr>
              <a:t>nuevos</a:t>
            </a:r>
            <a:r>
              <a:rPr lang="en-US" dirty="0">
                <a:solidFill>
                  <a:srgbClr val="000000"/>
                </a:solidFill>
                <a:ea typeface="Calibri" panose="020F0502020204030204" pitchFamily="34" charset="0"/>
                <a:cs typeface="Times New Roman" panose="02020603050405020304" pitchFamily="18" charset="0"/>
              </a:rPr>
              <a:t> </a:t>
            </a:r>
            <a:r>
              <a:rPr lang="en-US" dirty="0" err="1">
                <a:solidFill>
                  <a:srgbClr val="000000"/>
                </a:solidFill>
                <a:ea typeface="Calibri" panose="020F0502020204030204" pitchFamily="34" charset="0"/>
                <a:cs typeface="Times New Roman" panose="02020603050405020304" pitchFamily="18" charset="0"/>
              </a:rPr>
              <a:t>enfoques</a:t>
            </a:r>
            <a:r>
              <a:rPr lang="en-US" dirty="0">
                <a:solidFill>
                  <a:srgbClr val="000000"/>
                </a:solidFill>
                <a:ea typeface="Calibri" panose="020F0502020204030204" pitchFamily="34" charset="0"/>
                <a:cs typeface="Times New Roman" panose="02020603050405020304" pitchFamily="18" charset="0"/>
              </a:rPr>
              <a:t> </a:t>
            </a:r>
            <a:r>
              <a:rPr lang="en-US" dirty="0" err="1">
                <a:solidFill>
                  <a:srgbClr val="000000"/>
                </a:solidFill>
                <a:ea typeface="Calibri" panose="020F0502020204030204" pitchFamily="34" charset="0"/>
                <a:cs typeface="Times New Roman" panose="02020603050405020304" pitchFamily="18" charset="0"/>
              </a:rPr>
              <a:t>pedagógicos</a:t>
            </a:r>
            <a:r>
              <a:rPr lang="en-US" dirty="0">
                <a:solidFill>
                  <a:srgbClr val="000000"/>
                </a:solidFill>
                <a:ea typeface="Calibri" panose="020F0502020204030204" pitchFamily="34" charset="0"/>
                <a:cs typeface="Times New Roman" panose="02020603050405020304" pitchFamily="18" charset="0"/>
              </a:rPr>
              <a:t>.</a:t>
            </a:r>
            <a:endParaRPr lang="en-US" dirty="0">
              <a:ea typeface="Calibri" panose="020F0502020204030204" pitchFamily="34" charset="0"/>
              <a:cs typeface="Times New Roman" panose="02020603050405020304" pitchFamily="18" charset="0"/>
            </a:endParaRPr>
          </a:p>
        </p:txBody>
      </p:sp>
      <p:sp>
        <p:nvSpPr>
          <p:cNvPr id="10" name="Rectángulo 9"/>
          <p:cNvSpPr/>
          <p:nvPr/>
        </p:nvSpPr>
        <p:spPr>
          <a:xfrm>
            <a:off x="456457" y="1902366"/>
            <a:ext cx="10974286" cy="553998"/>
          </a:xfrm>
          <a:prstGeom prst="rect">
            <a:avLst/>
          </a:prstGeom>
          <a:solidFill>
            <a:srgbClr val="CCFF33"/>
          </a:solidFill>
        </p:spPr>
        <p:txBody>
          <a:bodyPr wrap="none">
            <a:spAutoFit/>
          </a:bodyPr>
          <a:lstStyle/>
          <a:p>
            <a:pPr algn="just">
              <a:lnSpc>
                <a:spcPts val="3600"/>
              </a:lnSpc>
            </a:pPr>
            <a:r>
              <a:rPr lang="es-ES" sz="3600" dirty="0"/>
              <a:t>Divorcio entre contenidos curriculares y vivencias sociales</a:t>
            </a:r>
            <a:endParaRPr lang="en-US" sz="3600" dirty="0"/>
          </a:p>
        </p:txBody>
      </p:sp>
    </p:spTree>
    <p:extLst>
      <p:ext uri="{BB962C8B-B14F-4D97-AF65-F5344CB8AC3E}">
        <p14:creationId xmlns:p14="http://schemas.microsoft.com/office/powerpoint/2010/main" val="4070758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afterEffect">
                                  <p:stCondLst>
                                    <p:cond delay="0"/>
                                  </p:stCondLst>
                                  <p:iterate type="lt">
                                    <p:tmPct val="6000"/>
                                  </p:iterate>
                                  <p:childTnLst>
                                    <p:set>
                                      <p:cBhvr>
                                        <p:cTn id="6" dur="1" fill="hold">
                                          <p:stCondLst>
                                            <p:cond delay="0"/>
                                          </p:stCondLst>
                                        </p:cTn>
                                        <p:tgtEl>
                                          <p:spTgt spid="10"/>
                                        </p:tgtEl>
                                        <p:attrNameLst>
                                          <p:attrName>style.visibility</p:attrName>
                                        </p:attrNameLst>
                                      </p:cBhvr>
                                      <p:to>
                                        <p:strVal val="visible"/>
                                      </p:to>
                                    </p:set>
                                    <p:animScale>
                                      <p:cBhvr>
                                        <p:cTn id="7" dur="1000" decel="50000" fill="hold">
                                          <p:stCondLst>
                                            <p:cond delay="0"/>
                                          </p:stCondLst>
                                        </p:cTn>
                                        <p:tgtEl>
                                          <p:spTgt spid="1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10"/>
                                        </p:tgtEl>
                                        <p:attrNameLst>
                                          <p:attrName>ppt_x</p:attrName>
                                          <p:attrName>ppt_y</p:attrName>
                                        </p:attrNameLst>
                                      </p:cBhvr>
                                    </p:animMotion>
                                    <p:animEffect transition="in" filter="fade">
                                      <p:cBhvr>
                                        <p:cTn id="9" dur="1000"/>
                                        <p:tgtEl>
                                          <p:spTgt spid="10"/>
                                        </p:tgtEl>
                                      </p:cBhvr>
                                    </p:animEffect>
                                  </p:childTnLst>
                                </p:cTn>
                              </p:par>
                            </p:childTnLst>
                          </p:cTn>
                        </p:par>
                        <p:par>
                          <p:cTn id="10" fill="hold">
                            <p:stCondLst>
                              <p:cond delay="4120"/>
                            </p:stCondLst>
                            <p:childTnLst>
                              <p:par>
                                <p:cTn id="11" presetID="16" presetClass="entr" presetSubtype="21" fill="hold" grpId="0" nodeType="afterEffect">
                                  <p:stCondLst>
                                    <p:cond delay="0"/>
                                  </p:stCondLst>
                                  <p:iterate type="lt">
                                    <p:tmPct val="5000"/>
                                  </p:iterate>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par>
                          <p:cTn id="14" fill="hold">
                            <p:stCondLst>
                              <p:cond delay="7270"/>
                            </p:stCondLst>
                            <p:childTnLst>
                              <p:par>
                                <p:cTn id="15" presetID="6" presetClass="entr" presetSubtype="32" fill="hold" grpId="0" nodeType="afterEffect">
                                  <p:stCondLst>
                                    <p:cond delay="0"/>
                                  </p:stCondLst>
                                  <p:iterate type="lt">
                                    <p:tmPct val="5000"/>
                                  </p:iterate>
                                  <p:childTnLst>
                                    <p:set>
                                      <p:cBhvr>
                                        <p:cTn id="16" dur="1" fill="hold">
                                          <p:stCondLst>
                                            <p:cond delay="0"/>
                                          </p:stCondLst>
                                        </p:cTn>
                                        <p:tgtEl>
                                          <p:spTgt spid="6"/>
                                        </p:tgtEl>
                                        <p:attrNameLst>
                                          <p:attrName>style.visibility</p:attrName>
                                        </p:attrNameLst>
                                      </p:cBhvr>
                                      <p:to>
                                        <p:strVal val="visible"/>
                                      </p:to>
                                    </p:set>
                                    <p:animEffect transition="in" filter="circle(out)">
                                      <p:cBhvr>
                                        <p:cTn id="17" dur="2000"/>
                                        <p:tgtEl>
                                          <p:spTgt spid="6"/>
                                        </p:tgtEl>
                                      </p:cBhvr>
                                    </p:animEffect>
                                  </p:childTnLst>
                                </p:cTn>
                              </p:par>
                            </p:childTnLst>
                          </p:cTn>
                        </p:par>
                        <p:par>
                          <p:cTn id="18" fill="hold">
                            <p:stCondLst>
                              <p:cond delay="34370"/>
                            </p:stCondLst>
                            <p:childTnLst>
                              <p:par>
                                <p:cTn id="19" presetID="42" presetClass="entr" presetSubtype="0" fill="hold" grpId="0" nodeType="afterEffect">
                                  <p:stCondLst>
                                    <p:cond delay="0"/>
                                  </p:stCondLst>
                                  <p:iterate type="lt">
                                    <p:tmPct val="5000"/>
                                  </p:iterate>
                                  <p:childTnLst>
                                    <p:set>
                                      <p:cBhvr>
                                        <p:cTn id="20" dur="1" fill="hold">
                                          <p:stCondLst>
                                            <p:cond delay="0"/>
                                          </p:stCondLst>
                                        </p:cTn>
                                        <p:tgtEl>
                                          <p:spTgt spid="2"/>
                                        </p:tgtEl>
                                        <p:attrNameLst>
                                          <p:attrName>style.visibility</p:attrName>
                                        </p:attrNameLst>
                                      </p:cBhvr>
                                      <p:to>
                                        <p:strVal val="visible"/>
                                      </p:to>
                                    </p:set>
                                    <p:animEffect transition="in" filter="fade">
                                      <p:cBhvr>
                                        <p:cTn id="21" dur="1000"/>
                                        <p:tgtEl>
                                          <p:spTgt spid="2"/>
                                        </p:tgtEl>
                                      </p:cBhvr>
                                    </p:animEffect>
                                    <p:anim calcmode="lin" valueType="num">
                                      <p:cBhvr>
                                        <p:cTn id="22" dur="1000" fill="hold"/>
                                        <p:tgtEl>
                                          <p:spTgt spid="2"/>
                                        </p:tgtEl>
                                        <p:attrNameLst>
                                          <p:attrName>ppt_x</p:attrName>
                                        </p:attrNameLst>
                                      </p:cBhvr>
                                      <p:tavLst>
                                        <p:tav tm="0">
                                          <p:val>
                                            <p:strVal val="#ppt_x"/>
                                          </p:val>
                                        </p:tav>
                                        <p:tav tm="100000">
                                          <p:val>
                                            <p:strVal val="#ppt_x"/>
                                          </p:val>
                                        </p:tav>
                                      </p:tavLst>
                                    </p:anim>
                                    <p:anim calcmode="lin" valueType="num">
                                      <p:cBhvr>
                                        <p:cTn id="23" dur="1000" fill="hold"/>
                                        <p:tgtEl>
                                          <p:spTgt spid="2"/>
                                        </p:tgtEl>
                                        <p:attrNameLst>
                                          <p:attrName>ppt_y</p:attrName>
                                        </p:attrNameLst>
                                      </p:cBhvr>
                                      <p:tavLst>
                                        <p:tav tm="0">
                                          <p:val>
                                            <p:strVal val="#ppt_y+.1"/>
                                          </p:val>
                                        </p:tav>
                                        <p:tav tm="100000">
                                          <p:val>
                                            <p:strVal val="#ppt_y"/>
                                          </p:val>
                                        </p:tav>
                                      </p:tavLst>
                                    </p:anim>
                                  </p:childTnLst>
                                </p:cTn>
                              </p:par>
                            </p:childTnLst>
                          </p:cTn>
                        </p:par>
                        <p:par>
                          <p:cTn id="24" fill="hold">
                            <p:stCondLst>
                              <p:cond delay="41320"/>
                            </p:stCondLst>
                            <p:childTnLst>
                              <p:par>
                                <p:cTn id="25" presetID="30" presetClass="entr" presetSubtype="0" fill="hold" grpId="0" nodeType="afterEffect">
                                  <p:stCondLst>
                                    <p:cond delay="0"/>
                                  </p:stCondLst>
                                  <p:iterate type="lt">
                                    <p:tmPct val="5000"/>
                                  </p:iterate>
                                  <p:childTnLst>
                                    <p:set>
                                      <p:cBhvr>
                                        <p:cTn id="26" dur="1" fill="hold">
                                          <p:stCondLst>
                                            <p:cond delay="0"/>
                                          </p:stCondLst>
                                        </p:cTn>
                                        <p:tgtEl>
                                          <p:spTgt spid="8"/>
                                        </p:tgtEl>
                                        <p:attrNameLst>
                                          <p:attrName>style.visibility</p:attrName>
                                        </p:attrNameLst>
                                      </p:cBhvr>
                                      <p:to>
                                        <p:strVal val="visible"/>
                                      </p:to>
                                    </p:set>
                                    <p:animEffect transition="in" filter="fade">
                                      <p:cBhvr>
                                        <p:cTn id="27" dur="800" decel="100000"/>
                                        <p:tgtEl>
                                          <p:spTgt spid="8"/>
                                        </p:tgtEl>
                                      </p:cBhvr>
                                    </p:animEffect>
                                    <p:anim calcmode="lin" valueType="num">
                                      <p:cBhvr>
                                        <p:cTn id="28" dur="800" decel="100000" fill="hold"/>
                                        <p:tgtEl>
                                          <p:spTgt spid="8"/>
                                        </p:tgtEl>
                                        <p:attrNameLst>
                                          <p:attrName>style.rotation</p:attrName>
                                        </p:attrNameLst>
                                      </p:cBhvr>
                                      <p:tavLst>
                                        <p:tav tm="0">
                                          <p:val>
                                            <p:fltVal val="-90"/>
                                          </p:val>
                                        </p:tav>
                                        <p:tav tm="100000">
                                          <p:val>
                                            <p:fltVal val="0"/>
                                          </p:val>
                                        </p:tav>
                                      </p:tavLst>
                                    </p:anim>
                                    <p:anim calcmode="lin" valueType="num">
                                      <p:cBhvr>
                                        <p:cTn id="29" dur="800" decel="100000" fill="hold"/>
                                        <p:tgtEl>
                                          <p:spTgt spid="8"/>
                                        </p:tgtEl>
                                        <p:attrNameLst>
                                          <p:attrName>ppt_x</p:attrName>
                                        </p:attrNameLst>
                                      </p:cBhvr>
                                      <p:tavLst>
                                        <p:tav tm="0">
                                          <p:val>
                                            <p:strVal val="#ppt_x+0.4"/>
                                          </p:val>
                                        </p:tav>
                                        <p:tav tm="100000">
                                          <p:val>
                                            <p:strVal val="#ppt_x-0.05"/>
                                          </p:val>
                                        </p:tav>
                                      </p:tavLst>
                                    </p:anim>
                                    <p:anim calcmode="lin" valueType="num">
                                      <p:cBhvr>
                                        <p:cTn id="30" dur="800" decel="100000" fill="hold"/>
                                        <p:tgtEl>
                                          <p:spTgt spid="8"/>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8"/>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8"/>
                                        </p:tgtEl>
                                        <p:attrNameLst>
                                          <p:attrName>ppt_y</p:attrName>
                                        </p:attrNameLst>
                                      </p:cBhvr>
                                      <p:tavLst>
                                        <p:tav tm="0">
                                          <p:val>
                                            <p:strVal val="#ppt_y+0.1"/>
                                          </p:val>
                                        </p:tav>
                                        <p:tav tm="100000">
                                          <p:val>
                                            <p:strVal val="#ppt_y"/>
                                          </p:val>
                                        </p:tav>
                                      </p:tavLst>
                                    </p:anim>
                                  </p:childTnLst>
                                </p:cTn>
                              </p:par>
                            </p:childTnLst>
                          </p:cTn>
                        </p:par>
                        <p:par>
                          <p:cTn id="33" fill="hold">
                            <p:stCondLst>
                              <p:cond delay="49820"/>
                            </p:stCondLst>
                            <p:childTnLst>
                              <p:par>
                                <p:cTn id="34" presetID="52" presetClass="entr" presetSubtype="0" fill="hold" grpId="0" nodeType="afterEffect">
                                  <p:stCondLst>
                                    <p:cond delay="0"/>
                                  </p:stCondLst>
                                  <p:iterate type="lt">
                                    <p:tmPct val="5000"/>
                                  </p:iterate>
                                  <p:childTnLst>
                                    <p:set>
                                      <p:cBhvr>
                                        <p:cTn id="35" dur="1" fill="hold">
                                          <p:stCondLst>
                                            <p:cond delay="0"/>
                                          </p:stCondLst>
                                        </p:cTn>
                                        <p:tgtEl>
                                          <p:spTgt spid="7"/>
                                        </p:tgtEl>
                                        <p:attrNameLst>
                                          <p:attrName>style.visibility</p:attrName>
                                        </p:attrNameLst>
                                      </p:cBhvr>
                                      <p:to>
                                        <p:strVal val="visible"/>
                                      </p:to>
                                    </p:set>
                                    <p:animScale>
                                      <p:cBhvr>
                                        <p:cTn id="36" dur="1000" decel="50000" fill="hold">
                                          <p:stCondLst>
                                            <p:cond delay="0"/>
                                          </p:stCondLst>
                                        </p:cTn>
                                        <p:tgtEl>
                                          <p:spTgt spid="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7" dur="1000" decel="50000" fill="hold">
                                          <p:stCondLst>
                                            <p:cond delay="0"/>
                                          </p:stCondLst>
                                        </p:cTn>
                                        <p:tgtEl>
                                          <p:spTgt spid="7"/>
                                        </p:tgtEl>
                                        <p:attrNameLst>
                                          <p:attrName>ppt_x</p:attrName>
                                          <p:attrName>ppt_y</p:attrName>
                                        </p:attrNameLst>
                                      </p:cBhvr>
                                    </p:animMotion>
                                    <p:animEffect transition="in" filter="fade">
                                      <p:cBhvr>
                                        <p:cTn id="38" dur="1000"/>
                                        <p:tgtEl>
                                          <p:spTgt spid="7"/>
                                        </p:tgtEl>
                                      </p:cBhvr>
                                    </p:animEffect>
                                  </p:childTnLst>
                                </p:cTn>
                              </p:par>
                            </p:childTnLst>
                          </p:cTn>
                        </p:par>
                        <p:par>
                          <p:cTn id="39" fill="hold">
                            <p:stCondLst>
                              <p:cond delay="61570"/>
                            </p:stCondLst>
                            <p:childTnLst>
                              <p:par>
                                <p:cTn id="40" presetID="25" presetClass="entr" presetSubtype="0" fill="hold" grpId="0" nodeType="afterEffect">
                                  <p:stCondLst>
                                    <p:cond delay="0"/>
                                  </p:stCondLst>
                                  <p:iterate type="lt">
                                    <p:tmPct val="5000"/>
                                  </p:iterate>
                                  <p:childTnLst>
                                    <p:set>
                                      <p:cBhvr>
                                        <p:cTn id="41" dur="1" fill="hold">
                                          <p:stCondLst>
                                            <p:cond delay="0"/>
                                          </p:stCondLst>
                                        </p:cTn>
                                        <p:tgtEl>
                                          <p:spTgt spid="3"/>
                                        </p:tgtEl>
                                        <p:attrNameLst>
                                          <p:attrName>style.visibility</p:attrName>
                                        </p:attrNameLst>
                                      </p:cBhvr>
                                      <p:to>
                                        <p:strVal val="visible"/>
                                      </p:to>
                                    </p:set>
                                    <p:anim calcmode="lin" valueType="num">
                                      <p:cBhvr>
                                        <p:cTn id="42"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43"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44"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45" dur="1000" fill="hold"/>
                                        <p:tgtEl>
                                          <p:spTgt spid="3"/>
                                        </p:tgtEl>
                                        <p:attrNameLst>
                                          <p:attrName>ppt_h</p:attrName>
                                        </p:attrNameLst>
                                      </p:cBhvr>
                                      <p:tavLst>
                                        <p:tav tm="0">
                                          <p:val>
                                            <p:strVal val="#ppt_h"/>
                                          </p:val>
                                        </p:tav>
                                        <p:tav tm="100000">
                                          <p:val>
                                            <p:strVal val="#ppt_h"/>
                                          </p:val>
                                        </p:tav>
                                      </p:tavLst>
                                    </p:anim>
                                    <p:anim calcmode="lin" valueType="num">
                                      <p:cBhvr>
                                        <p:cTn id="46"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47"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48"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49" dur="1000" decel="50000">
                                          <p:stCondLst>
                                            <p:cond delay="0"/>
                                          </p:stCondLst>
                                        </p:cTn>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animBg="1"/>
      <p:bldP spid="6" grpId="0" animBg="1"/>
      <p:bldP spid="7" grpId="0" animBg="1"/>
      <p:bldP spid="8" grpId="0" animBg="1"/>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834584" y="2675512"/>
            <a:ext cx="9872420" cy="900246"/>
          </a:xfrm>
          <a:prstGeom prst="rect">
            <a:avLst/>
          </a:prstGeom>
          <a:solidFill>
            <a:srgbClr val="FFCCFF"/>
          </a:solidFill>
        </p:spPr>
        <p:txBody>
          <a:bodyPr wrap="square">
            <a:spAutoFit/>
          </a:bodyPr>
          <a:lstStyle/>
          <a:p>
            <a:pPr>
              <a:lnSpc>
                <a:spcPts val="2100"/>
              </a:lnSpc>
            </a:pPr>
            <a:r>
              <a:rPr lang="es-ES" sz="2400" dirty="0" err="1">
                <a:solidFill>
                  <a:srgbClr val="000000"/>
                </a:solidFill>
                <a:ea typeface="Calibri" panose="020F0502020204030204" pitchFamily="34" charset="0"/>
              </a:rPr>
              <a:t>Hipóteis</a:t>
            </a:r>
            <a:r>
              <a:rPr lang="es-ES" sz="2400" dirty="0">
                <a:solidFill>
                  <a:srgbClr val="000000"/>
                </a:solidFill>
                <a:ea typeface="Calibri" panose="020F0502020204030204" pitchFamily="34" charset="0"/>
              </a:rPr>
              <a:t>: Dado el contexto socio/económico/educativo, es posible que exista un divorcio entre los contenidos curriculares y las vivencias sociales, impidiendo la inclusión social durante el proceso de aprendizaje/enseñanza</a:t>
            </a:r>
            <a:endParaRPr lang="en-US" sz="2400" dirty="0"/>
          </a:p>
        </p:txBody>
      </p:sp>
      <p:sp>
        <p:nvSpPr>
          <p:cNvPr id="3" name="Rectángulo 2"/>
          <p:cNvSpPr/>
          <p:nvPr/>
        </p:nvSpPr>
        <p:spPr>
          <a:xfrm>
            <a:off x="291830" y="0"/>
            <a:ext cx="5529850" cy="1754326"/>
          </a:xfrm>
          <a:prstGeom prst="rect">
            <a:avLst/>
          </a:prstGeom>
          <a:solidFill>
            <a:srgbClr val="CCCCFF"/>
          </a:solidFill>
        </p:spPr>
        <p:txBody>
          <a:bodyPr wrap="square">
            <a:spAutoFit/>
          </a:bodyPr>
          <a:lstStyle/>
          <a:p>
            <a:pPr marL="93663" marR="391160" algn="just">
              <a:lnSpc>
                <a:spcPts val="2100"/>
              </a:lnSpc>
              <a:spcAft>
                <a:spcPts val="0"/>
              </a:spcAft>
            </a:pPr>
            <a:r>
              <a:rPr lang="es-PE" dirty="0">
                <a:solidFill>
                  <a:srgbClr val="000000"/>
                </a:solidFill>
                <a:ea typeface="Times New Roman" panose="02020603050405020304" pitchFamily="18" charset="0"/>
              </a:rPr>
              <a:t>El sistema, que nos quiere ciegos, que nos </a:t>
            </a:r>
            <a:r>
              <a:rPr lang="es-PE" dirty="0" smtClean="0">
                <a:solidFill>
                  <a:srgbClr val="000000"/>
                </a:solidFill>
                <a:ea typeface="Times New Roman" panose="02020603050405020304" pitchFamily="18" charset="0"/>
              </a:rPr>
              <a:t>quiere mudos</a:t>
            </a:r>
            <a:r>
              <a:rPr lang="es-PE" dirty="0">
                <a:solidFill>
                  <a:srgbClr val="000000"/>
                </a:solidFill>
                <a:ea typeface="Times New Roman" panose="02020603050405020304" pitchFamily="18" charset="0"/>
              </a:rPr>
              <a:t>, que nos quiere sordos, no nos ayuda a vivir naciendo. El sistema nos entrena para vivir muriendo y para vivir matando: matando, hacia afuera, porque todo prójimo es un competidor y un posible </a:t>
            </a:r>
            <a:r>
              <a:rPr lang="es-PE" dirty="0" smtClean="0">
                <a:solidFill>
                  <a:srgbClr val="000000"/>
                </a:solidFill>
                <a:ea typeface="Times New Roman" panose="02020603050405020304" pitchFamily="18" charset="0"/>
              </a:rPr>
              <a:t>enemigo.  </a:t>
            </a:r>
            <a:r>
              <a:rPr lang="es-PE" dirty="0">
                <a:solidFill>
                  <a:srgbClr val="000000"/>
                </a:solidFill>
                <a:ea typeface="Times New Roman" panose="02020603050405020304" pitchFamily="18" charset="0"/>
              </a:rPr>
              <a:t>Eduardo Galeano y Gunter </a:t>
            </a:r>
            <a:r>
              <a:rPr lang="es-PE" dirty="0" err="1">
                <a:solidFill>
                  <a:srgbClr val="000000"/>
                </a:solidFill>
                <a:ea typeface="Times New Roman" panose="02020603050405020304" pitchFamily="18" charset="0"/>
              </a:rPr>
              <a:t>Grass</a:t>
            </a:r>
            <a:r>
              <a:rPr lang="es-PE" dirty="0">
                <a:solidFill>
                  <a:srgbClr val="000000"/>
                </a:solidFill>
                <a:ea typeface="Times New Roman" panose="02020603050405020304" pitchFamily="18" charset="0"/>
              </a:rPr>
              <a:t> </a:t>
            </a:r>
            <a:endParaRPr lang="en-US" sz="2800" dirty="0">
              <a:effectLst/>
              <a:ea typeface="Times New Roman" panose="02020603050405020304" pitchFamily="18" charset="0"/>
            </a:endParaRPr>
          </a:p>
        </p:txBody>
      </p:sp>
      <p:sp>
        <p:nvSpPr>
          <p:cNvPr id="4" name="Rectángulo 3"/>
          <p:cNvSpPr/>
          <p:nvPr/>
        </p:nvSpPr>
        <p:spPr>
          <a:xfrm>
            <a:off x="5977180" y="49058"/>
            <a:ext cx="6096000" cy="1754326"/>
          </a:xfrm>
          <a:prstGeom prst="rect">
            <a:avLst/>
          </a:prstGeom>
          <a:solidFill>
            <a:srgbClr val="FF66FF"/>
          </a:solidFill>
        </p:spPr>
        <p:txBody>
          <a:bodyPr>
            <a:spAutoFit/>
          </a:bodyPr>
          <a:lstStyle/>
          <a:p>
            <a:pPr algn="just">
              <a:lnSpc>
                <a:spcPts val="2100"/>
              </a:lnSpc>
            </a:pPr>
            <a:r>
              <a:rPr lang="es-ES" dirty="0">
                <a:solidFill>
                  <a:schemeClr val="bg1"/>
                </a:solidFill>
                <a:ea typeface="Calibri" panose="020F0502020204030204" pitchFamily="34" charset="0"/>
              </a:rPr>
              <a:t>Hablar hoy de “ciudadanía” debería ser </a:t>
            </a:r>
            <a:r>
              <a:rPr lang="es-ES" dirty="0" smtClean="0">
                <a:solidFill>
                  <a:schemeClr val="bg1"/>
                </a:solidFill>
                <a:ea typeface="Calibri" panose="020F0502020204030204" pitchFamily="34" charset="0"/>
              </a:rPr>
              <a:t>aprovechado para indagar </a:t>
            </a:r>
            <a:r>
              <a:rPr lang="es-ES" dirty="0">
                <a:solidFill>
                  <a:schemeClr val="bg1"/>
                </a:solidFill>
                <a:ea typeface="Calibri" panose="020F0502020204030204" pitchFamily="34" charset="0"/>
              </a:rPr>
              <a:t>en el modelo de sociedad y de educación que es preciso </a:t>
            </a:r>
            <a:r>
              <a:rPr lang="es-ES" dirty="0" smtClean="0">
                <a:solidFill>
                  <a:schemeClr val="bg1"/>
                </a:solidFill>
                <a:ea typeface="Calibri" panose="020F0502020204030204" pitchFamily="34" charset="0"/>
              </a:rPr>
              <a:t>reconstruir ... tarea </a:t>
            </a:r>
            <a:r>
              <a:rPr lang="es-ES" dirty="0">
                <a:solidFill>
                  <a:schemeClr val="bg1"/>
                </a:solidFill>
                <a:ea typeface="Calibri" panose="020F0502020204030204" pitchFamily="34" charset="0"/>
              </a:rPr>
              <a:t>pendiente de la última década: qué currículo, qué conocimientos serían los más adecuados para el tipo de sociedad que es preciso redefinir.   </a:t>
            </a:r>
            <a:r>
              <a:rPr lang="es-ES" i="1" dirty="0">
                <a:solidFill>
                  <a:schemeClr val="bg1"/>
                </a:solidFill>
                <a:ea typeface="Calibri" panose="020F0502020204030204" pitchFamily="34" charset="0"/>
              </a:rPr>
              <a:t>Antonio </a:t>
            </a:r>
            <a:r>
              <a:rPr lang="es-ES" i="1" dirty="0" err="1">
                <a:solidFill>
                  <a:schemeClr val="bg1"/>
                </a:solidFill>
                <a:ea typeface="Calibri" panose="020F0502020204030204" pitchFamily="34" charset="0"/>
              </a:rPr>
              <a:t>Bolivar</a:t>
            </a:r>
            <a:r>
              <a:rPr lang="es-ES" i="1" dirty="0">
                <a:solidFill>
                  <a:schemeClr val="bg1"/>
                </a:solidFill>
                <a:ea typeface="Calibri" panose="020F0502020204030204" pitchFamily="34" charset="0"/>
              </a:rPr>
              <a:t>, Florencio Luengo</a:t>
            </a:r>
            <a:endParaRPr lang="en-US" dirty="0">
              <a:solidFill>
                <a:schemeClr val="bg1"/>
              </a:solidFill>
            </a:endParaRPr>
          </a:p>
        </p:txBody>
      </p:sp>
      <p:sp>
        <p:nvSpPr>
          <p:cNvPr id="5" name="Rectángulo 4"/>
          <p:cNvSpPr/>
          <p:nvPr/>
        </p:nvSpPr>
        <p:spPr>
          <a:xfrm>
            <a:off x="0" y="3944978"/>
            <a:ext cx="6121831" cy="1754326"/>
          </a:xfrm>
          <a:prstGeom prst="rect">
            <a:avLst/>
          </a:prstGeom>
          <a:solidFill>
            <a:srgbClr val="66FF33"/>
          </a:solidFill>
        </p:spPr>
        <p:txBody>
          <a:bodyPr wrap="square">
            <a:spAutoFit/>
          </a:bodyPr>
          <a:lstStyle/>
          <a:p>
            <a:pPr algn="just">
              <a:lnSpc>
                <a:spcPts val="2100"/>
              </a:lnSpc>
            </a:pPr>
            <a:r>
              <a:rPr lang="es-ES" dirty="0">
                <a:solidFill>
                  <a:srgbClr val="000000"/>
                </a:solidFill>
                <a:ea typeface="Calibri" panose="020F0502020204030204" pitchFamily="34" charset="0"/>
              </a:rPr>
              <a:t>La historia se inicia con ese hombre que camina y descubre posibilidades para crecer. En el baile, copia los movimientos del viento, del mar, de </a:t>
            </a:r>
            <a:r>
              <a:rPr lang="es-ES" dirty="0" smtClean="0">
                <a:solidFill>
                  <a:srgbClr val="000000"/>
                </a:solidFill>
                <a:ea typeface="Calibri" panose="020F0502020204030204" pitchFamily="34" charset="0"/>
              </a:rPr>
              <a:t>los árboles</a:t>
            </a:r>
            <a:r>
              <a:rPr lang="es-ES" u="sng" dirty="0" smtClean="0">
                <a:solidFill>
                  <a:srgbClr val="000000"/>
                </a:solidFill>
                <a:ea typeface="Calibri" panose="020F0502020204030204" pitchFamily="34" charset="0"/>
              </a:rPr>
              <a:t>,</a:t>
            </a:r>
            <a:r>
              <a:rPr lang="es-ES" dirty="0">
                <a:solidFill>
                  <a:srgbClr val="000000"/>
                </a:solidFill>
                <a:ea typeface="Calibri" panose="020F0502020204030204" pitchFamily="34" charset="0"/>
              </a:rPr>
              <a:t> etc.; poetiza su cuerpo asumiendo la creación que los poetas accionan en palabras. Así, manifiesta un cuerpo activo, posibilidades plásticas y un accionar en </a:t>
            </a:r>
            <a:r>
              <a:rPr lang="es-ES" dirty="0" smtClean="0">
                <a:solidFill>
                  <a:srgbClr val="000000"/>
                </a:solidFill>
                <a:ea typeface="Calibri" panose="020F0502020204030204" pitchFamily="34" charset="0"/>
              </a:rPr>
              <a:t>la poesía</a:t>
            </a:r>
            <a:endParaRPr lang="en-US" dirty="0"/>
          </a:p>
        </p:txBody>
      </p:sp>
      <p:sp>
        <p:nvSpPr>
          <p:cNvPr id="6" name="Rectángulo 5"/>
          <p:cNvSpPr/>
          <p:nvPr/>
        </p:nvSpPr>
        <p:spPr>
          <a:xfrm>
            <a:off x="6194155" y="4033994"/>
            <a:ext cx="5951350" cy="1477328"/>
          </a:xfrm>
          <a:prstGeom prst="rect">
            <a:avLst/>
          </a:prstGeom>
          <a:solidFill>
            <a:srgbClr val="00FFFF"/>
          </a:solidFill>
        </p:spPr>
        <p:txBody>
          <a:bodyPr wrap="square">
            <a:spAutoFit/>
          </a:bodyPr>
          <a:lstStyle/>
          <a:p>
            <a:pPr algn="just">
              <a:lnSpc>
                <a:spcPts val="2100"/>
              </a:lnSpc>
            </a:pPr>
            <a:r>
              <a:rPr lang="en-US" dirty="0" err="1">
                <a:solidFill>
                  <a:srgbClr val="000000"/>
                </a:solidFill>
                <a:ea typeface="Calibri" panose="020F0502020204030204" pitchFamily="34" charset="0"/>
              </a:rPr>
              <a:t>Según</a:t>
            </a:r>
            <a:r>
              <a:rPr lang="en-US" dirty="0">
                <a:solidFill>
                  <a:srgbClr val="000000"/>
                </a:solidFill>
                <a:ea typeface="Calibri" panose="020F0502020204030204" pitchFamily="34" charset="0"/>
              </a:rPr>
              <a:t> Werner Jaeger, </a:t>
            </a:r>
            <a:r>
              <a:rPr lang="en-US" dirty="0" err="1">
                <a:solidFill>
                  <a:srgbClr val="000000"/>
                </a:solidFill>
                <a:ea typeface="Calibri" panose="020F0502020204030204" pitchFamily="34" charset="0"/>
              </a:rPr>
              <a:t>en</a:t>
            </a:r>
            <a:r>
              <a:rPr lang="en-US" dirty="0">
                <a:solidFill>
                  <a:srgbClr val="000000"/>
                </a:solidFill>
                <a:ea typeface="Calibri" panose="020F0502020204030204" pitchFamily="34" charset="0"/>
              </a:rPr>
              <a:t> Paideia, la </a:t>
            </a:r>
            <a:r>
              <a:rPr lang="en-US" dirty="0" err="1">
                <a:solidFill>
                  <a:srgbClr val="000000"/>
                </a:solidFill>
                <a:ea typeface="Calibri" panose="020F0502020204030204" pitchFamily="34" charset="0"/>
              </a:rPr>
              <a:t>primera</a:t>
            </a:r>
            <a:r>
              <a:rPr lang="en-US" dirty="0">
                <a:solidFill>
                  <a:srgbClr val="000000"/>
                </a:solidFill>
                <a:ea typeface="Calibri" panose="020F0502020204030204" pitchFamily="34" charset="0"/>
              </a:rPr>
              <a:t> </a:t>
            </a:r>
            <a:r>
              <a:rPr lang="en-US" dirty="0" err="1">
                <a:solidFill>
                  <a:srgbClr val="000000"/>
                </a:solidFill>
                <a:ea typeface="Calibri" panose="020F0502020204030204" pitchFamily="34" charset="0"/>
              </a:rPr>
              <a:t>educación</a:t>
            </a:r>
            <a:r>
              <a:rPr lang="en-US" dirty="0">
                <a:solidFill>
                  <a:srgbClr val="000000"/>
                </a:solidFill>
                <a:ea typeface="Calibri" panose="020F0502020204030204" pitchFamily="34" charset="0"/>
              </a:rPr>
              <a:t> que un </a:t>
            </a:r>
            <a:r>
              <a:rPr lang="en-US" dirty="0" err="1">
                <a:solidFill>
                  <a:srgbClr val="000000"/>
                </a:solidFill>
                <a:ea typeface="Calibri" panose="020F0502020204030204" pitchFamily="34" charset="0"/>
              </a:rPr>
              <a:t>griego</a:t>
            </a:r>
            <a:r>
              <a:rPr lang="en-US" dirty="0">
                <a:solidFill>
                  <a:srgbClr val="000000"/>
                </a:solidFill>
                <a:ea typeface="Calibri" panose="020F0502020204030204" pitchFamily="34" charset="0"/>
              </a:rPr>
              <a:t> </a:t>
            </a:r>
            <a:r>
              <a:rPr lang="en-US" dirty="0" err="1">
                <a:solidFill>
                  <a:srgbClr val="000000"/>
                </a:solidFill>
                <a:ea typeface="Calibri" panose="020F0502020204030204" pitchFamily="34" charset="0"/>
              </a:rPr>
              <a:t>recibía</a:t>
            </a:r>
            <a:r>
              <a:rPr lang="en-US" dirty="0">
                <a:solidFill>
                  <a:srgbClr val="000000"/>
                </a:solidFill>
                <a:ea typeface="Calibri" panose="020F0502020204030204" pitchFamily="34" charset="0"/>
              </a:rPr>
              <a:t>, se </a:t>
            </a:r>
            <a:r>
              <a:rPr lang="en-US" dirty="0" err="1">
                <a:solidFill>
                  <a:srgbClr val="000000"/>
                </a:solidFill>
                <a:ea typeface="Calibri" panose="020F0502020204030204" pitchFamily="34" charset="0"/>
              </a:rPr>
              <a:t>refería</a:t>
            </a:r>
            <a:r>
              <a:rPr lang="en-US" dirty="0">
                <a:solidFill>
                  <a:srgbClr val="000000"/>
                </a:solidFill>
                <a:ea typeface="Calibri" panose="020F0502020204030204" pitchFamily="34" charset="0"/>
              </a:rPr>
              <a:t> al </a:t>
            </a:r>
            <a:r>
              <a:rPr lang="en-US" dirty="0" err="1">
                <a:solidFill>
                  <a:srgbClr val="000000"/>
                </a:solidFill>
                <a:ea typeface="Calibri" panose="020F0502020204030204" pitchFamily="34" charset="0"/>
              </a:rPr>
              <a:t>uso</a:t>
            </a:r>
            <a:r>
              <a:rPr lang="en-US" dirty="0">
                <a:solidFill>
                  <a:srgbClr val="000000"/>
                </a:solidFill>
                <a:ea typeface="Calibri" panose="020F0502020204030204" pitchFamily="34" charset="0"/>
              </a:rPr>
              <a:t> de </a:t>
            </a:r>
            <a:r>
              <a:rPr lang="en-US" dirty="0" err="1">
                <a:solidFill>
                  <a:srgbClr val="000000"/>
                </a:solidFill>
                <a:ea typeface="Calibri" panose="020F0502020204030204" pitchFamily="34" charset="0"/>
              </a:rPr>
              <a:t>su</a:t>
            </a:r>
            <a:r>
              <a:rPr lang="en-US" dirty="0">
                <a:solidFill>
                  <a:srgbClr val="000000"/>
                </a:solidFill>
                <a:ea typeface="Calibri" panose="020F0502020204030204" pitchFamily="34" charset="0"/>
              </a:rPr>
              <a:t> </a:t>
            </a:r>
            <a:r>
              <a:rPr lang="en-US" dirty="0" err="1" smtClean="0">
                <a:solidFill>
                  <a:srgbClr val="000000"/>
                </a:solidFill>
                <a:ea typeface="Calibri" panose="020F0502020204030204" pitchFamily="34" charset="0"/>
              </a:rPr>
              <a:t>cuerpo</a:t>
            </a:r>
            <a:r>
              <a:rPr lang="en-US" dirty="0" smtClean="0">
                <a:solidFill>
                  <a:srgbClr val="000000"/>
                </a:solidFill>
                <a:ea typeface="Calibri" panose="020F0502020204030204" pitchFamily="34" charset="0"/>
              </a:rPr>
              <a:t>, </a:t>
            </a:r>
            <a:r>
              <a:rPr lang="en-US" dirty="0" err="1">
                <a:solidFill>
                  <a:srgbClr val="000000"/>
                </a:solidFill>
                <a:ea typeface="Calibri" panose="020F0502020204030204" pitchFamily="34" charset="0"/>
              </a:rPr>
              <a:t>porque</a:t>
            </a:r>
            <a:r>
              <a:rPr lang="en-US" dirty="0">
                <a:solidFill>
                  <a:srgbClr val="000000"/>
                </a:solidFill>
                <a:ea typeface="Calibri" panose="020F0502020204030204" pitchFamily="34" charset="0"/>
              </a:rPr>
              <a:t> </a:t>
            </a:r>
            <a:r>
              <a:rPr lang="en-US" dirty="0" err="1">
                <a:solidFill>
                  <a:srgbClr val="000000"/>
                </a:solidFill>
                <a:ea typeface="Calibri" panose="020F0502020204030204" pitchFamily="34" charset="0"/>
              </a:rPr>
              <a:t>allí</a:t>
            </a:r>
            <a:r>
              <a:rPr lang="en-US" dirty="0">
                <a:solidFill>
                  <a:srgbClr val="000000"/>
                </a:solidFill>
                <a:ea typeface="Calibri" panose="020F0502020204030204" pitchFamily="34" charset="0"/>
              </a:rPr>
              <a:t> </a:t>
            </a:r>
            <a:r>
              <a:rPr lang="en-US" dirty="0" err="1">
                <a:solidFill>
                  <a:srgbClr val="000000"/>
                </a:solidFill>
                <a:ea typeface="Calibri" panose="020F0502020204030204" pitchFamily="34" charset="0"/>
              </a:rPr>
              <a:t>encontraba</a:t>
            </a:r>
            <a:r>
              <a:rPr lang="en-US" dirty="0">
                <a:solidFill>
                  <a:srgbClr val="000000"/>
                </a:solidFill>
                <a:ea typeface="Calibri" panose="020F0502020204030204" pitchFamily="34" charset="0"/>
              </a:rPr>
              <a:t> un </a:t>
            </a:r>
            <a:r>
              <a:rPr lang="en-US" dirty="0" err="1">
                <a:solidFill>
                  <a:srgbClr val="000000"/>
                </a:solidFill>
                <a:ea typeface="Calibri" panose="020F0502020204030204" pitchFamily="34" charset="0"/>
              </a:rPr>
              <a:t>orden</a:t>
            </a:r>
            <a:r>
              <a:rPr lang="en-US" dirty="0">
                <a:solidFill>
                  <a:srgbClr val="000000"/>
                </a:solidFill>
                <a:ea typeface="Calibri" panose="020F0502020204030204" pitchFamily="34" charset="0"/>
              </a:rPr>
              <a:t> (un cosmos) y </a:t>
            </a:r>
            <a:r>
              <a:rPr lang="en-US" dirty="0" err="1">
                <a:solidFill>
                  <a:srgbClr val="000000"/>
                </a:solidFill>
                <a:ea typeface="Calibri" panose="020F0502020204030204" pitchFamily="34" charset="0"/>
              </a:rPr>
              <a:t>una</a:t>
            </a:r>
            <a:r>
              <a:rPr lang="en-US" dirty="0">
                <a:solidFill>
                  <a:srgbClr val="000000"/>
                </a:solidFill>
                <a:ea typeface="Calibri" panose="020F0502020204030204" pitchFamily="34" charset="0"/>
              </a:rPr>
              <a:t> </a:t>
            </a:r>
            <a:r>
              <a:rPr lang="en-US" dirty="0" err="1">
                <a:solidFill>
                  <a:srgbClr val="000000"/>
                </a:solidFill>
                <a:ea typeface="Calibri" panose="020F0502020204030204" pitchFamily="34" charset="0"/>
              </a:rPr>
              <a:t>extensión</a:t>
            </a:r>
            <a:r>
              <a:rPr lang="en-US" dirty="0">
                <a:solidFill>
                  <a:srgbClr val="000000"/>
                </a:solidFill>
                <a:ea typeface="Calibri" panose="020F0502020204030204" pitchFamily="34" charset="0"/>
              </a:rPr>
              <a:t> a </a:t>
            </a:r>
            <a:r>
              <a:rPr lang="en-US" dirty="0" err="1">
                <a:solidFill>
                  <a:srgbClr val="000000"/>
                </a:solidFill>
                <a:ea typeface="Calibri" panose="020F0502020204030204" pitchFamily="34" charset="0"/>
              </a:rPr>
              <a:t>todas</a:t>
            </a:r>
            <a:r>
              <a:rPr lang="en-US" dirty="0">
                <a:solidFill>
                  <a:srgbClr val="000000"/>
                </a:solidFill>
                <a:ea typeface="Calibri" panose="020F0502020204030204" pitchFamily="34" charset="0"/>
              </a:rPr>
              <a:t> </a:t>
            </a:r>
            <a:r>
              <a:rPr lang="en-US" dirty="0" err="1" smtClean="0">
                <a:solidFill>
                  <a:srgbClr val="000000"/>
                </a:solidFill>
                <a:ea typeface="Calibri" panose="020F0502020204030204" pitchFamily="34" charset="0"/>
              </a:rPr>
              <a:t>sus</a:t>
            </a:r>
            <a:r>
              <a:rPr lang="en-US" dirty="0" smtClean="0">
                <a:solidFill>
                  <a:srgbClr val="000000"/>
                </a:solidFill>
                <a:ea typeface="Calibri" panose="020F0502020204030204" pitchFamily="34" charset="0"/>
              </a:rPr>
              <a:t> </a:t>
            </a:r>
            <a:r>
              <a:rPr lang="en-US" dirty="0" err="1" smtClean="0">
                <a:solidFill>
                  <a:srgbClr val="000000"/>
                </a:solidFill>
                <a:ea typeface="Calibri" panose="020F0502020204030204" pitchFamily="34" charset="0"/>
                <a:cs typeface="Times New Roman" panose="02020603050405020304" pitchFamily="18" charset="0"/>
                <a:hlinkClick r:id="rId2"/>
              </a:rPr>
              <a:t>acciones</a:t>
            </a:r>
            <a:r>
              <a:rPr lang="en-US" dirty="0" smtClean="0">
                <a:solidFill>
                  <a:srgbClr val="000000"/>
                </a:solidFill>
                <a:ea typeface="Calibri" panose="020F0502020204030204" pitchFamily="34" charset="0"/>
              </a:rPr>
              <a:t>; </a:t>
            </a:r>
            <a:r>
              <a:rPr lang="en-US" dirty="0">
                <a:solidFill>
                  <a:srgbClr val="000000"/>
                </a:solidFill>
                <a:ea typeface="Calibri" panose="020F0502020204030204" pitchFamily="34" charset="0"/>
              </a:rPr>
              <a:t>se </a:t>
            </a:r>
            <a:r>
              <a:rPr lang="en-US" dirty="0" err="1">
                <a:solidFill>
                  <a:srgbClr val="000000"/>
                </a:solidFill>
                <a:ea typeface="Calibri" panose="020F0502020204030204" pitchFamily="34" charset="0"/>
              </a:rPr>
              <a:t>promovía</a:t>
            </a:r>
            <a:r>
              <a:rPr lang="en-US" dirty="0">
                <a:solidFill>
                  <a:srgbClr val="000000"/>
                </a:solidFill>
                <a:ea typeface="Calibri" panose="020F0502020204030204" pitchFamily="34" charset="0"/>
              </a:rPr>
              <a:t> el </a:t>
            </a:r>
            <a:r>
              <a:rPr lang="en-US" dirty="0" err="1">
                <a:solidFill>
                  <a:srgbClr val="000000"/>
                </a:solidFill>
                <a:ea typeface="Calibri" panose="020F0502020204030204" pitchFamily="34" charset="0"/>
              </a:rPr>
              <a:t>uso</a:t>
            </a:r>
            <a:r>
              <a:rPr lang="en-US" dirty="0">
                <a:solidFill>
                  <a:srgbClr val="000000"/>
                </a:solidFill>
                <a:ea typeface="Calibri" panose="020F0502020204030204" pitchFamily="34" charset="0"/>
              </a:rPr>
              <a:t> del </a:t>
            </a:r>
            <a:r>
              <a:rPr lang="en-US" dirty="0" err="1">
                <a:solidFill>
                  <a:srgbClr val="000000"/>
                </a:solidFill>
                <a:ea typeface="Calibri" panose="020F0502020204030204" pitchFamily="34" charset="0"/>
              </a:rPr>
              <a:t>razonamiento</a:t>
            </a:r>
            <a:r>
              <a:rPr lang="en-US" dirty="0">
                <a:solidFill>
                  <a:srgbClr val="000000"/>
                </a:solidFill>
                <a:ea typeface="Calibri" panose="020F0502020204030204" pitchFamily="34" charset="0"/>
              </a:rPr>
              <a:t> y la </a:t>
            </a:r>
            <a:r>
              <a:rPr lang="en-US" dirty="0" err="1">
                <a:solidFill>
                  <a:srgbClr val="000000"/>
                </a:solidFill>
                <a:ea typeface="Calibri" panose="020F0502020204030204" pitchFamily="34" charset="0"/>
              </a:rPr>
              <a:t>crítica</a:t>
            </a:r>
            <a:r>
              <a:rPr lang="en-US" dirty="0">
                <a:solidFill>
                  <a:srgbClr val="000000"/>
                </a:solidFill>
                <a:ea typeface="Calibri" panose="020F0502020204030204" pitchFamily="34" charset="0"/>
              </a:rPr>
              <a:t> </a:t>
            </a:r>
            <a:r>
              <a:rPr lang="en-US" dirty="0" err="1">
                <a:solidFill>
                  <a:srgbClr val="000000"/>
                </a:solidFill>
                <a:ea typeface="Calibri" panose="020F0502020204030204" pitchFamily="34" charset="0"/>
              </a:rPr>
              <a:t>en</a:t>
            </a:r>
            <a:r>
              <a:rPr lang="en-US" dirty="0">
                <a:solidFill>
                  <a:srgbClr val="000000"/>
                </a:solidFill>
                <a:ea typeface="Calibri" panose="020F0502020204030204" pitchFamily="34" charset="0"/>
              </a:rPr>
              <a:t> </a:t>
            </a:r>
            <a:r>
              <a:rPr lang="en-US" dirty="0" err="1">
                <a:solidFill>
                  <a:srgbClr val="000000"/>
                </a:solidFill>
                <a:ea typeface="Calibri" panose="020F0502020204030204" pitchFamily="34" charset="0"/>
              </a:rPr>
              <a:t>eventos</a:t>
            </a:r>
            <a:r>
              <a:rPr lang="en-US" dirty="0">
                <a:solidFill>
                  <a:srgbClr val="000000"/>
                </a:solidFill>
                <a:ea typeface="Calibri" panose="020F0502020204030204" pitchFamily="34" charset="0"/>
              </a:rPr>
              <a:t> </a:t>
            </a:r>
            <a:r>
              <a:rPr lang="en-US" dirty="0" err="1">
                <a:solidFill>
                  <a:srgbClr val="000000"/>
                </a:solidFill>
                <a:ea typeface="Calibri" panose="020F0502020204030204" pitchFamily="34" charset="0"/>
              </a:rPr>
              <a:t>públicos</a:t>
            </a:r>
            <a:r>
              <a:rPr lang="en-US" dirty="0">
                <a:solidFill>
                  <a:srgbClr val="000000"/>
                </a:solidFill>
                <a:ea typeface="Calibri" panose="020F0502020204030204" pitchFamily="34" charset="0"/>
              </a:rPr>
              <a:t>.</a:t>
            </a:r>
            <a:endParaRPr lang="en-US" dirty="0"/>
          </a:p>
        </p:txBody>
      </p:sp>
      <p:sp>
        <p:nvSpPr>
          <p:cNvPr id="7" name="Rectángulo 6"/>
          <p:cNvSpPr/>
          <p:nvPr/>
        </p:nvSpPr>
        <p:spPr>
          <a:xfrm>
            <a:off x="0" y="5877336"/>
            <a:ext cx="5594889" cy="646331"/>
          </a:xfrm>
          <a:prstGeom prst="rect">
            <a:avLst/>
          </a:prstGeom>
          <a:solidFill>
            <a:srgbClr val="00FFCC"/>
          </a:solidFill>
        </p:spPr>
        <p:txBody>
          <a:bodyPr wrap="square">
            <a:spAutoFit/>
          </a:bodyPr>
          <a:lstStyle/>
          <a:p>
            <a:pPr algn="just">
              <a:lnSpc>
                <a:spcPts val="2100"/>
              </a:lnSpc>
            </a:pPr>
            <a:r>
              <a:rPr lang="es-ES" dirty="0">
                <a:solidFill>
                  <a:srgbClr val="000000"/>
                </a:solidFill>
                <a:ea typeface="Calibri" panose="020F0502020204030204" pitchFamily="34" charset="0"/>
              </a:rPr>
              <a:t>A principios del siglo XX, la escritura impresa es el medio predominante para difundir el saber en Occidente.</a:t>
            </a:r>
            <a:endParaRPr lang="en-US" dirty="0"/>
          </a:p>
        </p:txBody>
      </p:sp>
      <p:sp>
        <p:nvSpPr>
          <p:cNvPr id="8" name="Rectángulo 7"/>
          <p:cNvSpPr/>
          <p:nvPr/>
        </p:nvSpPr>
        <p:spPr>
          <a:xfrm>
            <a:off x="6121830" y="5600337"/>
            <a:ext cx="6096000" cy="923330"/>
          </a:xfrm>
          <a:prstGeom prst="rect">
            <a:avLst/>
          </a:prstGeom>
          <a:solidFill>
            <a:srgbClr val="99FF33"/>
          </a:solidFill>
        </p:spPr>
        <p:txBody>
          <a:bodyPr>
            <a:spAutoFit/>
          </a:bodyPr>
          <a:lstStyle/>
          <a:p>
            <a:pPr algn="just">
              <a:lnSpc>
                <a:spcPts val="2100"/>
              </a:lnSpc>
            </a:pPr>
            <a:r>
              <a:rPr lang="es-ES" dirty="0">
                <a:solidFill>
                  <a:srgbClr val="000000"/>
                </a:solidFill>
                <a:ea typeface="Calibri" panose="020F0502020204030204" pitchFamily="34" charset="0"/>
              </a:rPr>
              <a:t>El </a:t>
            </a:r>
            <a:r>
              <a:rPr lang="es-ES" b="1" dirty="0">
                <a:solidFill>
                  <a:srgbClr val="000000"/>
                </a:solidFill>
                <a:ea typeface="Calibri" panose="020F0502020204030204" pitchFamily="34" charset="0"/>
              </a:rPr>
              <a:t>resurgir</a:t>
            </a:r>
            <a:r>
              <a:rPr lang="es-ES" dirty="0">
                <a:solidFill>
                  <a:srgbClr val="000000"/>
                </a:solidFill>
                <a:ea typeface="Calibri" panose="020F0502020204030204" pitchFamily="34" charset="0"/>
              </a:rPr>
              <a:t> de la educación continua a inicios del Siglo XX, orienta los esfuerzos hacia la actualización de los adultos y prepararlos para responder a las exigencias del ámbito laboral. </a:t>
            </a:r>
            <a:endParaRPr lang="en-US" dirty="0"/>
          </a:p>
        </p:txBody>
      </p:sp>
      <p:sp>
        <p:nvSpPr>
          <p:cNvPr id="9" name="Rectángulo 8"/>
          <p:cNvSpPr/>
          <p:nvPr/>
        </p:nvSpPr>
        <p:spPr>
          <a:xfrm>
            <a:off x="2579343" y="1981416"/>
            <a:ext cx="6116418" cy="560474"/>
          </a:xfrm>
          <a:prstGeom prst="rect">
            <a:avLst/>
          </a:prstGeom>
          <a:solidFill>
            <a:schemeClr val="accent3">
              <a:lumMod val="20000"/>
              <a:lumOff val="80000"/>
            </a:schemeClr>
          </a:solidFill>
        </p:spPr>
        <p:txBody>
          <a:bodyPr wrap="none">
            <a:spAutoFit/>
          </a:bodyPr>
          <a:lstStyle/>
          <a:p>
            <a:pPr>
              <a:lnSpc>
                <a:spcPts val="3600"/>
              </a:lnSpc>
            </a:pPr>
            <a:r>
              <a:rPr lang="es-ES" sz="3600" b="1" dirty="0">
                <a:solidFill>
                  <a:srgbClr val="000000"/>
                </a:solidFill>
                <a:ea typeface="Calibri" panose="020F0502020204030204" pitchFamily="34" charset="0"/>
              </a:rPr>
              <a:t>Tradicionalismo aun imperante</a:t>
            </a:r>
            <a:endParaRPr lang="en-US" sz="3600" dirty="0"/>
          </a:p>
        </p:txBody>
      </p:sp>
    </p:spTree>
    <p:extLst>
      <p:ext uri="{BB962C8B-B14F-4D97-AF65-F5344CB8AC3E}">
        <p14:creationId xmlns:p14="http://schemas.microsoft.com/office/powerpoint/2010/main" val="2225804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iterate type="lt">
                                    <p:tmPct val="6000"/>
                                  </p:iterate>
                                  <p:childTnLst>
                                    <p:set>
                                      <p:cBhvr>
                                        <p:cTn id="6" dur="1" fill="hold">
                                          <p:stCondLst>
                                            <p:cond delay="0"/>
                                          </p:stCondLst>
                                        </p:cTn>
                                        <p:tgtEl>
                                          <p:spTgt spid="9"/>
                                        </p:tgtEl>
                                        <p:attrNameLst>
                                          <p:attrName>style.visibility</p:attrName>
                                        </p:attrNameLst>
                                      </p:cBhvr>
                                      <p:to>
                                        <p:strVal val="visible"/>
                                      </p:to>
                                    </p:set>
                                    <p:animEffect transition="in" filter="fade">
                                      <p:cBhvr>
                                        <p:cTn id="7" dur="800" decel="100000"/>
                                        <p:tgtEl>
                                          <p:spTgt spid="9"/>
                                        </p:tgtEl>
                                      </p:cBhvr>
                                    </p:animEffect>
                                    <p:anim calcmode="lin" valueType="num">
                                      <p:cBhvr>
                                        <p:cTn id="8" dur="800" decel="100000" fill="hold"/>
                                        <p:tgtEl>
                                          <p:spTgt spid="9"/>
                                        </p:tgtEl>
                                        <p:attrNameLst>
                                          <p:attrName>style.rotation</p:attrName>
                                        </p:attrNameLst>
                                      </p:cBhvr>
                                      <p:tavLst>
                                        <p:tav tm="0">
                                          <p:val>
                                            <p:fltVal val="-90"/>
                                          </p:val>
                                        </p:tav>
                                        <p:tav tm="100000">
                                          <p:val>
                                            <p:fltVal val="0"/>
                                          </p:val>
                                        </p:tav>
                                      </p:tavLst>
                                    </p:anim>
                                    <p:anim calcmode="lin" valueType="num">
                                      <p:cBhvr>
                                        <p:cTn id="9" dur="800" decel="100000" fill="hold"/>
                                        <p:tgtEl>
                                          <p:spTgt spid="9"/>
                                        </p:tgtEl>
                                        <p:attrNameLst>
                                          <p:attrName>ppt_x</p:attrName>
                                        </p:attrNameLst>
                                      </p:cBhvr>
                                      <p:tavLst>
                                        <p:tav tm="0">
                                          <p:val>
                                            <p:strVal val="#ppt_x+0.4"/>
                                          </p:val>
                                        </p:tav>
                                        <p:tav tm="100000">
                                          <p:val>
                                            <p:strVal val="#ppt_x-0.05"/>
                                          </p:val>
                                        </p:tav>
                                      </p:tavLst>
                                    </p:anim>
                                    <p:anim calcmode="lin" valueType="num">
                                      <p:cBhvr>
                                        <p:cTn id="10" dur="800" decel="100000" fill="hold"/>
                                        <p:tgtEl>
                                          <p:spTgt spid="9"/>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9"/>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9"/>
                                        </p:tgtEl>
                                        <p:attrNameLst>
                                          <p:attrName>ppt_y</p:attrName>
                                        </p:attrNameLst>
                                      </p:cBhvr>
                                      <p:tavLst>
                                        <p:tav tm="0">
                                          <p:val>
                                            <p:strVal val="#ppt_y+0.1"/>
                                          </p:val>
                                        </p:tav>
                                        <p:tav tm="100000">
                                          <p:val>
                                            <p:strVal val="#ppt_y"/>
                                          </p:val>
                                        </p:tav>
                                      </p:tavLst>
                                    </p:anim>
                                  </p:childTnLst>
                                </p:cTn>
                              </p:par>
                            </p:childTnLst>
                          </p:cTn>
                        </p:par>
                        <p:par>
                          <p:cTn id="13" fill="hold">
                            <p:stCondLst>
                              <p:cond delay="2560"/>
                            </p:stCondLst>
                            <p:childTnLst>
                              <p:par>
                                <p:cTn id="14" presetID="16" presetClass="entr" presetSubtype="26" fill="hold" grpId="0" nodeType="afterEffect">
                                  <p:stCondLst>
                                    <p:cond delay="0"/>
                                  </p:stCondLst>
                                  <p:iterate type="lt">
                                    <p:tmPct val="5000"/>
                                  </p:iterate>
                                  <p:childTnLst>
                                    <p:set>
                                      <p:cBhvr>
                                        <p:cTn id="15" dur="1" fill="hold">
                                          <p:stCondLst>
                                            <p:cond delay="0"/>
                                          </p:stCondLst>
                                        </p:cTn>
                                        <p:tgtEl>
                                          <p:spTgt spid="3"/>
                                        </p:tgtEl>
                                        <p:attrNameLst>
                                          <p:attrName>style.visibility</p:attrName>
                                        </p:attrNameLst>
                                      </p:cBhvr>
                                      <p:to>
                                        <p:strVal val="visible"/>
                                      </p:to>
                                    </p:set>
                                    <p:animEffect transition="in" filter="barn(inHorizontal)">
                                      <p:cBhvr>
                                        <p:cTn id="16" dur="500"/>
                                        <p:tgtEl>
                                          <p:spTgt spid="3"/>
                                        </p:tgtEl>
                                      </p:cBhvr>
                                    </p:animEffect>
                                  </p:childTnLst>
                                </p:cTn>
                              </p:par>
                            </p:childTnLst>
                          </p:cTn>
                        </p:par>
                        <p:par>
                          <p:cTn id="17" fill="hold">
                            <p:stCondLst>
                              <p:cond delay="9035"/>
                            </p:stCondLst>
                            <p:childTnLst>
                              <p:par>
                                <p:cTn id="18" presetID="43" presetClass="entr" presetSubtype="0" fill="hold" grpId="0" nodeType="afterEffect">
                                  <p:stCondLst>
                                    <p:cond delay="0"/>
                                  </p:stCondLst>
                                  <p:iterate type="lt">
                                    <p:tmPct val="5000"/>
                                  </p:iterate>
                                  <p:childTnLst>
                                    <p:set>
                                      <p:cBhvr>
                                        <p:cTn id="19" dur="1" fill="hold">
                                          <p:stCondLst>
                                            <p:cond delay="0"/>
                                          </p:stCondLst>
                                        </p:cTn>
                                        <p:tgtEl>
                                          <p:spTgt spid="4"/>
                                        </p:tgtEl>
                                        <p:attrNameLst>
                                          <p:attrName>style.visibility</p:attrName>
                                        </p:attrNameLst>
                                      </p:cBhvr>
                                      <p:to>
                                        <p:strVal val="visible"/>
                                      </p:to>
                                    </p:set>
                                    <p:animEffect transition="in" filter="fade">
                                      <p:cBhvr>
                                        <p:cTn id="20" dur="100"/>
                                        <p:tgtEl>
                                          <p:spTgt spid="4"/>
                                        </p:tgtEl>
                                      </p:cBhvr>
                                    </p:animEffect>
                                    <p:anim calcmode="lin" valueType="num">
                                      <p:cBhvr>
                                        <p:cTn id="21" dur="400" fill="hold"/>
                                        <p:tgtEl>
                                          <p:spTgt spid="4"/>
                                        </p:tgtEl>
                                        <p:attrNameLst>
                                          <p:attrName>ppt_x</p:attrName>
                                        </p:attrNameLst>
                                      </p:cBhvr>
                                      <p:tavLst>
                                        <p:tav tm="0">
                                          <p:val>
                                            <p:strVal val="#ppt_x"/>
                                          </p:val>
                                        </p:tav>
                                        <p:tav tm="100000">
                                          <p:val>
                                            <p:strVal val="#ppt_x"/>
                                          </p:val>
                                        </p:tav>
                                      </p:tavLst>
                                    </p:anim>
                                    <p:anim calcmode="lin" valueType="num">
                                      <p:cBhvr>
                                        <p:cTn id="22" dur="400" fill="hold"/>
                                        <p:tgtEl>
                                          <p:spTgt spid="4"/>
                                        </p:tgtEl>
                                        <p:attrNameLst>
                                          <p:attrName>ppt_y</p:attrName>
                                        </p:attrNameLst>
                                      </p:cBhvr>
                                      <p:tavLst>
                                        <p:tav tm="0">
                                          <p:val>
                                            <p:strVal val="#ppt_y+0.31"/>
                                          </p:val>
                                        </p:tav>
                                        <p:tav tm="100000">
                                          <p:val>
                                            <p:strVal val="#ppt_y+0.31"/>
                                          </p:val>
                                        </p:tav>
                                      </p:tavLst>
                                    </p:anim>
                                    <p:anim calcmode="lin" valueType="num">
                                      <p:cBhvr>
                                        <p:cTn id="23" dur="600" decel="50000" fill="hold">
                                          <p:stCondLst>
                                            <p:cond delay="400"/>
                                          </p:stCondLst>
                                        </p:cTn>
                                        <p:tgtEl>
                                          <p:spTgt spid="4"/>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4" dur="600" decel="50000" fill="hold">
                                          <p:stCondLst>
                                            <p:cond delay="400"/>
                                          </p:stCondLst>
                                        </p:cTn>
                                        <p:tgtEl>
                                          <p:spTgt spid="4"/>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25" fill="hold">
                            <p:stCondLst>
                              <p:cond delay="23285"/>
                            </p:stCondLst>
                            <p:childTnLst>
                              <p:par>
                                <p:cTn id="26" presetID="31" presetClass="entr" presetSubtype="0" fill="hold" grpId="0" nodeType="afterEffect">
                                  <p:stCondLst>
                                    <p:cond delay="0"/>
                                  </p:stCondLst>
                                  <p:iterate type="lt">
                                    <p:tmPct val="5000"/>
                                  </p:iterate>
                                  <p:childTnLst>
                                    <p:set>
                                      <p:cBhvr>
                                        <p:cTn id="27" dur="1" fill="hold">
                                          <p:stCondLst>
                                            <p:cond delay="0"/>
                                          </p:stCondLst>
                                        </p:cTn>
                                        <p:tgtEl>
                                          <p:spTgt spid="2"/>
                                        </p:tgtEl>
                                        <p:attrNameLst>
                                          <p:attrName>style.visibility</p:attrName>
                                        </p:attrNameLst>
                                      </p:cBhvr>
                                      <p:to>
                                        <p:strVal val="visible"/>
                                      </p:to>
                                    </p:set>
                                    <p:anim calcmode="lin" valueType="num">
                                      <p:cBhvr>
                                        <p:cTn id="28" dur="1000" fill="hold"/>
                                        <p:tgtEl>
                                          <p:spTgt spid="2"/>
                                        </p:tgtEl>
                                        <p:attrNameLst>
                                          <p:attrName>ppt_w</p:attrName>
                                        </p:attrNameLst>
                                      </p:cBhvr>
                                      <p:tavLst>
                                        <p:tav tm="0">
                                          <p:val>
                                            <p:fltVal val="0"/>
                                          </p:val>
                                        </p:tav>
                                        <p:tav tm="100000">
                                          <p:val>
                                            <p:strVal val="#ppt_w"/>
                                          </p:val>
                                        </p:tav>
                                      </p:tavLst>
                                    </p:anim>
                                    <p:anim calcmode="lin" valueType="num">
                                      <p:cBhvr>
                                        <p:cTn id="29" dur="1000" fill="hold"/>
                                        <p:tgtEl>
                                          <p:spTgt spid="2"/>
                                        </p:tgtEl>
                                        <p:attrNameLst>
                                          <p:attrName>ppt_h</p:attrName>
                                        </p:attrNameLst>
                                      </p:cBhvr>
                                      <p:tavLst>
                                        <p:tav tm="0">
                                          <p:val>
                                            <p:fltVal val="0"/>
                                          </p:val>
                                        </p:tav>
                                        <p:tav tm="100000">
                                          <p:val>
                                            <p:strVal val="#ppt_h"/>
                                          </p:val>
                                        </p:tav>
                                      </p:tavLst>
                                    </p:anim>
                                    <p:anim calcmode="lin" valueType="num">
                                      <p:cBhvr>
                                        <p:cTn id="30" dur="1000" fill="hold"/>
                                        <p:tgtEl>
                                          <p:spTgt spid="2"/>
                                        </p:tgtEl>
                                        <p:attrNameLst>
                                          <p:attrName>style.rotation</p:attrName>
                                        </p:attrNameLst>
                                      </p:cBhvr>
                                      <p:tavLst>
                                        <p:tav tm="0">
                                          <p:val>
                                            <p:fltVal val="90"/>
                                          </p:val>
                                        </p:tav>
                                        <p:tav tm="100000">
                                          <p:val>
                                            <p:fltVal val="0"/>
                                          </p:val>
                                        </p:tav>
                                      </p:tavLst>
                                    </p:anim>
                                    <p:animEffect transition="in" filter="fade">
                                      <p:cBhvr>
                                        <p:cTn id="31" dur="1000"/>
                                        <p:tgtEl>
                                          <p:spTgt spid="2"/>
                                        </p:tgtEl>
                                      </p:cBhvr>
                                    </p:animEffect>
                                  </p:childTnLst>
                                </p:cTn>
                              </p:par>
                            </p:childTnLst>
                          </p:cTn>
                        </p:par>
                        <p:par>
                          <p:cTn id="32" fill="hold">
                            <p:stCondLst>
                              <p:cond delay="33985"/>
                            </p:stCondLst>
                            <p:childTnLst>
                              <p:par>
                                <p:cTn id="33" presetID="15" presetClass="entr" presetSubtype="0" fill="hold" grpId="0" nodeType="afterEffect">
                                  <p:stCondLst>
                                    <p:cond delay="0"/>
                                  </p:stCondLst>
                                  <p:iterate type="lt">
                                    <p:tmPct val="5000"/>
                                  </p:iterate>
                                  <p:childTnLst>
                                    <p:set>
                                      <p:cBhvr>
                                        <p:cTn id="34" dur="1" fill="hold">
                                          <p:stCondLst>
                                            <p:cond delay="0"/>
                                          </p:stCondLst>
                                        </p:cTn>
                                        <p:tgtEl>
                                          <p:spTgt spid="5"/>
                                        </p:tgtEl>
                                        <p:attrNameLst>
                                          <p:attrName>style.visibility</p:attrName>
                                        </p:attrNameLst>
                                      </p:cBhvr>
                                      <p:to>
                                        <p:strVal val="visible"/>
                                      </p:to>
                                    </p:set>
                                    <p:anim calcmode="lin" valueType="num">
                                      <p:cBhvr>
                                        <p:cTn id="35" dur="1000" fill="hold"/>
                                        <p:tgtEl>
                                          <p:spTgt spid="5"/>
                                        </p:tgtEl>
                                        <p:attrNameLst>
                                          <p:attrName>ppt_w</p:attrName>
                                        </p:attrNameLst>
                                      </p:cBhvr>
                                      <p:tavLst>
                                        <p:tav tm="0">
                                          <p:val>
                                            <p:fltVal val="0"/>
                                          </p:val>
                                        </p:tav>
                                        <p:tav tm="100000">
                                          <p:val>
                                            <p:strVal val="#ppt_w"/>
                                          </p:val>
                                        </p:tav>
                                      </p:tavLst>
                                    </p:anim>
                                    <p:anim calcmode="lin" valueType="num">
                                      <p:cBhvr>
                                        <p:cTn id="36" dur="1000" fill="hold"/>
                                        <p:tgtEl>
                                          <p:spTgt spid="5"/>
                                        </p:tgtEl>
                                        <p:attrNameLst>
                                          <p:attrName>ppt_h</p:attrName>
                                        </p:attrNameLst>
                                      </p:cBhvr>
                                      <p:tavLst>
                                        <p:tav tm="0">
                                          <p:val>
                                            <p:fltVal val="0"/>
                                          </p:val>
                                        </p:tav>
                                        <p:tav tm="100000">
                                          <p:val>
                                            <p:strVal val="#ppt_h"/>
                                          </p:val>
                                        </p:tav>
                                      </p:tavLst>
                                    </p:anim>
                                    <p:anim calcmode="lin" valueType="num">
                                      <p:cBhvr>
                                        <p:cTn id="37"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38" dur="1000" fill="hold"/>
                                        <p:tgtEl>
                                          <p:spTgt spid="5"/>
                                        </p:tgtEl>
                                        <p:attrNameLst>
                                          <p:attrName>ppt_y</p:attrName>
                                        </p:attrNameLst>
                                      </p:cBhvr>
                                      <p:tavLst>
                                        <p:tav tm="0" fmla="#ppt_y+(sin(-2*pi*(1-$))*-#ppt_x+cos(-2*pi*(1-$))*(1-#ppt_y))*(1-$)">
                                          <p:val>
                                            <p:fltVal val="0"/>
                                          </p:val>
                                        </p:tav>
                                        <p:tav tm="100000">
                                          <p:val>
                                            <p:fltVal val="1"/>
                                          </p:val>
                                        </p:tav>
                                      </p:tavLst>
                                    </p:anim>
                                  </p:childTnLst>
                                </p:cTn>
                              </p:par>
                            </p:childTnLst>
                          </p:cTn>
                        </p:par>
                        <p:par>
                          <p:cTn id="39" fill="hold">
                            <p:stCondLst>
                              <p:cond delay="48585"/>
                            </p:stCondLst>
                            <p:childTnLst>
                              <p:par>
                                <p:cTn id="40" presetID="6" presetClass="entr" presetSubtype="32" fill="hold" grpId="0" nodeType="afterEffect">
                                  <p:stCondLst>
                                    <p:cond delay="0"/>
                                  </p:stCondLst>
                                  <p:iterate type="lt">
                                    <p:tmPct val="5000"/>
                                  </p:iterate>
                                  <p:childTnLst>
                                    <p:set>
                                      <p:cBhvr>
                                        <p:cTn id="41" dur="1" fill="hold">
                                          <p:stCondLst>
                                            <p:cond delay="0"/>
                                          </p:stCondLst>
                                        </p:cTn>
                                        <p:tgtEl>
                                          <p:spTgt spid="6"/>
                                        </p:tgtEl>
                                        <p:attrNameLst>
                                          <p:attrName>style.visibility</p:attrName>
                                        </p:attrNameLst>
                                      </p:cBhvr>
                                      <p:to>
                                        <p:strVal val="visible"/>
                                      </p:to>
                                    </p:set>
                                    <p:animEffect transition="in" filter="circle(out)">
                                      <p:cBhvr>
                                        <p:cTn id="42" dur="2000"/>
                                        <p:tgtEl>
                                          <p:spTgt spid="6"/>
                                        </p:tgtEl>
                                      </p:cBhvr>
                                    </p:animEffect>
                                  </p:childTnLst>
                                </p:cTn>
                              </p:par>
                            </p:childTnLst>
                          </p:cTn>
                        </p:par>
                        <p:par>
                          <p:cTn id="43" fill="hold">
                            <p:stCondLst>
                              <p:cond delay="72085"/>
                            </p:stCondLst>
                            <p:childTnLst>
                              <p:par>
                                <p:cTn id="44" presetID="26" presetClass="entr" presetSubtype="0" fill="hold" grpId="0" nodeType="afterEffect">
                                  <p:stCondLst>
                                    <p:cond delay="0"/>
                                  </p:stCondLst>
                                  <p:iterate type="lt">
                                    <p:tmPct val="5000"/>
                                  </p:iterate>
                                  <p:childTnLst>
                                    <p:set>
                                      <p:cBhvr>
                                        <p:cTn id="45" dur="1" fill="hold">
                                          <p:stCondLst>
                                            <p:cond delay="0"/>
                                          </p:stCondLst>
                                        </p:cTn>
                                        <p:tgtEl>
                                          <p:spTgt spid="7"/>
                                        </p:tgtEl>
                                        <p:attrNameLst>
                                          <p:attrName>style.visibility</p:attrName>
                                        </p:attrNameLst>
                                      </p:cBhvr>
                                      <p:to>
                                        <p:strVal val="visible"/>
                                      </p:to>
                                    </p:set>
                                    <p:animEffect transition="in" filter="wipe(down)">
                                      <p:cBhvr>
                                        <p:cTn id="46" dur="580">
                                          <p:stCondLst>
                                            <p:cond delay="0"/>
                                          </p:stCondLst>
                                        </p:cTn>
                                        <p:tgtEl>
                                          <p:spTgt spid="7"/>
                                        </p:tgtEl>
                                      </p:cBhvr>
                                    </p:animEffect>
                                    <p:anim calcmode="lin" valueType="num">
                                      <p:cBhvr>
                                        <p:cTn id="47"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48"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49"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50"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51"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52" dur="26">
                                          <p:stCondLst>
                                            <p:cond delay="650"/>
                                          </p:stCondLst>
                                        </p:cTn>
                                        <p:tgtEl>
                                          <p:spTgt spid="7"/>
                                        </p:tgtEl>
                                      </p:cBhvr>
                                      <p:to x="100000" y="60000"/>
                                    </p:animScale>
                                    <p:animScale>
                                      <p:cBhvr>
                                        <p:cTn id="53" dur="166" decel="50000">
                                          <p:stCondLst>
                                            <p:cond delay="676"/>
                                          </p:stCondLst>
                                        </p:cTn>
                                        <p:tgtEl>
                                          <p:spTgt spid="7"/>
                                        </p:tgtEl>
                                      </p:cBhvr>
                                      <p:to x="100000" y="100000"/>
                                    </p:animScale>
                                    <p:animScale>
                                      <p:cBhvr>
                                        <p:cTn id="54" dur="26">
                                          <p:stCondLst>
                                            <p:cond delay="1312"/>
                                          </p:stCondLst>
                                        </p:cTn>
                                        <p:tgtEl>
                                          <p:spTgt spid="7"/>
                                        </p:tgtEl>
                                      </p:cBhvr>
                                      <p:to x="100000" y="80000"/>
                                    </p:animScale>
                                    <p:animScale>
                                      <p:cBhvr>
                                        <p:cTn id="55" dur="166" decel="50000">
                                          <p:stCondLst>
                                            <p:cond delay="1338"/>
                                          </p:stCondLst>
                                        </p:cTn>
                                        <p:tgtEl>
                                          <p:spTgt spid="7"/>
                                        </p:tgtEl>
                                      </p:cBhvr>
                                      <p:to x="100000" y="100000"/>
                                    </p:animScale>
                                    <p:animScale>
                                      <p:cBhvr>
                                        <p:cTn id="56" dur="26">
                                          <p:stCondLst>
                                            <p:cond delay="1642"/>
                                          </p:stCondLst>
                                        </p:cTn>
                                        <p:tgtEl>
                                          <p:spTgt spid="7"/>
                                        </p:tgtEl>
                                      </p:cBhvr>
                                      <p:to x="100000" y="90000"/>
                                    </p:animScale>
                                    <p:animScale>
                                      <p:cBhvr>
                                        <p:cTn id="57" dur="166" decel="50000">
                                          <p:stCondLst>
                                            <p:cond delay="1668"/>
                                          </p:stCondLst>
                                        </p:cTn>
                                        <p:tgtEl>
                                          <p:spTgt spid="7"/>
                                        </p:tgtEl>
                                      </p:cBhvr>
                                      <p:to x="100000" y="100000"/>
                                    </p:animScale>
                                    <p:animScale>
                                      <p:cBhvr>
                                        <p:cTn id="58" dur="26">
                                          <p:stCondLst>
                                            <p:cond delay="1808"/>
                                          </p:stCondLst>
                                        </p:cTn>
                                        <p:tgtEl>
                                          <p:spTgt spid="7"/>
                                        </p:tgtEl>
                                      </p:cBhvr>
                                      <p:to x="100000" y="95000"/>
                                    </p:animScale>
                                    <p:animScale>
                                      <p:cBhvr>
                                        <p:cTn id="59" dur="166" decel="50000">
                                          <p:stCondLst>
                                            <p:cond delay="1834"/>
                                          </p:stCondLst>
                                        </p:cTn>
                                        <p:tgtEl>
                                          <p:spTgt spid="7"/>
                                        </p:tgtEl>
                                      </p:cBhvr>
                                      <p:to x="100000" y="100000"/>
                                    </p:animScale>
                                  </p:childTnLst>
                                </p:cTn>
                              </p:par>
                            </p:childTnLst>
                          </p:cTn>
                        </p:par>
                        <p:par>
                          <p:cTn id="60" fill="hold">
                            <p:stCondLst>
                              <p:cond delay="83185"/>
                            </p:stCondLst>
                            <p:childTnLst>
                              <p:par>
                                <p:cTn id="61" presetID="42" presetClass="entr" presetSubtype="0" fill="hold" grpId="0" nodeType="afterEffect">
                                  <p:stCondLst>
                                    <p:cond delay="0"/>
                                  </p:stCondLst>
                                  <p:iterate type="lt">
                                    <p:tmPct val="5000"/>
                                  </p:iterate>
                                  <p:childTnLst>
                                    <p:set>
                                      <p:cBhvr>
                                        <p:cTn id="62" dur="1" fill="hold">
                                          <p:stCondLst>
                                            <p:cond delay="0"/>
                                          </p:stCondLst>
                                        </p:cTn>
                                        <p:tgtEl>
                                          <p:spTgt spid="8"/>
                                        </p:tgtEl>
                                        <p:attrNameLst>
                                          <p:attrName>style.visibility</p:attrName>
                                        </p:attrNameLst>
                                      </p:cBhvr>
                                      <p:to>
                                        <p:strVal val="visible"/>
                                      </p:to>
                                    </p:set>
                                    <p:animEffect transition="in" filter="fade">
                                      <p:cBhvr>
                                        <p:cTn id="63" dur="1000"/>
                                        <p:tgtEl>
                                          <p:spTgt spid="8"/>
                                        </p:tgtEl>
                                      </p:cBhvr>
                                    </p:animEffect>
                                    <p:anim calcmode="lin" valueType="num">
                                      <p:cBhvr>
                                        <p:cTn id="64" dur="1000" fill="hold"/>
                                        <p:tgtEl>
                                          <p:spTgt spid="8"/>
                                        </p:tgtEl>
                                        <p:attrNameLst>
                                          <p:attrName>ppt_x</p:attrName>
                                        </p:attrNameLst>
                                      </p:cBhvr>
                                      <p:tavLst>
                                        <p:tav tm="0">
                                          <p:val>
                                            <p:strVal val="#ppt_x"/>
                                          </p:val>
                                        </p:tav>
                                        <p:tav tm="100000">
                                          <p:val>
                                            <p:strVal val="#ppt_x"/>
                                          </p:val>
                                        </p:tav>
                                      </p:tavLst>
                                    </p:anim>
                                    <p:anim calcmode="lin" valueType="num">
                                      <p:cBhvr>
                                        <p:cTn id="65"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0" y="0"/>
            <a:ext cx="5827363" cy="1977464"/>
          </a:xfrm>
          <a:prstGeom prst="rect">
            <a:avLst/>
          </a:prstGeom>
          <a:solidFill>
            <a:srgbClr val="99FF33"/>
          </a:solidFill>
        </p:spPr>
        <p:txBody>
          <a:bodyPr wrap="square">
            <a:spAutoFit/>
          </a:bodyPr>
          <a:lstStyle/>
          <a:p>
            <a:pPr algn="just">
              <a:lnSpc>
                <a:spcPts val="2100"/>
              </a:lnSpc>
              <a:spcAft>
                <a:spcPts val="0"/>
              </a:spcAft>
            </a:pPr>
            <a:r>
              <a:rPr lang="es-ES" dirty="0">
                <a:solidFill>
                  <a:srgbClr val="000000"/>
                </a:solidFill>
                <a:ea typeface="Calibri" panose="020F0502020204030204" pitchFamily="34" charset="0"/>
                <a:cs typeface="Times New Roman" panose="02020603050405020304" pitchFamily="18" charset="0"/>
              </a:rPr>
              <a:t>La UNESCO expresó “un alegato en favor de que se dote al sistema de </a:t>
            </a:r>
            <a:r>
              <a:rPr lang="es-ES" b="1" dirty="0">
                <a:solidFill>
                  <a:srgbClr val="000000"/>
                </a:solidFill>
                <a:ea typeface="Calibri" panose="020F0502020204030204" pitchFamily="34" charset="0"/>
                <a:cs typeface="Times New Roman" panose="02020603050405020304" pitchFamily="18" charset="0"/>
              </a:rPr>
              <a:t>enseñanza</a:t>
            </a:r>
            <a:r>
              <a:rPr lang="es-ES" dirty="0">
                <a:solidFill>
                  <a:srgbClr val="000000"/>
                </a:solidFill>
                <a:ea typeface="Calibri" panose="020F0502020204030204" pitchFamily="34" charset="0"/>
                <a:cs typeface="Times New Roman" panose="02020603050405020304" pitchFamily="18" charset="0"/>
              </a:rPr>
              <a:t> no sólo de </a:t>
            </a:r>
            <a:r>
              <a:rPr lang="es-ES" b="1" dirty="0">
                <a:solidFill>
                  <a:srgbClr val="000000"/>
                </a:solidFill>
                <a:ea typeface="Calibri" panose="020F0502020204030204" pitchFamily="34" charset="0"/>
                <a:cs typeface="Times New Roman" panose="02020603050405020304" pitchFamily="18" charset="0"/>
              </a:rPr>
              <a:t>maestros</a:t>
            </a:r>
            <a:r>
              <a:rPr lang="es-ES" dirty="0">
                <a:solidFill>
                  <a:srgbClr val="000000"/>
                </a:solidFill>
                <a:ea typeface="Calibri" panose="020F0502020204030204" pitchFamily="34" charset="0"/>
                <a:cs typeface="Times New Roman" panose="02020603050405020304" pitchFamily="18" charset="0"/>
              </a:rPr>
              <a:t> y </a:t>
            </a:r>
            <a:r>
              <a:rPr lang="es-ES" b="1" dirty="0">
                <a:solidFill>
                  <a:srgbClr val="000000"/>
                </a:solidFill>
                <a:ea typeface="Calibri" panose="020F0502020204030204" pitchFamily="34" charset="0"/>
                <a:cs typeface="Times New Roman" panose="02020603050405020304" pitchFamily="18" charset="0"/>
              </a:rPr>
              <a:t>profesores</a:t>
            </a:r>
            <a:r>
              <a:rPr lang="es-ES" dirty="0">
                <a:solidFill>
                  <a:srgbClr val="000000"/>
                </a:solidFill>
                <a:ea typeface="Calibri" panose="020F0502020204030204" pitchFamily="34" charset="0"/>
                <a:cs typeface="Times New Roman" panose="02020603050405020304" pitchFamily="18" charset="0"/>
              </a:rPr>
              <a:t> adecuadamente formados, sino también de los elementos necesarios para </a:t>
            </a:r>
            <a:r>
              <a:rPr lang="es-ES" b="1" dirty="0">
                <a:solidFill>
                  <a:srgbClr val="000000"/>
                </a:solidFill>
                <a:ea typeface="Calibri" panose="020F0502020204030204" pitchFamily="34" charset="0"/>
                <a:cs typeface="Times New Roman" panose="02020603050405020304" pitchFamily="18" charset="0"/>
              </a:rPr>
              <a:t>impartir</a:t>
            </a:r>
            <a:r>
              <a:rPr lang="es-ES" dirty="0">
                <a:solidFill>
                  <a:srgbClr val="000000"/>
                </a:solidFill>
                <a:ea typeface="Calibri" panose="020F0502020204030204" pitchFamily="34" charset="0"/>
                <a:cs typeface="Times New Roman" panose="02020603050405020304" pitchFamily="18" charset="0"/>
              </a:rPr>
              <a:t> una </a:t>
            </a:r>
            <a:r>
              <a:rPr lang="es-ES" b="1" dirty="0">
                <a:solidFill>
                  <a:srgbClr val="000000"/>
                </a:solidFill>
                <a:ea typeface="Calibri" panose="020F0502020204030204" pitchFamily="34" charset="0"/>
                <a:cs typeface="Times New Roman" panose="02020603050405020304" pitchFamily="18" charset="0"/>
              </a:rPr>
              <a:t>enseñanza</a:t>
            </a:r>
            <a:r>
              <a:rPr lang="es-ES" dirty="0">
                <a:solidFill>
                  <a:srgbClr val="000000"/>
                </a:solidFill>
                <a:ea typeface="Calibri" panose="020F0502020204030204" pitchFamily="34" charset="0"/>
                <a:cs typeface="Times New Roman" panose="02020603050405020304" pitchFamily="18" charset="0"/>
              </a:rPr>
              <a:t> de calidad: libros, medios de comunicación modernos, entorno cultural y económico de la escuela, etc.”. (¿Confusión terminológica?) ¿Se podrá lograr una educación para la inclusión</a:t>
            </a:r>
            <a:r>
              <a:rPr lang="es-ES" dirty="0" smtClean="0">
                <a:solidFill>
                  <a:srgbClr val="000000"/>
                </a:solidFill>
                <a:ea typeface="Calibri" panose="020F0502020204030204" pitchFamily="34" charset="0"/>
                <a:cs typeface="Times New Roman" panose="02020603050405020304" pitchFamily="18" charset="0"/>
              </a:rPr>
              <a:t>?</a:t>
            </a:r>
            <a:endParaRPr lang="en-US" sz="1600" dirty="0" smtClean="0">
              <a:effectLst/>
              <a:ea typeface="Calibri" panose="020F0502020204030204" pitchFamily="34" charset="0"/>
              <a:cs typeface="Times New Roman" panose="02020603050405020304" pitchFamily="18" charset="0"/>
            </a:endParaRPr>
          </a:p>
        </p:txBody>
      </p:sp>
      <p:sp>
        <p:nvSpPr>
          <p:cNvPr id="3" name="Rectángulo 2"/>
          <p:cNvSpPr/>
          <p:nvPr/>
        </p:nvSpPr>
        <p:spPr>
          <a:xfrm>
            <a:off x="5961681" y="0"/>
            <a:ext cx="6096000" cy="923330"/>
          </a:xfrm>
          <a:prstGeom prst="rect">
            <a:avLst/>
          </a:prstGeom>
          <a:solidFill>
            <a:srgbClr val="CCCCFF"/>
          </a:solidFill>
        </p:spPr>
        <p:txBody>
          <a:bodyPr>
            <a:spAutoFit/>
          </a:bodyPr>
          <a:lstStyle/>
          <a:p>
            <a:pPr algn="just">
              <a:lnSpc>
                <a:spcPts val="2100"/>
              </a:lnSpc>
            </a:pPr>
            <a:r>
              <a:rPr lang="es-ES" dirty="0">
                <a:solidFill>
                  <a:srgbClr val="000000"/>
                </a:solidFill>
                <a:ea typeface="Calibri" panose="020F0502020204030204" pitchFamily="34" charset="0"/>
              </a:rPr>
              <a:t>La palabra educación entraña una conceptualización difícil, dada la diversidad de acepciones y la evolución de las acciones y enfoques, que le son consustanciales. </a:t>
            </a:r>
            <a:endParaRPr lang="en-US" dirty="0"/>
          </a:p>
        </p:txBody>
      </p:sp>
      <p:sp>
        <p:nvSpPr>
          <p:cNvPr id="4" name="Rectángulo 3"/>
          <p:cNvSpPr/>
          <p:nvPr/>
        </p:nvSpPr>
        <p:spPr>
          <a:xfrm>
            <a:off x="5961681" y="923330"/>
            <a:ext cx="5987512" cy="646331"/>
          </a:xfrm>
          <a:prstGeom prst="rect">
            <a:avLst/>
          </a:prstGeom>
          <a:solidFill>
            <a:srgbClr val="92D050"/>
          </a:solidFill>
        </p:spPr>
        <p:txBody>
          <a:bodyPr wrap="square">
            <a:spAutoFit/>
          </a:bodyPr>
          <a:lstStyle/>
          <a:p>
            <a:pPr algn="just">
              <a:lnSpc>
                <a:spcPts val="2100"/>
              </a:lnSpc>
            </a:pPr>
            <a:r>
              <a:rPr lang="es-ES" dirty="0" smtClean="0">
                <a:solidFill>
                  <a:srgbClr val="000000"/>
                </a:solidFill>
                <a:ea typeface="Calibri" panose="020F0502020204030204" pitchFamily="34" charset="0"/>
              </a:rPr>
              <a:t>La palabra </a:t>
            </a:r>
            <a:r>
              <a:rPr lang="es-ES" i="1" dirty="0">
                <a:solidFill>
                  <a:srgbClr val="000000"/>
                </a:solidFill>
                <a:ea typeface="Calibri" panose="020F0502020204030204" pitchFamily="34" charset="0"/>
              </a:rPr>
              <a:t>educación</a:t>
            </a:r>
            <a:r>
              <a:rPr lang="es-ES" dirty="0">
                <a:solidFill>
                  <a:srgbClr val="000000"/>
                </a:solidFill>
                <a:ea typeface="Calibri" panose="020F0502020204030204" pitchFamily="34" charset="0"/>
              </a:rPr>
              <a:t> significa “evolución de dentro hacia fuera” ya que deriva de las voces latinas ex y duco. </a:t>
            </a:r>
            <a:endParaRPr lang="en-US" dirty="0"/>
          </a:p>
        </p:txBody>
      </p:sp>
      <p:sp>
        <p:nvSpPr>
          <p:cNvPr id="5" name="Rectángulo 4"/>
          <p:cNvSpPr/>
          <p:nvPr/>
        </p:nvSpPr>
        <p:spPr>
          <a:xfrm>
            <a:off x="0" y="2297172"/>
            <a:ext cx="5827363" cy="2516073"/>
          </a:xfrm>
          <a:prstGeom prst="rect">
            <a:avLst/>
          </a:prstGeom>
          <a:solidFill>
            <a:schemeClr val="accent6">
              <a:lumMod val="20000"/>
              <a:lumOff val="80000"/>
            </a:schemeClr>
          </a:solidFill>
        </p:spPr>
        <p:txBody>
          <a:bodyPr wrap="square">
            <a:spAutoFit/>
          </a:bodyPr>
          <a:lstStyle/>
          <a:p>
            <a:pPr>
              <a:lnSpc>
                <a:spcPts val="2100"/>
              </a:lnSpc>
              <a:spcAft>
                <a:spcPts val="0"/>
              </a:spcAft>
            </a:pPr>
            <a:r>
              <a:rPr lang="es-ES" dirty="0">
                <a:solidFill>
                  <a:srgbClr val="000000"/>
                </a:solidFill>
                <a:ea typeface="Times New Roman" panose="02020603050405020304" pitchFamily="18" charset="0"/>
                <a:cs typeface="Times New Roman" panose="02020603050405020304" pitchFamily="18" charset="0"/>
              </a:rPr>
              <a:t>Enseñar expresa la idea de:</a:t>
            </a:r>
            <a:endParaRPr lang="en-US" sz="1600" dirty="0" smtClean="0">
              <a:effectLst/>
              <a:ea typeface="Calibri" panose="020F0502020204030204" pitchFamily="34" charset="0"/>
              <a:cs typeface="Times New Roman" panose="02020603050405020304" pitchFamily="18" charset="0"/>
            </a:endParaRPr>
          </a:p>
          <a:p>
            <a:pPr marL="342900" lvl="0" indent="-342900" algn="just">
              <a:lnSpc>
                <a:spcPts val="2100"/>
              </a:lnSpc>
              <a:spcAft>
                <a:spcPts val="0"/>
              </a:spcAft>
              <a:buFont typeface="+mj-lt"/>
              <a:buAutoNum type="alphaLcPeriod"/>
            </a:pPr>
            <a:r>
              <a:rPr lang="es-ES" dirty="0">
                <a:solidFill>
                  <a:srgbClr val="000000"/>
                </a:solidFill>
                <a:ea typeface="Times New Roman" panose="02020603050405020304" pitchFamily="18" charset="0"/>
                <a:cs typeface="Times New Roman" panose="02020603050405020304" pitchFamily="18" charset="0"/>
              </a:rPr>
              <a:t>Comunicar conocimientos, habilidades, ideas o experiencias a una persona que no las tiene, con la intención de que las comprenda y haga uso de ellas.</a:t>
            </a:r>
            <a:endParaRPr lang="en-US" sz="1600" dirty="0" smtClean="0">
              <a:effectLst/>
              <a:ea typeface="Calibri" panose="020F0502020204030204" pitchFamily="34" charset="0"/>
              <a:cs typeface="Times New Roman" panose="02020603050405020304" pitchFamily="18" charset="0"/>
            </a:endParaRPr>
          </a:p>
          <a:p>
            <a:pPr marL="342900" lvl="0" indent="-342900" algn="just">
              <a:lnSpc>
                <a:spcPts val="2100"/>
              </a:lnSpc>
              <a:spcAft>
                <a:spcPts val="0"/>
              </a:spcAft>
              <a:buFont typeface="+mj-lt"/>
              <a:buAutoNum type="alphaLcPeriod"/>
            </a:pPr>
            <a:r>
              <a:rPr lang="es-ES" dirty="0">
                <a:solidFill>
                  <a:srgbClr val="000000"/>
                </a:solidFill>
                <a:ea typeface="Times New Roman" panose="02020603050405020304" pitchFamily="18" charset="0"/>
                <a:cs typeface="Times New Roman" panose="02020603050405020304" pitchFamily="18" charset="0"/>
              </a:rPr>
              <a:t>Mostrar una cosa o una persona a la vista de alguien: </a:t>
            </a:r>
            <a:r>
              <a:rPr lang="es-ES" i="1" dirty="0">
                <a:solidFill>
                  <a:srgbClr val="000000"/>
                </a:solidFill>
                <a:ea typeface="Times New Roman" panose="02020603050405020304" pitchFamily="18" charset="0"/>
                <a:cs typeface="Times New Roman" panose="02020603050405020304" pitchFamily="18" charset="0"/>
              </a:rPr>
              <a:t>enseña el billete al revisor.</a:t>
            </a:r>
            <a:endParaRPr lang="en-US" sz="1600" dirty="0" smtClean="0">
              <a:effectLst/>
              <a:ea typeface="Calibri" panose="020F0502020204030204" pitchFamily="34" charset="0"/>
              <a:cs typeface="Times New Roman" panose="02020603050405020304" pitchFamily="18" charset="0"/>
            </a:endParaRPr>
          </a:p>
          <a:p>
            <a:pPr marL="342900" lvl="0" indent="-342900" algn="just">
              <a:lnSpc>
                <a:spcPts val="2100"/>
              </a:lnSpc>
              <a:spcAft>
                <a:spcPts val="0"/>
              </a:spcAft>
              <a:buFont typeface="+mj-lt"/>
              <a:buAutoNum type="alphaLcPeriod"/>
            </a:pPr>
            <a:r>
              <a:rPr lang="es-ES" dirty="0">
                <a:solidFill>
                  <a:srgbClr val="000000"/>
                </a:solidFill>
                <a:ea typeface="Times New Roman" panose="02020603050405020304" pitchFamily="18" charset="0"/>
                <a:cs typeface="Times New Roman" panose="02020603050405020304" pitchFamily="18" charset="0"/>
              </a:rPr>
              <a:t>Dar una información, un dato o una señal que permita llegar al conocimiento de una cosa: </a:t>
            </a:r>
            <a:r>
              <a:rPr lang="es-ES" i="1" dirty="0">
                <a:solidFill>
                  <a:srgbClr val="000000"/>
                </a:solidFill>
                <a:ea typeface="Times New Roman" panose="02020603050405020304" pitchFamily="18" charset="0"/>
                <a:cs typeface="Times New Roman" panose="02020603050405020304" pitchFamily="18" charset="0"/>
              </a:rPr>
              <a:t>la experiencia nos enseña que es bueno saber pedir ayuda.</a:t>
            </a:r>
            <a:endParaRPr lang="en-US" sz="1600" dirty="0">
              <a:effectLst/>
              <a:ea typeface="Calibri" panose="020F0502020204030204" pitchFamily="34" charset="0"/>
              <a:cs typeface="Times New Roman" panose="02020603050405020304" pitchFamily="18" charset="0"/>
            </a:endParaRPr>
          </a:p>
        </p:txBody>
      </p:sp>
      <p:sp>
        <p:nvSpPr>
          <p:cNvPr id="6" name="Rectángulo 5"/>
          <p:cNvSpPr/>
          <p:nvPr/>
        </p:nvSpPr>
        <p:spPr>
          <a:xfrm>
            <a:off x="6075336" y="2152256"/>
            <a:ext cx="5873858" cy="2031325"/>
          </a:xfrm>
          <a:prstGeom prst="rect">
            <a:avLst/>
          </a:prstGeom>
          <a:solidFill>
            <a:srgbClr val="99CCFF"/>
          </a:solidFill>
        </p:spPr>
        <p:txBody>
          <a:bodyPr wrap="square">
            <a:spAutoFit/>
          </a:bodyPr>
          <a:lstStyle/>
          <a:p>
            <a:pPr algn="just">
              <a:lnSpc>
                <a:spcPts val="2100"/>
              </a:lnSpc>
            </a:pPr>
            <a:r>
              <a:rPr lang="es-ES" dirty="0">
                <a:solidFill>
                  <a:srgbClr val="000000"/>
                </a:solidFill>
                <a:ea typeface="Calibri" panose="020F0502020204030204" pitchFamily="34" charset="0"/>
              </a:rPr>
              <a:t>Como </a:t>
            </a:r>
            <a:r>
              <a:rPr lang="es-ES" dirty="0" smtClean="0">
                <a:solidFill>
                  <a:srgbClr val="000000"/>
                </a:solidFill>
                <a:ea typeface="Calibri" panose="020F0502020204030204" pitchFamily="34" charset="0"/>
              </a:rPr>
              <a:t>consecuencia, </a:t>
            </a:r>
            <a:r>
              <a:rPr lang="es-ES" dirty="0">
                <a:solidFill>
                  <a:srgbClr val="000000"/>
                </a:solidFill>
                <a:ea typeface="Calibri" panose="020F0502020204030204" pitchFamily="34" charset="0"/>
              </a:rPr>
              <a:t>se establecen dos puntos de vista: el más aceptado o compartido, sostiene que la enseñanza y el aprendizaje se constituyen en una unidad didáctica y dialéctica, enfocándolos como dos procesos no antagónicos, sino complementarios (</a:t>
            </a:r>
            <a:r>
              <a:rPr lang="es-ES" dirty="0" err="1">
                <a:solidFill>
                  <a:srgbClr val="000000"/>
                </a:solidFill>
                <a:ea typeface="Calibri" panose="020F0502020204030204" pitchFamily="34" charset="0"/>
              </a:rPr>
              <a:t>Klingberg</a:t>
            </a:r>
            <a:r>
              <a:rPr lang="es-ES" dirty="0">
                <a:solidFill>
                  <a:srgbClr val="000000"/>
                </a:solidFill>
                <a:ea typeface="Calibri" panose="020F0502020204030204" pitchFamily="34" charset="0"/>
              </a:rPr>
              <a:t>, 1980; </a:t>
            </a:r>
            <a:r>
              <a:rPr lang="es-ES" dirty="0" err="1">
                <a:solidFill>
                  <a:srgbClr val="000000"/>
                </a:solidFill>
                <a:ea typeface="Calibri" panose="020F0502020204030204" pitchFamily="34" charset="0"/>
              </a:rPr>
              <a:t>Berrier</a:t>
            </a:r>
            <a:r>
              <a:rPr lang="es-ES" dirty="0">
                <a:solidFill>
                  <a:srgbClr val="000000"/>
                </a:solidFill>
                <a:ea typeface="Calibri" panose="020F0502020204030204" pitchFamily="34" charset="0"/>
              </a:rPr>
              <a:t> et al., 1987; </a:t>
            </a:r>
            <a:r>
              <a:rPr lang="es-ES" dirty="0" err="1">
                <a:solidFill>
                  <a:srgbClr val="000000"/>
                </a:solidFill>
                <a:ea typeface="Calibri" panose="020F0502020204030204" pitchFamily="34" charset="0"/>
              </a:rPr>
              <a:t>Klingler</a:t>
            </a:r>
            <a:r>
              <a:rPr lang="es-ES" dirty="0">
                <a:solidFill>
                  <a:srgbClr val="000000"/>
                </a:solidFill>
                <a:ea typeface="Calibri" panose="020F0502020204030204" pitchFamily="34" charset="0"/>
              </a:rPr>
              <a:t> y Vadillo, 1997; Gallego, 1999; </a:t>
            </a:r>
            <a:r>
              <a:rPr lang="es-ES" dirty="0" err="1">
                <a:solidFill>
                  <a:srgbClr val="000000"/>
                </a:solidFill>
                <a:ea typeface="Calibri" panose="020F0502020204030204" pitchFamily="34" charset="0"/>
              </a:rPr>
              <a:t>Zilberstein</a:t>
            </a:r>
            <a:r>
              <a:rPr lang="es-ES" dirty="0">
                <a:solidFill>
                  <a:srgbClr val="000000"/>
                </a:solidFill>
                <a:ea typeface="Calibri" panose="020F0502020204030204" pitchFamily="34" charset="0"/>
              </a:rPr>
              <a:t>. et al., 1999; Perales et al., 2000; Mota, 2004). </a:t>
            </a:r>
            <a:endParaRPr lang="en-US" dirty="0"/>
          </a:p>
        </p:txBody>
      </p:sp>
      <p:sp>
        <p:nvSpPr>
          <p:cNvPr id="7" name="Rectángulo 6"/>
          <p:cNvSpPr/>
          <p:nvPr/>
        </p:nvSpPr>
        <p:spPr>
          <a:xfrm>
            <a:off x="-41329" y="5201690"/>
            <a:ext cx="5868692" cy="923330"/>
          </a:xfrm>
          <a:prstGeom prst="rect">
            <a:avLst/>
          </a:prstGeom>
          <a:solidFill>
            <a:srgbClr val="00FFFF"/>
          </a:solidFill>
        </p:spPr>
        <p:txBody>
          <a:bodyPr wrap="square">
            <a:spAutoFit/>
          </a:bodyPr>
          <a:lstStyle/>
          <a:p>
            <a:pPr algn="just">
              <a:lnSpc>
                <a:spcPts val="2100"/>
              </a:lnSpc>
            </a:pPr>
            <a:r>
              <a:rPr lang="es-ES" dirty="0">
                <a:solidFill>
                  <a:srgbClr val="000000"/>
                </a:solidFill>
                <a:ea typeface="Calibri" panose="020F0502020204030204" pitchFamily="34" charset="0"/>
              </a:rPr>
              <a:t>Maestro es la forma patrimonial de la antigua palabra latina</a:t>
            </a:r>
            <a:r>
              <a:rPr lang="es-ES" b="1" dirty="0">
                <a:solidFill>
                  <a:srgbClr val="000000"/>
                </a:solidFill>
                <a:ea typeface="Calibri" panose="020F0502020204030204" pitchFamily="34" charset="0"/>
              </a:rPr>
              <a:t> </a:t>
            </a:r>
            <a:r>
              <a:rPr lang="es-ES" i="1" dirty="0">
                <a:solidFill>
                  <a:srgbClr val="000000"/>
                </a:solidFill>
                <a:ea typeface="Calibri" panose="020F0502020204030204" pitchFamily="34" charset="0"/>
              </a:rPr>
              <a:t>magister</a:t>
            </a:r>
            <a:r>
              <a:rPr lang="es-ES" dirty="0">
                <a:solidFill>
                  <a:srgbClr val="000000"/>
                </a:solidFill>
                <a:ea typeface="Calibri" panose="020F0502020204030204" pitchFamily="34" charset="0"/>
              </a:rPr>
              <a:t>,  </a:t>
            </a:r>
            <a:r>
              <a:rPr lang="es-ES" i="1" dirty="0" err="1">
                <a:solidFill>
                  <a:srgbClr val="000000"/>
                </a:solidFill>
                <a:ea typeface="Calibri" panose="020F0502020204030204" pitchFamily="34" charset="0"/>
              </a:rPr>
              <a:t>magistrum</a:t>
            </a:r>
            <a:r>
              <a:rPr lang="es-ES" dirty="0">
                <a:solidFill>
                  <a:srgbClr val="000000"/>
                </a:solidFill>
                <a:ea typeface="Calibri" panose="020F0502020204030204" pitchFamily="34" charset="0"/>
              </a:rPr>
              <a:t>, con el significado original de “</a:t>
            </a:r>
            <a:r>
              <a:rPr lang="es-ES" b="1" dirty="0">
                <a:solidFill>
                  <a:srgbClr val="000000"/>
                </a:solidFill>
                <a:ea typeface="Calibri" panose="020F0502020204030204" pitchFamily="34" charset="0"/>
              </a:rPr>
              <a:t>el </a:t>
            </a:r>
            <a:r>
              <a:rPr lang="es-ES" dirty="0">
                <a:solidFill>
                  <a:srgbClr val="000000"/>
                </a:solidFill>
                <a:ea typeface="Calibri" panose="020F0502020204030204" pitchFamily="34" charset="0"/>
              </a:rPr>
              <a:t>más óptimo</a:t>
            </a:r>
            <a:r>
              <a:rPr lang="es-ES" b="1" dirty="0">
                <a:solidFill>
                  <a:srgbClr val="000000"/>
                </a:solidFill>
                <a:ea typeface="Calibri" panose="020F0502020204030204" pitchFamily="34" charset="0"/>
              </a:rPr>
              <a:t>, </a:t>
            </a:r>
            <a:r>
              <a:rPr lang="es-ES" dirty="0">
                <a:solidFill>
                  <a:srgbClr val="000000"/>
                </a:solidFill>
                <a:ea typeface="Calibri" panose="020F0502020204030204" pitchFamily="34" charset="0"/>
              </a:rPr>
              <a:t>el jefe”. </a:t>
            </a:r>
            <a:endParaRPr lang="en-US" dirty="0"/>
          </a:p>
        </p:txBody>
      </p:sp>
      <p:sp>
        <p:nvSpPr>
          <p:cNvPr id="8" name="Rectángulo 7"/>
          <p:cNvSpPr/>
          <p:nvPr/>
        </p:nvSpPr>
        <p:spPr>
          <a:xfrm>
            <a:off x="6075336" y="4550871"/>
            <a:ext cx="5982345" cy="1438855"/>
          </a:xfrm>
          <a:prstGeom prst="rect">
            <a:avLst/>
          </a:prstGeom>
          <a:solidFill>
            <a:schemeClr val="accent2">
              <a:lumMod val="20000"/>
              <a:lumOff val="80000"/>
            </a:schemeClr>
          </a:solidFill>
        </p:spPr>
        <p:txBody>
          <a:bodyPr wrap="square">
            <a:spAutoFit/>
          </a:bodyPr>
          <a:lstStyle/>
          <a:p>
            <a:pPr algn="just">
              <a:lnSpc>
                <a:spcPts val="2100"/>
              </a:lnSpc>
              <a:spcAft>
                <a:spcPts val="0"/>
              </a:spcAft>
            </a:pPr>
            <a:r>
              <a:rPr lang="es-ES" dirty="0">
                <a:solidFill>
                  <a:srgbClr val="000000"/>
                </a:solidFill>
                <a:ea typeface="Calibri" panose="020F0502020204030204" pitchFamily="34" charset="0"/>
                <a:cs typeface="Times New Roman" panose="02020603050405020304" pitchFamily="18" charset="0"/>
              </a:rPr>
              <a:t>Por costumbre, se indica con el nombre de maestro al docente de una materia que opera en la institución escolar.</a:t>
            </a:r>
            <a:endParaRPr lang="en-US" sz="1600" dirty="0" smtClean="0">
              <a:effectLst/>
              <a:ea typeface="Calibri" panose="020F0502020204030204" pitchFamily="34" charset="0"/>
              <a:cs typeface="Times New Roman" panose="02020603050405020304" pitchFamily="18" charset="0"/>
            </a:endParaRPr>
          </a:p>
          <a:p>
            <a:pPr algn="just">
              <a:lnSpc>
                <a:spcPts val="2100"/>
              </a:lnSpc>
              <a:spcAft>
                <a:spcPts val="0"/>
              </a:spcAft>
            </a:pPr>
            <a:r>
              <a:rPr lang="es-ES" dirty="0">
                <a:solidFill>
                  <a:srgbClr val="000000"/>
                </a:solidFill>
                <a:ea typeface="Calibri" panose="020F0502020204030204" pitchFamily="34" charset="0"/>
                <a:cs typeface="Times New Roman" panose="02020603050405020304" pitchFamily="18" charset="0"/>
              </a:rPr>
              <a:t>Profesor es un sustantivo de acción, derivado del verbo</a:t>
            </a:r>
            <a:r>
              <a:rPr lang="es-ES" b="1" dirty="0">
                <a:solidFill>
                  <a:srgbClr val="000000"/>
                </a:solidFill>
                <a:ea typeface="Calibri" panose="020F0502020204030204" pitchFamily="34" charset="0"/>
                <a:cs typeface="Times New Roman" panose="02020603050405020304" pitchFamily="18" charset="0"/>
              </a:rPr>
              <a:t> </a:t>
            </a:r>
            <a:r>
              <a:rPr lang="es-ES" i="1" dirty="0" err="1">
                <a:solidFill>
                  <a:srgbClr val="000000"/>
                </a:solidFill>
                <a:ea typeface="Calibri" panose="020F0502020204030204" pitchFamily="34" charset="0"/>
                <a:cs typeface="Times New Roman" panose="02020603050405020304" pitchFamily="18" charset="0"/>
              </a:rPr>
              <a:t>profiteor</a:t>
            </a:r>
            <a:r>
              <a:rPr lang="es-ES" b="1" dirty="0">
                <a:solidFill>
                  <a:srgbClr val="000000"/>
                </a:solidFill>
                <a:ea typeface="Calibri" panose="020F0502020204030204" pitchFamily="34" charset="0"/>
                <a:cs typeface="Times New Roman" panose="02020603050405020304" pitchFamily="18" charset="0"/>
              </a:rPr>
              <a:t> “</a:t>
            </a:r>
            <a:r>
              <a:rPr lang="es-ES" dirty="0">
                <a:solidFill>
                  <a:srgbClr val="000000"/>
                </a:solidFill>
                <a:ea typeface="Calibri" panose="020F0502020204030204" pitchFamily="34" charset="0"/>
                <a:cs typeface="Times New Roman" panose="02020603050405020304" pitchFamily="18" charset="0"/>
              </a:rPr>
              <a:t>hablar delante de la gente</a:t>
            </a:r>
            <a:r>
              <a:rPr lang="es-ES" b="1" dirty="0">
                <a:solidFill>
                  <a:srgbClr val="000000"/>
                </a:solidFill>
                <a:ea typeface="Calibri" panose="020F0502020204030204" pitchFamily="34" charset="0"/>
                <a:cs typeface="Times New Roman" panose="02020603050405020304" pitchFamily="18" charset="0"/>
              </a:rPr>
              <a:t>”</a:t>
            </a:r>
            <a:r>
              <a:rPr lang="es-ES" dirty="0">
                <a:solidFill>
                  <a:srgbClr val="000000"/>
                </a:solidFill>
                <a:ea typeface="Calibri" panose="020F0502020204030204" pitchFamily="34" charset="0"/>
                <a:cs typeface="Times New Roman" panose="02020603050405020304" pitchFamily="18" charset="0"/>
              </a:rPr>
              <a:t>, compuesto por el prefijo </a:t>
            </a:r>
            <a:r>
              <a:rPr lang="es-ES" i="1" dirty="0">
                <a:solidFill>
                  <a:srgbClr val="000000"/>
                </a:solidFill>
                <a:ea typeface="Calibri" panose="020F0502020204030204" pitchFamily="34" charset="0"/>
                <a:cs typeface="Times New Roman" panose="02020603050405020304" pitchFamily="18" charset="0"/>
              </a:rPr>
              <a:t>pro</a:t>
            </a:r>
            <a:r>
              <a:rPr lang="es-ES" dirty="0">
                <a:solidFill>
                  <a:srgbClr val="000000"/>
                </a:solidFill>
                <a:ea typeface="Calibri" panose="020F0502020204030204" pitchFamily="34" charset="0"/>
                <a:cs typeface="Times New Roman" panose="02020603050405020304" pitchFamily="18" charset="0"/>
              </a:rPr>
              <a:t> “delante de” y el verbo </a:t>
            </a:r>
            <a:r>
              <a:rPr lang="es-ES" i="1" dirty="0" err="1">
                <a:solidFill>
                  <a:srgbClr val="000000"/>
                </a:solidFill>
                <a:ea typeface="Calibri" panose="020F0502020204030204" pitchFamily="34" charset="0"/>
                <a:cs typeface="Times New Roman" panose="02020603050405020304" pitchFamily="18" charset="0"/>
              </a:rPr>
              <a:t>fateor</a:t>
            </a:r>
            <a:r>
              <a:rPr lang="es-ES" dirty="0">
                <a:solidFill>
                  <a:srgbClr val="000000"/>
                </a:solidFill>
                <a:ea typeface="Calibri" panose="020F0502020204030204" pitchFamily="34" charset="0"/>
                <a:cs typeface="Times New Roman" panose="02020603050405020304" pitchFamily="18" charset="0"/>
              </a:rPr>
              <a:t> “hablar”.</a:t>
            </a:r>
            <a:endParaRPr lang="en-US" sz="16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15966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3" presetClass="entr" presetSubtype="0" fill="hold" grpId="0" nodeType="after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
                                        <p:tgtEl>
                                          <p:spTgt spid="2"/>
                                        </p:tgtEl>
                                      </p:cBhvr>
                                    </p:animEffect>
                                    <p:anim calcmode="lin" valueType="num">
                                      <p:cBhvr>
                                        <p:cTn id="8" dur="400" fill="hold"/>
                                        <p:tgtEl>
                                          <p:spTgt spid="2"/>
                                        </p:tgtEl>
                                        <p:attrNameLst>
                                          <p:attrName>ppt_x</p:attrName>
                                        </p:attrNameLst>
                                      </p:cBhvr>
                                      <p:tavLst>
                                        <p:tav tm="0">
                                          <p:val>
                                            <p:strVal val="#ppt_x"/>
                                          </p:val>
                                        </p:tav>
                                        <p:tav tm="100000">
                                          <p:val>
                                            <p:strVal val="#ppt_x"/>
                                          </p:val>
                                        </p:tav>
                                      </p:tavLst>
                                    </p:anim>
                                    <p:anim calcmode="lin" valueType="num">
                                      <p:cBhvr>
                                        <p:cTn id="9" dur="400" fill="hold"/>
                                        <p:tgtEl>
                                          <p:spTgt spid="2"/>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2"/>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2"/>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12" fill="hold">
                            <p:stCondLst>
                              <p:cond delay="17350"/>
                            </p:stCondLst>
                            <p:childTnLst>
                              <p:par>
                                <p:cTn id="13" presetID="49" presetClass="entr" presetSubtype="0" decel="100000" fill="hold" grpId="0" nodeType="afterEffect">
                                  <p:stCondLst>
                                    <p:cond delay="0"/>
                                  </p:stCondLst>
                                  <p:iterate type="lt">
                                    <p:tmPct val="5000"/>
                                  </p:iterate>
                                  <p:childTnLst>
                                    <p:set>
                                      <p:cBhvr>
                                        <p:cTn id="14" dur="1" fill="hold">
                                          <p:stCondLst>
                                            <p:cond delay="0"/>
                                          </p:stCondLst>
                                        </p:cTn>
                                        <p:tgtEl>
                                          <p:spTgt spid="3"/>
                                        </p:tgtEl>
                                        <p:attrNameLst>
                                          <p:attrName>style.visibility</p:attrName>
                                        </p:attrNameLst>
                                      </p:cBhvr>
                                      <p:to>
                                        <p:strVal val="visible"/>
                                      </p:to>
                                    </p:set>
                                    <p:anim calcmode="lin" valueType="num">
                                      <p:cBhvr>
                                        <p:cTn id="15" dur="500" fill="hold"/>
                                        <p:tgtEl>
                                          <p:spTgt spid="3"/>
                                        </p:tgtEl>
                                        <p:attrNameLst>
                                          <p:attrName>ppt_w</p:attrName>
                                        </p:attrNameLst>
                                      </p:cBhvr>
                                      <p:tavLst>
                                        <p:tav tm="0">
                                          <p:val>
                                            <p:fltVal val="0"/>
                                          </p:val>
                                        </p:tav>
                                        <p:tav tm="100000">
                                          <p:val>
                                            <p:strVal val="#ppt_w"/>
                                          </p:val>
                                        </p:tav>
                                      </p:tavLst>
                                    </p:anim>
                                    <p:anim calcmode="lin" valueType="num">
                                      <p:cBhvr>
                                        <p:cTn id="16" dur="500" fill="hold"/>
                                        <p:tgtEl>
                                          <p:spTgt spid="3"/>
                                        </p:tgtEl>
                                        <p:attrNameLst>
                                          <p:attrName>ppt_h</p:attrName>
                                        </p:attrNameLst>
                                      </p:cBhvr>
                                      <p:tavLst>
                                        <p:tav tm="0">
                                          <p:val>
                                            <p:fltVal val="0"/>
                                          </p:val>
                                        </p:tav>
                                        <p:tav tm="100000">
                                          <p:val>
                                            <p:strVal val="#ppt_h"/>
                                          </p:val>
                                        </p:tav>
                                      </p:tavLst>
                                    </p:anim>
                                    <p:anim calcmode="lin" valueType="num">
                                      <p:cBhvr>
                                        <p:cTn id="17" dur="500" fill="hold"/>
                                        <p:tgtEl>
                                          <p:spTgt spid="3"/>
                                        </p:tgtEl>
                                        <p:attrNameLst>
                                          <p:attrName>style.rotation</p:attrName>
                                        </p:attrNameLst>
                                      </p:cBhvr>
                                      <p:tavLst>
                                        <p:tav tm="0">
                                          <p:val>
                                            <p:fltVal val="360"/>
                                          </p:val>
                                        </p:tav>
                                        <p:tav tm="100000">
                                          <p:val>
                                            <p:fltVal val="0"/>
                                          </p:val>
                                        </p:tav>
                                      </p:tavLst>
                                    </p:anim>
                                    <p:animEffect transition="in" filter="fade">
                                      <p:cBhvr>
                                        <p:cTn id="18" dur="500"/>
                                        <p:tgtEl>
                                          <p:spTgt spid="3"/>
                                        </p:tgtEl>
                                      </p:cBhvr>
                                    </p:animEffect>
                                  </p:childTnLst>
                                </p:cTn>
                              </p:par>
                            </p:childTnLst>
                          </p:cTn>
                        </p:par>
                        <p:par>
                          <p:cTn id="19" fill="hold">
                            <p:stCondLst>
                              <p:cond delay="21325"/>
                            </p:stCondLst>
                            <p:childTnLst>
                              <p:par>
                                <p:cTn id="20" presetID="15" presetClass="entr" presetSubtype="0" fill="hold" grpId="0" nodeType="afterEffect">
                                  <p:stCondLst>
                                    <p:cond delay="0"/>
                                  </p:stCondLst>
                                  <p:iterate type="lt">
                                    <p:tmPct val="5000"/>
                                  </p:iterate>
                                  <p:childTnLst>
                                    <p:set>
                                      <p:cBhvr>
                                        <p:cTn id="21" dur="1" fill="hold">
                                          <p:stCondLst>
                                            <p:cond delay="0"/>
                                          </p:stCondLst>
                                        </p:cTn>
                                        <p:tgtEl>
                                          <p:spTgt spid="4"/>
                                        </p:tgtEl>
                                        <p:attrNameLst>
                                          <p:attrName>style.visibility</p:attrName>
                                        </p:attrNameLst>
                                      </p:cBhvr>
                                      <p:to>
                                        <p:strVal val="visible"/>
                                      </p:to>
                                    </p:set>
                                    <p:anim calcmode="lin" valueType="num">
                                      <p:cBhvr>
                                        <p:cTn id="22" dur="1000" fill="hold"/>
                                        <p:tgtEl>
                                          <p:spTgt spid="4"/>
                                        </p:tgtEl>
                                        <p:attrNameLst>
                                          <p:attrName>ppt_w</p:attrName>
                                        </p:attrNameLst>
                                      </p:cBhvr>
                                      <p:tavLst>
                                        <p:tav tm="0">
                                          <p:val>
                                            <p:fltVal val="0"/>
                                          </p:val>
                                        </p:tav>
                                        <p:tav tm="100000">
                                          <p:val>
                                            <p:strVal val="#ppt_w"/>
                                          </p:val>
                                        </p:tav>
                                      </p:tavLst>
                                    </p:anim>
                                    <p:anim calcmode="lin" valueType="num">
                                      <p:cBhvr>
                                        <p:cTn id="23" dur="1000" fill="hold"/>
                                        <p:tgtEl>
                                          <p:spTgt spid="4"/>
                                        </p:tgtEl>
                                        <p:attrNameLst>
                                          <p:attrName>ppt_h</p:attrName>
                                        </p:attrNameLst>
                                      </p:cBhvr>
                                      <p:tavLst>
                                        <p:tav tm="0">
                                          <p:val>
                                            <p:fltVal val="0"/>
                                          </p:val>
                                        </p:tav>
                                        <p:tav tm="100000">
                                          <p:val>
                                            <p:strVal val="#ppt_h"/>
                                          </p:val>
                                        </p:tav>
                                      </p:tavLst>
                                    </p:anim>
                                    <p:anim calcmode="lin" valueType="num">
                                      <p:cBhvr>
                                        <p:cTn id="24"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25"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par>
                          <p:cTn id="26" fill="hold">
                            <p:stCondLst>
                              <p:cond delay="26875"/>
                            </p:stCondLst>
                            <p:childTnLst>
                              <p:par>
                                <p:cTn id="27" presetID="15" presetClass="entr" presetSubtype="0" fill="hold" grpId="0" nodeType="afterEffect">
                                  <p:stCondLst>
                                    <p:cond delay="0"/>
                                  </p:stCondLst>
                                  <p:iterate type="lt">
                                    <p:tmPct val="5000"/>
                                  </p:iterate>
                                  <p:childTnLst>
                                    <p:set>
                                      <p:cBhvr>
                                        <p:cTn id="28" dur="1" fill="hold">
                                          <p:stCondLst>
                                            <p:cond delay="0"/>
                                          </p:stCondLst>
                                        </p:cTn>
                                        <p:tgtEl>
                                          <p:spTgt spid="5"/>
                                        </p:tgtEl>
                                        <p:attrNameLst>
                                          <p:attrName>style.visibility</p:attrName>
                                        </p:attrNameLst>
                                      </p:cBhvr>
                                      <p:to>
                                        <p:strVal val="visible"/>
                                      </p:to>
                                    </p:set>
                                    <p:anim calcmode="lin" valueType="num">
                                      <p:cBhvr>
                                        <p:cTn id="29" dur="1000" fill="hold"/>
                                        <p:tgtEl>
                                          <p:spTgt spid="5"/>
                                        </p:tgtEl>
                                        <p:attrNameLst>
                                          <p:attrName>ppt_w</p:attrName>
                                        </p:attrNameLst>
                                      </p:cBhvr>
                                      <p:tavLst>
                                        <p:tav tm="0">
                                          <p:val>
                                            <p:fltVal val="0"/>
                                          </p:val>
                                        </p:tav>
                                        <p:tav tm="100000">
                                          <p:val>
                                            <p:strVal val="#ppt_w"/>
                                          </p:val>
                                        </p:tav>
                                      </p:tavLst>
                                    </p:anim>
                                    <p:anim calcmode="lin" valueType="num">
                                      <p:cBhvr>
                                        <p:cTn id="30" dur="1000" fill="hold"/>
                                        <p:tgtEl>
                                          <p:spTgt spid="5"/>
                                        </p:tgtEl>
                                        <p:attrNameLst>
                                          <p:attrName>ppt_h</p:attrName>
                                        </p:attrNameLst>
                                      </p:cBhvr>
                                      <p:tavLst>
                                        <p:tav tm="0">
                                          <p:val>
                                            <p:fltVal val="0"/>
                                          </p:val>
                                        </p:tav>
                                        <p:tav tm="100000">
                                          <p:val>
                                            <p:strVal val="#ppt_h"/>
                                          </p:val>
                                        </p:tav>
                                      </p:tavLst>
                                    </p:anim>
                                    <p:anim calcmode="lin" valueType="num">
                                      <p:cBhvr>
                                        <p:cTn id="31"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32" dur="1000" fill="hold"/>
                                        <p:tgtEl>
                                          <p:spTgt spid="5"/>
                                        </p:tgtEl>
                                        <p:attrNameLst>
                                          <p:attrName>ppt_y</p:attrName>
                                        </p:attrNameLst>
                                      </p:cBhvr>
                                      <p:tavLst>
                                        <p:tav tm="0" fmla="#ppt_y+(sin(-2*pi*(1-$))*-#ppt_x+cos(-2*pi*(1-$))*(1-#ppt_y))*(1-$)">
                                          <p:val>
                                            <p:fltVal val="0"/>
                                          </p:val>
                                        </p:tav>
                                        <p:tav tm="100000">
                                          <p:val>
                                            <p:fltVal val="1"/>
                                          </p:val>
                                        </p:tav>
                                      </p:tavLst>
                                    </p:anim>
                                  </p:childTnLst>
                                </p:cTn>
                              </p:par>
                            </p:childTnLst>
                          </p:cTn>
                        </p:par>
                        <p:par>
                          <p:cTn id="33" fill="hold">
                            <p:stCondLst>
                              <p:cond delay="44675"/>
                            </p:stCondLst>
                            <p:childTnLst>
                              <p:par>
                                <p:cTn id="34" presetID="17" presetClass="entr" presetSubtype="10" fill="hold" grpId="0" nodeType="afterEffect">
                                  <p:stCondLst>
                                    <p:cond delay="0"/>
                                  </p:stCondLst>
                                  <p:iterate type="lt">
                                    <p:tmPct val="5000"/>
                                  </p:iterate>
                                  <p:childTnLst>
                                    <p:set>
                                      <p:cBhvr>
                                        <p:cTn id="35" dur="1" fill="hold">
                                          <p:stCondLst>
                                            <p:cond delay="0"/>
                                          </p:stCondLst>
                                        </p:cTn>
                                        <p:tgtEl>
                                          <p:spTgt spid="6"/>
                                        </p:tgtEl>
                                        <p:attrNameLst>
                                          <p:attrName>style.visibility</p:attrName>
                                        </p:attrNameLst>
                                      </p:cBhvr>
                                      <p:to>
                                        <p:strVal val="visible"/>
                                      </p:to>
                                    </p:set>
                                    <p:anim calcmode="lin" valueType="num">
                                      <p:cBhvr>
                                        <p:cTn id="36" dur="500" fill="hold"/>
                                        <p:tgtEl>
                                          <p:spTgt spid="6"/>
                                        </p:tgtEl>
                                        <p:attrNameLst>
                                          <p:attrName>ppt_w</p:attrName>
                                        </p:attrNameLst>
                                      </p:cBhvr>
                                      <p:tavLst>
                                        <p:tav tm="0">
                                          <p:val>
                                            <p:fltVal val="0"/>
                                          </p:val>
                                        </p:tav>
                                        <p:tav tm="100000">
                                          <p:val>
                                            <p:strVal val="#ppt_w"/>
                                          </p:val>
                                        </p:tav>
                                      </p:tavLst>
                                    </p:anim>
                                    <p:anim calcmode="lin" valueType="num">
                                      <p:cBhvr>
                                        <p:cTn id="37" dur="500" fill="hold"/>
                                        <p:tgtEl>
                                          <p:spTgt spid="6"/>
                                        </p:tgtEl>
                                        <p:attrNameLst>
                                          <p:attrName>ppt_h</p:attrName>
                                        </p:attrNameLst>
                                      </p:cBhvr>
                                      <p:tavLst>
                                        <p:tav tm="0">
                                          <p:val>
                                            <p:strVal val="#ppt_h"/>
                                          </p:val>
                                        </p:tav>
                                        <p:tav tm="100000">
                                          <p:val>
                                            <p:strVal val="#ppt_h"/>
                                          </p:val>
                                        </p:tav>
                                      </p:tavLst>
                                    </p:anim>
                                  </p:childTnLst>
                                </p:cTn>
                              </p:par>
                            </p:childTnLst>
                          </p:cTn>
                        </p:par>
                        <p:par>
                          <p:cTn id="38" fill="hold">
                            <p:stCondLst>
                              <p:cond delay="53475"/>
                            </p:stCondLst>
                            <p:childTnLst>
                              <p:par>
                                <p:cTn id="39" presetID="26" presetClass="entr" presetSubtype="0" fill="hold" grpId="0" nodeType="afterEffect">
                                  <p:stCondLst>
                                    <p:cond delay="0"/>
                                  </p:stCondLst>
                                  <p:iterate type="lt">
                                    <p:tmPct val="5000"/>
                                  </p:iterate>
                                  <p:childTnLst>
                                    <p:set>
                                      <p:cBhvr>
                                        <p:cTn id="40" dur="1" fill="hold">
                                          <p:stCondLst>
                                            <p:cond delay="0"/>
                                          </p:stCondLst>
                                        </p:cTn>
                                        <p:tgtEl>
                                          <p:spTgt spid="7"/>
                                        </p:tgtEl>
                                        <p:attrNameLst>
                                          <p:attrName>style.visibility</p:attrName>
                                        </p:attrNameLst>
                                      </p:cBhvr>
                                      <p:to>
                                        <p:strVal val="visible"/>
                                      </p:to>
                                    </p:set>
                                    <p:animEffect transition="in" filter="wipe(down)">
                                      <p:cBhvr>
                                        <p:cTn id="41" dur="580">
                                          <p:stCondLst>
                                            <p:cond delay="0"/>
                                          </p:stCondLst>
                                        </p:cTn>
                                        <p:tgtEl>
                                          <p:spTgt spid="7"/>
                                        </p:tgtEl>
                                      </p:cBhvr>
                                    </p:animEffect>
                                    <p:anim calcmode="lin" valueType="num">
                                      <p:cBhvr>
                                        <p:cTn id="42"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47" dur="26">
                                          <p:stCondLst>
                                            <p:cond delay="650"/>
                                          </p:stCondLst>
                                        </p:cTn>
                                        <p:tgtEl>
                                          <p:spTgt spid="7"/>
                                        </p:tgtEl>
                                      </p:cBhvr>
                                      <p:to x="100000" y="60000"/>
                                    </p:animScale>
                                    <p:animScale>
                                      <p:cBhvr>
                                        <p:cTn id="48" dur="166" decel="50000">
                                          <p:stCondLst>
                                            <p:cond delay="676"/>
                                          </p:stCondLst>
                                        </p:cTn>
                                        <p:tgtEl>
                                          <p:spTgt spid="7"/>
                                        </p:tgtEl>
                                      </p:cBhvr>
                                      <p:to x="100000" y="100000"/>
                                    </p:animScale>
                                    <p:animScale>
                                      <p:cBhvr>
                                        <p:cTn id="49" dur="26">
                                          <p:stCondLst>
                                            <p:cond delay="1312"/>
                                          </p:stCondLst>
                                        </p:cTn>
                                        <p:tgtEl>
                                          <p:spTgt spid="7"/>
                                        </p:tgtEl>
                                      </p:cBhvr>
                                      <p:to x="100000" y="80000"/>
                                    </p:animScale>
                                    <p:animScale>
                                      <p:cBhvr>
                                        <p:cTn id="50" dur="166" decel="50000">
                                          <p:stCondLst>
                                            <p:cond delay="1338"/>
                                          </p:stCondLst>
                                        </p:cTn>
                                        <p:tgtEl>
                                          <p:spTgt spid="7"/>
                                        </p:tgtEl>
                                      </p:cBhvr>
                                      <p:to x="100000" y="100000"/>
                                    </p:animScale>
                                    <p:animScale>
                                      <p:cBhvr>
                                        <p:cTn id="51" dur="26">
                                          <p:stCondLst>
                                            <p:cond delay="1642"/>
                                          </p:stCondLst>
                                        </p:cTn>
                                        <p:tgtEl>
                                          <p:spTgt spid="7"/>
                                        </p:tgtEl>
                                      </p:cBhvr>
                                      <p:to x="100000" y="90000"/>
                                    </p:animScale>
                                    <p:animScale>
                                      <p:cBhvr>
                                        <p:cTn id="52" dur="166" decel="50000">
                                          <p:stCondLst>
                                            <p:cond delay="1668"/>
                                          </p:stCondLst>
                                        </p:cTn>
                                        <p:tgtEl>
                                          <p:spTgt spid="7"/>
                                        </p:tgtEl>
                                      </p:cBhvr>
                                      <p:to x="100000" y="100000"/>
                                    </p:animScale>
                                    <p:animScale>
                                      <p:cBhvr>
                                        <p:cTn id="53" dur="26">
                                          <p:stCondLst>
                                            <p:cond delay="1808"/>
                                          </p:stCondLst>
                                        </p:cTn>
                                        <p:tgtEl>
                                          <p:spTgt spid="7"/>
                                        </p:tgtEl>
                                      </p:cBhvr>
                                      <p:to x="100000" y="95000"/>
                                    </p:animScale>
                                    <p:animScale>
                                      <p:cBhvr>
                                        <p:cTn id="54" dur="166" decel="50000">
                                          <p:stCondLst>
                                            <p:cond delay="1834"/>
                                          </p:stCondLst>
                                        </p:cTn>
                                        <p:tgtEl>
                                          <p:spTgt spid="7"/>
                                        </p:tgtEl>
                                      </p:cBhvr>
                                      <p:to x="100000" y="100000"/>
                                    </p:animScale>
                                  </p:childTnLst>
                                </p:cTn>
                              </p:par>
                            </p:childTnLst>
                          </p:cTn>
                        </p:par>
                        <p:par>
                          <p:cTn id="55" fill="hold">
                            <p:stCondLst>
                              <p:cond delay="67075"/>
                            </p:stCondLst>
                            <p:childTnLst>
                              <p:par>
                                <p:cTn id="56" presetID="30" presetClass="entr" presetSubtype="0" fill="hold" grpId="0" nodeType="afterEffect">
                                  <p:stCondLst>
                                    <p:cond delay="0"/>
                                  </p:stCondLst>
                                  <p:iterate type="lt">
                                    <p:tmPct val="5000"/>
                                  </p:iterate>
                                  <p:childTnLst>
                                    <p:set>
                                      <p:cBhvr>
                                        <p:cTn id="57" dur="1" fill="hold">
                                          <p:stCondLst>
                                            <p:cond delay="0"/>
                                          </p:stCondLst>
                                        </p:cTn>
                                        <p:tgtEl>
                                          <p:spTgt spid="8"/>
                                        </p:tgtEl>
                                        <p:attrNameLst>
                                          <p:attrName>style.visibility</p:attrName>
                                        </p:attrNameLst>
                                      </p:cBhvr>
                                      <p:to>
                                        <p:strVal val="visible"/>
                                      </p:to>
                                    </p:set>
                                    <p:animEffect transition="in" filter="fade">
                                      <p:cBhvr>
                                        <p:cTn id="58" dur="800" decel="100000"/>
                                        <p:tgtEl>
                                          <p:spTgt spid="8"/>
                                        </p:tgtEl>
                                      </p:cBhvr>
                                    </p:animEffect>
                                    <p:anim calcmode="lin" valueType="num">
                                      <p:cBhvr>
                                        <p:cTn id="59" dur="800" decel="100000" fill="hold"/>
                                        <p:tgtEl>
                                          <p:spTgt spid="8"/>
                                        </p:tgtEl>
                                        <p:attrNameLst>
                                          <p:attrName>style.rotation</p:attrName>
                                        </p:attrNameLst>
                                      </p:cBhvr>
                                      <p:tavLst>
                                        <p:tav tm="0">
                                          <p:val>
                                            <p:fltVal val="-90"/>
                                          </p:val>
                                        </p:tav>
                                        <p:tav tm="100000">
                                          <p:val>
                                            <p:fltVal val="0"/>
                                          </p:val>
                                        </p:tav>
                                      </p:tavLst>
                                    </p:anim>
                                    <p:anim calcmode="lin" valueType="num">
                                      <p:cBhvr>
                                        <p:cTn id="60" dur="800" decel="100000" fill="hold"/>
                                        <p:tgtEl>
                                          <p:spTgt spid="8"/>
                                        </p:tgtEl>
                                        <p:attrNameLst>
                                          <p:attrName>ppt_x</p:attrName>
                                        </p:attrNameLst>
                                      </p:cBhvr>
                                      <p:tavLst>
                                        <p:tav tm="0">
                                          <p:val>
                                            <p:strVal val="#ppt_x+0.4"/>
                                          </p:val>
                                        </p:tav>
                                        <p:tav tm="100000">
                                          <p:val>
                                            <p:strVal val="#ppt_x-0.05"/>
                                          </p:val>
                                        </p:tav>
                                      </p:tavLst>
                                    </p:anim>
                                    <p:anim calcmode="lin" valueType="num">
                                      <p:cBhvr>
                                        <p:cTn id="61" dur="800" decel="100000" fill="hold"/>
                                        <p:tgtEl>
                                          <p:spTgt spid="8"/>
                                        </p:tgtEl>
                                        <p:attrNameLst>
                                          <p:attrName>ppt_y</p:attrName>
                                        </p:attrNameLst>
                                      </p:cBhvr>
                                      <p:tavLst>
                                        <p:tav tm="0">
                                          <p:val>
                                            <p:strVal val="#ppt_y-0.4"/>
                                          </p:val>
                                        </p:tav>
                                        <p:tav tm="100000">
                                          <p:val>
                                            <p:strVal val="#ppt_y+0.1"/>
                                          </p:val>
                                        </p:tav>
                                      </p:tavLst>
                                    </p:anim>
                                    <p:anim calcmode="lin" valueType="num">
                                      <p:cBhvr>
                                        <p:cTn id="62" dur="200" accel="100000" fill="hold">
                                          <p:stCondLst>
                                            <p:cond delay="800"/>
                                          </p:stCondLst>
                                        </p:cTn>
                                        <p:tgtEl>
                                          <p:spTgt spid="8"/>
                                        </p:tgtEl>
                                        <p:attrNameLst>
                                          <p:attrName>ppt_x</p:attrName>
                                        </p:attrNameLst>
                                      </p:cBhvr>
                                      <p:tavLst>
                                        <p:tav tm="0">
                                          <p:val>
                                            <p:strVal val="#ppt_x-0.05"/>
                                          </p:val>
                                        </p:tav>
                                        <p:tav tm="100000">
                                          <p:val>
                                            <p:strVal val="#ppt_x"/>
                                          </p:val>
                                        </p:tav>
                                      </p:tavLst>
                                    </p:anim>
                                    <p:anim calcmode="lin" valueType="num">
                                      <p:cBhvr>
                                        <p:cTn id="63" dur="200" accel="100000" fill="hold">
                                          <p:stCondLst>
                                            <p:cond delay="800"/>
                                          </p:stCondLst>
                                        </p:cTn>
                                        <p:tgtEl>
                                          <p:spTgt spid="8"/>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0" y="147629"/>
            <a:ext cx="6044339" cy="1220847"/>
          </a:xfrm>
          <a:prstGeom prst="rect">
            <a:avLst/>
          </a:prstGeom>
          <a:solidFill>
            <a:srgbClr val="FF99FF"/>
          </a:solidFill>
        </p:spPr>
        <p:txBody>
          <a:bodyPr wrap="square">
            <a:spAutoFit/>
          </a:bodyPr>
          <a:lstStyle/>
          <a:p>
            <a:pPr algn="just">
              <a:lnSpc>
                <a:spcPts val="2160"/>
              </a:lnSpc>
            </a:pPr>
            <a:r>
              <a:rPr lang="es-ES" dirty="0">
                <a:solidFill>
                  <a:srgbClr val="000000"/>
                </a:solidFill>
                <a:ea typeface="Calibri" panose="020F0502020204030204" pitchFamily="34" charset="0"/>
              </a:rPr>
              <a:t>Concordamos con </a:t>
            </a:r>
            <a:r>
              <a:rPr lang="es-ES" dirty="0" err="1">
                <a:solidFill>
                  <a:srgbClr val="000000"/>
                </a:solidFill>
                <a:ea typeface="Calibri" panose="020F0502020204030204" pitchFamily="34" charset="0"/>
              </a:rPr>
              <a:t>Ubertone</a:t>
            </a:r>
            <a:r>
              <a:rPr lang="es-ES" dirty="0">
                <a:solidFill>
                  <a:srgbClr val="000000"/>
                </a:solidFill>
                <a:ea typeface="Calibri" panose="020F0502020204030204" pitchFamily="34" charset="0"/>
              </a:rPr>
              <a:t> que dictar clase es lo que hacían los profesores en las primeras universidades, antes de la invención de la imprenta; pues existían pocos libros y escasos ejemplares de cada libro</a:t>
            </a:r>
            <a:endParaRPr lang="en-US" dirty="0"/>
          </a:p>
        </p:txBody>
      </p:sp>
      <p:sp>
        <p:nvSpPr>
          <p:cNvPr id="3" name="Rectángulo 2"/>
          <p:cNvSpPr/>
          <p:nvPr/>
        </p:nvSpPr>
        <p:spPr>
          <a:xfrm>
            <a:off x="6261314" y="147629"/>
            <a:ext cx="5930685" cy="938719"/>
          </a:xfrm>
          <a:prstGeom prst="rect">
            <a:avLst/>
          </a:prstGeom>
          <a:solidFill>
            <a:schemeClr val="bg2"/>
          </a:solidFill>
        </p:spPr>
        <p:txBody>
          <a:bodyPr wrap="square">
            <a:spAutoFit/>
          </a:bodyPr>
          <a:lstStyle/>
          <a:p>
            <a:pPr algn="just">
              <a:lnSpc>
                <a:spcPts val="2160"/>
              </a:lnSpc>
            </a:pPr>
            <a:r>
              <a:rPr lang="es-ES" dirty="0">
                <a:solidFill>
                  <a:srgbClr val="000000"/>
                </a:solidFill>
                <a:ea typeface="Calibri" panose="020F0502020204030204" pitchFamily="34" charset="0"/>
              </a:rPr>
              <a:t>El profesor iba a clase con el libro y lo leía lentamente. Cada estudiante iba copiando lo que decía el profesor, y así, al final del curso, tenía su propio ejemplar del libro. </a:t>
            </a:r>
            <a:endParaRPr lang="en-US" dirty="0"/>
          </a:p>
        </p:txBody>
      </p:sp>
      <p:sp>
        <p:nvSpPr>
          <p:cNvPr id="4" name="Rectángulo 3"/>
          <p:cNvSpPr/>
          <p:nvPr/>
        </p:nvSpPr>
        <p:spPr>
          <a:xfrm>
            <a:off x="-25831" y="1347958"/>
            <a:ext cx="5946184" cy="1502976"/>
          </a:xfrm>
          <a:prstGeom prst="rect">
            <a:avLst/>
          </a:prstGeom>
          <a:solidFill>
            <a:srgbClr val="00CC99"/>
          </a:solidFill>
        </p:spPr>
        <p:txBody>
          <a:bodyPr wrap="square">
            <a:spAutoFit/>
          </a:bodyPr>
          <a:lstStyle/>
          <a:p>
            <a:pPr>
              <a:lnSpc>
                <a:spcPts val="2160"/>
              </a:lnSpc>
            </a:pPr>
            <a:r>
              <a:rPr lang="es-ES" dirty="0">
                <a:solidFill>
                  <a:srgbClr val="000000"/>
                </a:solidFill>
                <a:ea typeface="ChaparralPro-Regular"/>
              </a:rPr>
              <a:t>El </a:t>
            </a:r>
            <a:r>
              <a:rPr lang="es-ES" dirty="0" err="1">
                <a:solidFill>
                  <a:srgbClr val="000000"/>
                </a:solidFill>
                <a:ea typeface="ChaparralPro-Regular"/>
              </a:rPr>
              <a:t>magistrocentrismo</a:t>
            </a:r>
            <a:r>
              <a:rPr lang="es-ES" dirty="0">
                <a:solidFill>
                  <a:srgbClr val="000000"/>
                </a:solidFill>
                <a:ea typeface="ChaparralPro-Regular"/>
              </a:rPr>
              <a:t> es figura central del proceso educativo. El maestro </a:t>
            </a:r>
            <a:r>
              <a:rPr lang="es-ES" dirty="0" smtClean="0">
                <a:solidFill>
                  <a:srgbClr val="000000"/>
                </a:solidFill>
                <a:ea typeface="ChaparralPro-Regular"/>
              </a:rPr>
              <a:t>posee todo </a:t>
            </a:r>
            <a:r>
              <a:rPr lang="es-ES" dirty="0">
                <a:solidFill>
                  <a:srgbClr val="000000"/>
                </a:solidFill>
                <a:ea typeface="ChaparralPro-Regular"/>
              </a:rPr>
              <a:t>el conocimiento, y los alumnos tienen el rol de recibirlo pasivamente. El enciclopedismo, por su parte, consistía en demostrar, a los demás, que se poseía determinado conocimiento. </a:t>
            </a:r>
            <a:endParaRPr lang="en-US" dirty="0"/>
          </a:p>
        </p:txBody>
      </p:sp>
      <p:sp>
        <p:nvSpPr>
          <p:cNvPr id="5" name="Rectángulo 4"/>
          <p:cNvSpPr/>
          <p:nvPr/>
        </p:nvSpPr>
        <p:spPr>
          <a:xfrm>
            <a:off x="6178656" y="1289866"/>
            <a:ext cx="5724042" cy="1535420"/>
          </a:xfrm>
          <a:prstGeom prst="rect">
            <a:avLst/>
          </a:prstGeom>
          <a:solidFill>
            <a:srgbClr val="008080"/>
          </a:solidFill>
        </p:spPr>
        <p:txBody>
          <a:bodyPr wrap="square">
            <a:spAutoFit/>
          </a:bodyPr>
          <a:lstStyle/>
          <a:p>
            <a:pPr algn="just">
              <a:lnSpc>
                <a:spcPts val="2160"/>
              </a:lnSpc>
            </a:pPr>
            <a:r>
              <a:rPr lang="es-ES" dirty="0">
                <a:solidFill>
                  <a:schemeClr val="bg1"/>
                </a:solidFill>
                <a:ea typeface="Calibri" panose="020F0502020204030204" pitchFamily="34" charset="0"/>
                <a:cs typeface="Times New Roman" panose="02020603050405020304" pitchFamily="18" charset="0"/>
              </a:rPr>
              <a:t>El alumno era considerado como un homúnculo o adulto en miniatura, por lo que su educación incluía mucha rudeza, disciplina y responsabilidades de los mayores.</a:t>
            </a:r>
            <a:endParaRPr lang="en-US" sz="1600" dirty="0" smtClean="0">
              <a:solidFill>
                <a:schemeClr val="bg1"/>
              </a:solidFill>
              <a:effectLst/>
              <a:ea typeface="Calibri" panose="020F0502020204030204" pitchFamily="34" charset="0"/>
              <a:cs typeface="Times New Roman" panose="02020603050405020304" pitchFamily="18" charset="0"/>
            </a:endParaRPr>
          </a:p>
          <a:p>
            <a:pPr>
              <a:lnSpc>
                <a:spcPts val="2160"/>
              </a:lnSpc>
            </a:pPr>
            <a:r>
              <a:rPr lang="es-ES" dirty="0">
                <a:solidFill>
                  <a:schemeClr val="bg1"/>
                </a:solidFill>
                <a:ea typeface="Calibri" panose="020F0502020204030204" pitchFamily="34" charset="0"/>
              </a:rPr>
              <a:t>Los fines de la educación eran: servir al ejército, a la patria, cultivar el cuerpo y el espíritu. </a:t>
            </a:r>
            <a:endParaRPr lang="en-US" dirty="0">
              <a:solidFill>
                <a:schemeClr val="bg1"/>
              </a:solidFill>
            </a:endParaRPr>
          </a:p>
        </p:txBody>
      </p:sp>
      <p:sp>
        <p:nvSpPr>
          <p:cNvPr id="6" name="Rectángulo 5"/>
          <p:cNvSpPr/>
          <p:nvPr/>
        </p:nvSpPr>
        <p:spPr>
          <a:xfrm>
            <a:off x="0" y="2996476"/>
            <a:ext cx="5920353" cy="1220847"/>
          </a:xfrm>
          <a:prstGeom prst="rect">
            <a:avLst/>
          </a:prstGeom>
          <a:solidFill>
            <a:srgbClr val="CCCC00"/>
          </a:solidFill>
        </p:spPr>
        <p:txBody>
          <a:bodyPr wrap="square">
            <a:spAutoFit/>
          </a:bodyPr>
          <a:lstStyle/>
          <a:p>
            <a:pPr algn="just">
              <a:lnSpc>
                <a:spcPts val="2160"/>
              </a:lnSpc>
            </a:pPr>
            <a:r>
              <a:rPr lang="es-ES" dirty="0">
                <a:solidFill>
                  <a:srgbClr val="000000"/>
                </a:solidFill>
                <a:ea typeface="Calibri" panose="020F0502020204030204" pitchFamily="34" charset="0"/>
              </a:rPr>
              <a:t>El magister dixit era parte de la enseñanza medieval en las universidades, siguiendo el manual escrito por ciertos autores antiguos sobre determinadas materias, como Galeno en medicina o Tolomeo en astronomía. </a:t>
            </a:r>
            <a:endParaRPr lang="en-US" dirty="0"/>
          </a:p>
        </p:txBody>
      </p:sp>
      <p:sp>
        <p:nvSpPr>
          <p:cNvPr id="7" name="Rectángulo 6"/>
          <p:cNvSpPr/>
          <p:nvPr/>
        </p:nvSpPr>
        <p:spPr>
          <a:xfrm>
            <a:off x="6096000" y="3105928"/>
            <a:ext cx="5806698" cy="938719"/>
          </a:xfrm>
          <a:prstGeom prst="rect">
            <a:avLst/>
          </a:prstGeom>
          <a:solidFill>
            <a:schemeClr val="tx2">
              <a:lumMod val="20000"/>
              <a:lumOff val="80000"/>
            </a:schemeClr>
          </a:solidFill>
        </p:spPr>
        <p:txBody>
          <a:bodyPr wrap="square">
            <a:spAutoFit/>
          </a:bodyPr>
          <a:lstStyle/>
          <a:p>
            <a:pPr algn="just">
              <a:lnSpc>
                <a:spcPts val="2160"/>
              </a:lnSpc>
            </a:pPr>
            <a:r>
              <a:rPr lang="es-ES" dirty="0">
                <a:solidFill>
                  <a:srgbClr val="000000"/>
                </a:solidFill>
                <a:ea typeface="Calibri" panose="020F0502020204030204" pitchFamily="34" charset="0"/>
                <a:cs typeface="Times New Roman" panose="02020603050405020304" pitchFamily="18" charset="0"/>
              </a:rPr>
              <a:t>El método positivista de Descartes, con su originalidad y vigor, está generando una imposición casi ciega en el desenvolvimiento y actuar escolar.</a:t>
            </a:r>
            <a:endParaRPr lang="en-US" sz="1600" dirty="0">
              <a:effectLst/>
              <a:ea typeface="Calibri" panose="020F0502020204030204" pitchFamily="34" charset="0"/>
              <a:cs typeface="Times New Roman" panose="02020603050405020304" pitchFamily="18" charset="0"/>
            </a:endParaRPr>
          </a:p>
        </p:txBody>
      </p:sp>
      <p:sp>
        <p:nvSpPr>
          <p:cNvPr id="8" name="Rectángulo 7"/>
          <p:cNvSpPr/>
          <p:nvPr/>
        </p:nvSpPr>
        <p:spPr>
          <a:xfrm>
            <a:off x="82656" y="4367993"/>
            <a:ext cx="5837697" cy="1785104"/>
          </a:xfrm>
          <a:prstGeom prst="rect">
            <a:avLst/>
          </a:prstGeom>
          <a:solidFill>
            <a:srgbClr val="006666"/>
          </a:solidFill>
        </p:spPr>
        <p:txBody>
          <a:bodyPr wrap="square">
            <a:spAutoFit/>
          </a:bodyPr>
          <a:lstStyle/>
          <a:p>
            <a:pPr algn="just">
              <a:lnSpc>
                <a:spcPts val="2160"/>
              </a:lnSpc>
            </a:pPr>
            <a:r>
              <a:rPr lang="es-ES" dirty="0">
                <a:solidFill>
                  <a:schemeClr val="bg1"/>
                </a:solidFill>
                <a:ea typeface="Calibri" panose="020F0502020204030204" pitchFamily="34" charset="0"/>
              </a:rPr>
              <a:t>La memoria motora comprende el repertorio de actividades motoras de la conducta que en parte son innatas, condicionadas por la constitución genética, pero que en su mayoría han sido aprendidas por la práctica, por la reiteración y el perfeccionamiento progresivo de los movimientos </a:t>
            </a:r>
            <a:r>
              <a:rPr lang="es-ES" dirty="0" smtClean="0">
                <a:solidFill>
                  <a:schemeClr val="bg1"/>
                </a:solidFill>
                <a:ea typeface="Calibri" panose="020F0502020204030204" pitchFamily="34" charset="0"/>
              </a:rPr>
              <a:t>.</a:t>
            </a:r>
            <a:endParaRPr lang="en-US" dirty="0">
              <a:solidFill>
                <a:schemeClr val="bg1"/>
              </a:solidFill>
            </a:endParaRPr>
          </a:p>
        </p:txBody>
      </p:sp>
      <p:sp>
        <p:nvSpPr>
          <p:cNvPr id="9" name="Rectángulo 8"/>
          <p:cNvSpPr/>
          <p:nvPr/>
        </p:nvSpPr>
        <p:spPr>
          <a:xfrm>
            <a:off x="6095999" y="4367993"/>
            <a:ext cx="5920353" cy="1220847"/>
          </a:xfrm>
          <a:prstGeom prst="rect">
            <a:avLst/>
          </a:prstGeom>
          <a:solidFill>
            <a:schemeClr val="accent6">
              <a:lumMod val="60000"/>
              <a:lumOff val="40000"/>
            </a:schemeClr>
          </a:solidFill>
        </p:spPr>
        <p:txBody>
          <a:bodyPr wrap="square">
            <a:spAutoFit/>
          </a:bodyPr>
          <a:lstStyle/>
          <a:p>
            <a:pPr algn="just">
              <a:lnSpc>
                <a:spcPts val="2160"/>
              </a:lnSpc>
            </a:pPr>
            <a:r>
              <a:rPr lang="es-ES" dirty="0">
                <a:solidFill>
                  <a:srgbClr val="000000"/>
                </a:solidFill>
                <a:ea typeface="Calibri" panose="020F0502020204030204" pitchFamily="34" charset="0"/>
                <a:cs typeface="Times New Roman" panose="02020603050405020304" pitchFamily="18" charset="0"/>
              </a:rPr>
              <a:t>En materia educativa, el memorismo debe ser asunto del pasado; el maestro debe dejar de ser el que todo lo sabe, para convertirse en el facilitador que acompaña al estudiante en la búsqueda </a:t>
            </a:r>
            <a:r>
              <a:rPr lang="es-ES" dirty="0" smtClean="0">
                <a:solidFill>
                  <a:srgbClr val="000000"/>
                </a:solidFill>
                <a:ea typeface="Calibri" panose="020F0502020204030204" pitchFamily="34" charset="0"/>
                <a:cs typeface="Times New Roman" panose="02020603050405020304" pitchFamily="18" charset="0"/>
              </a:rPr>
              <a:t>y construcción del </a:t>
            </a:r>
            <a:r>
              <a:rPr lang="es-ES" dirty="0" smtClean="0">
                <a:solidFill>
                  <a:srgbClr val="000000"/>
                </a:solidFill>
                <a:ea typeface="Calibri" panose="020F0502020204030204" pitchFamily="34" charset="0"/>
                <a:cs typeface="Times New Roman" panose="02020603050405020304" pitchFamily="18" charset="0"/>
              </a:rPr>
              <a:t>conocimiento.</a:t>
            </a:r>
            <a:endParaRPr lang="en-US" sz="16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14163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6" fill="hold" grpId="0" nodeType="after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Effect transition="in" filter="barn(inHorizontal)">
                                      <p:cBhvr>
                                        <p:cTn id="7" dur="500"/>
                                        <p:tgtEl>
                                          <p:spTgt spid="2"/>
                                        </p:tgtEl>
                                      </p:cBhvr>
                                    </p:animEffect>
                                  </p:childTnLst>
                                </p:cTn>
                              </p:par>
                            </p:childTnLst>
                          </p:cTn>
                        </p:par>
                        <p:par>
                          <p:cTn id="8" fill="hold">
                            <p:stCondLst>
                              <p:cond delay="4775"/>
                            </p:stCondLst>
                            <p:childTnLst>
                              <p:par>
                                <p:cTn id="9" presetID="6" presetClass="entr" presetSubtype="32" fill="hold" grpId="0" nodeType="afterEffect">
                                  <p:stCondLst>
                                    <p:cond delay="0"/>
                                  </p:stCondLst>
                                  <p:iterate type="lt">
                                    <p:tmPct val="5000"/>
                                  </p:iterate>
                                  <p:childTnLst>
                                    <p:set>
                                      <p:cBhvr>
                                        <p:cTn id="10" dur="1" fill="hold">
                                          <p:stCondLst>
                                            <p:cond delay="0"/>
                                          </p:stCondLst>
                                        </p:cTn>
                                        <p:tgtEl>
                                          <p:spTgt spid="3"/>
                                        </p:tgtEl>
                                        <p:attrNameLst>
                                          <p:attrName>style.visibility</p:attrName>
                                        </p:attrNameLst>
                                      </p:cBhvr>
                                      <p:to>
                                        <p:strVal val="visible"/>
                                      </p:to>
                                    </p:set>
                                    <p:animEffect transition="in" filter="circle(out)">
                                      <p:cBhvr>
                                        <p:cTn id="11" dur="2000"/>
                                        <p:tgtEl>
                                          <p:spTgt spid="3"/>
                                        </p:tgtEl>
                                      </p:cBhvr>
                                    </p:animEffect>
                                  </p:childTnLst>
                                </p:cTn>
                              </p:par>
                            </p:childTnLst>
                          </p:cTn>
                        </p:par>
                        <p:par>
                          <p:cTn id="12" fill="hold">
                            <p:stCondLst>
                              <p:cond delay="21075"/>
                            </p:stCondLst>
                            <p:childTnLst>
                              <p:par>
                                <p:cTn id="13" presetID="26" presetClass="entr" presetSubtype="0" fill="hold" grpId="0" nodeType="afterEffect">
                                  <p:stCondLst>
                                    <p:cond delay="0"/>
                                  </p:stCondLst>
                                  <p:iterate type="lt">
                                    <p:tmPct val="5000"/>
                                  </p:iterate>
                                  <p:childTnLst>
                                    <p:set>
                                      <p:cBhvr>
                                        <p:cTn id="14" dur="1" fill="hold">
                                          <p:stCondLst>
                                            <p:cond delay="0"/>
                                          </p:stCondLst>
                                        </p:cTn>
                                        <p:tgtEl>
                                          <p:spTgt spid="4"/>
                                        </p:tgtEl>
                                        <p:attrNameLst>
                                          <p:attrName>style.visibility</p:attrName>
                                        </p:attrNameLst>
                                      </p:cBhvr>
                                      <p:to>
                                        <p:strVal val="visible"/>
                                      </p:to>
                                    </p:set>
                                    <p:animEffect transition="in" filter="wipe(down)">
                                      <p:cBhvr>
                                        <p:cTn id="15" dur="580">
                                          <p:stCondLst>
                                            <p:cond delay="0"/>
                                          </p:stCondLst>
                                        </p:cTn>
                                        <p:tgtEl>
                                          <p:spTgt spid="4"/>
                                        </p:tgtEl>
                                      </p:cBhvr>
                                    </p:animEffect>
                                    <p:anim calcmode="lin" valueType="num">
                                      <p:cBhvr>
                                        <p:cTn id="16"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1" dur="26">
                                          <p:stCondLst>
                                            <p:cond delay="650"/>
                                          </p:stCondLst>
                                        </p:cTn>
                                        <p:tgtEl>
                                          <p:spTgt spid="4"/>
                                        </p:tgtEl>
                                      </p:cBhvr>
                                      <p:to x="100000" y="60000"/>
                                    </p:animScale>
                                    <p:animScale>
                                      <p:cBhvr>
                                        <p:cTn id="22" dur="166" decel="50000">
                                          <p:stCondLst>
                                            <p:cond delay="676"/>
                                          </p:stCondLst>
                                        </p:cTn>
                                        <p:tgtEl>
                                          <p:spTgt spid="4"/>
                                        </p:tgtEl>
                                      </p:cBhvr>
                                      <p:to x="100000" y="100000"/>
                                    </p:animScale>
                                    <p:animScale>
                                      <p:cBhvr>
                                        <p:cTn id="23" dur="26">
                                          <p:stCondLst>
                                            <p:cond delay="1312"/>
                                          </p:stCondLst>
                                        </p:cTn>
                                        <p:tgtEl>
                                          <p:spTgt spid="4"/>
                                        </p:tgtEl>
                                      </p:cBhvr>
                                      <p:to x="100000" y="80000"/>
                                    </p:animScale>
                                    <p:animScale>
                                      <p:cBhvr>
                                        <p:cTn id="24" dur="166" decel="50000">
                                          <p:stCondLst>
                                            <p:cond delay="1338"/>
                                          </p:stCondLst>
                                        </p:cTn>
                                        <p:tgtEl>
                                          <p:spTgt spid="4"/>
                                        </p:tgtEl>
                                      </p:cBhvr>
                                      <p:to x="100000" y="100000"/>
                                    </p:animScale>
                                    <p:animScale>
                                      <p:cBhvr>
                                        <p:cTn id="25" dur="26">
                                          <p:stCondLst>
                                            <p:cond delay="1642"/>
                                          </p:stCondLst>
                                        </p:cTn>
                                        <p:tgtEl>
                                          <p:spTgt spid="4"/>
                                        </p:tgtEl>
                                      </p:cBhvr>
                                      <p:to x="100000" y="90000"/>
                                    </p:animScale>
                                    <p:animScale>
                                      <p:cBhvr>
                                        <p:cTn id="26" dur="166" decel="50000">
                                          <p:stCondLst>
                                            <p:cond delay="1668"/>
                                          </p:stCondLst>
                                        </p:cTn>
                                        <p:tgtEl>
                                          <p:spTgt spid="4"/>
                                        </p:tgtEl>
                                      </p:cBhvr>
                                      <p:to x="100000" y="100000"/>
                                    </p:animScale>
                                    <p:animScale>
                                      <p:cBhvr>
                                        <p:cTn id="27" dur="26">
                                          <p:stCondLst>
                                            <p:cond delay="1808"/>
                                          </p:stCondLst>
                                        </p:cTn>
                                        <p:tgtEl>
                                          <p:spTgt spid="4"/>
                                        </p:tgtEl>
                                      </p:cBhvr>
                                      <p:to x="100000" y="95000"/>
                                    </p:animScale>
                                    <p:animScale>
                                      <p:cBhvr>
                                        <p:cTn id="28" dur="166" decel="50000">
                                          <p:stCondLst>
                                            <p:cond delay="1834"/>
                                          </p:stCondLst>
                                        </p:cTn>
                                        <p:tgtEl>
                                          <p:spTgt spid="4"/>
                                        </p:tgtEl>
                                      </p:cBhvr>
                                      <p:to x="100000" y="100000"/>
                                    </p:animScale>
                                  </p:childTnLst>
                                </p:cTn>
                              </p:par>
                            </p:childTnLst>
                          </p:cTn>
                        </p:par>
                        <p:par>
                          <p:cTn id="29" fill="hold">
                            <p:stCondLst>
                              <p:cond delay="45575"/>
                            </p:stCondLst>
                            <p:childTnLst>
                              <p:par>
                                <p:cTn id="30" presetID="23" presetClass="entr" presetSubtype="36" fill="hold" grpId="0" nodeType="afterEffect">
                                  <p:stCondLst>
                                    <p:cond delay="0"/>
                                  </p:stCondLst>
                                  <p:iterate type="lt">
                                    <p:tmPct val="5000"/>
                                  </p:iterate>
                                  <p:childTnLst>
                                    <p:set>
                                      <p:cBhvr>
                                        <p:cTn id="31" dur="1" fill="hold">
                                          <p:stCondLst>
                                            <p:cond delay="0"/>
                                          </p:stCondLst>
                                        </p:cTn>
                                        <p:tgtEl>
                                          <p:spTgt spid="5"/>
                                        </p:tgtEl>
                                        <p:attrNameLst>
                                          <p:attrName>style.visibility</p:attrName>
                                        </p:attrNameLst>
                                      </p:cBhvr>
                                      <p:to>
                                        <p:strVal val="visible"/>
                                      </p:to>
                                    </p:set>
                                    <p:anim calcmode="lin" valueType="num">
                                      <p:cBhvr>
                                        <p:cTn id="32" dur="500" fill="hold"/>
                                        <p:tgtEl>
                                          <p:spTgt spid="5"/>
                                        </p:tgtEl>
                                        <p:attrNameLst>
                                          <p:attrName>ppt_w</p:attrName>
                                        </p:attrNameLst>
                                      </p:cBhvr>
                                      <p:tavLst>
                                        <p:tav tm="0">
                                          <p:val>
                                            <p:strVal val="(6*min(max(#ppt_w*#ppt_h,.3),1)-7.4)/-.7*#ppt_w"/>
                                          </p:val>
                                        </p:tav>
                                        <p:tav tm="100000">
                                          <p:val>
                                            <p:strVal val="#ppt_w"/>
                                          </p:val>
                                        </p:tav>
                                      </p:tavLst>
                                    </p:anim>
                                    <p:anim calcmode="lin" valueType="num">
                                      <p:cBhvr>
                                        <p:cTn id="33" dur="500" fill="hold"/>
                                        <p:tgtEl>
                                          <p:spTgt spid="5"/>
                                        </p:tgtEl>
                                        <p:attrNameLst>
                                          <p:attrName>ppt_h</p:attrName>
                                        </p:attrNameLst>
                                      </p:cBhvr>
                                      <p:tavLst>
                                        <p:tav tm="0">
                                          <p:val>
                                            <p:strVal val="(6*min(max(#ppt_w*#ppt_h,.3),1)-7.4)/-.7*#ppt_h"/>
                                          </p:val>
                                        </p:tav>
                                        <p:tav tm="100000">
                                          <p:val>
                                            <p:strVal val="#ppt_h"/>
                                          </p:val>
                                        </p:tav>
                                      </p:tavLst>
                                    </p:anim>
                                    <p:anim calcmode="lin" valueType="num">
                                      <p:cBhvr>
                                        <p:cTn id="34" dur="500" fill="hold"/>
                                        <p:tgtEl>
                                          <p:spTgt spid="5"/>
                                        </p:tgtEl>
                                        <p:attrNameLst>
                                          <p:attrName>ppt_x</p:attrName>
                                        </p:attrNameLst>
                                      </p:cBhvr>
                                      <p:tavLst>
                                        <p:tav tm="0">
                                          <p:val>
                                            <p:fltVal val="0.5"/>
                                          </p:val>
                                        </p:tav>
                                        <p:tav tm="100000">
                                          <p:val>
                                            <p:strVal val="#ppt_x"/>
                                          </p:val>
                                        </p:tav>
                                      </p:tavLst>
                                    </p:anim>
                                    <p:anim calcmode="lin" valueType="num">
                                      <p:cBhvr>
                                        <p:cTn id="35" dur="500" fill="hold"/>
                                        <p:tgtEl>
                                          <p:spTgt spid="5"/>
                                        </p:tgtEl>
                                        <p:attrNameLst>
                                          <p:attrName>ppt_y</p:attrName>
                                        </p:attrNameLst>
                                      </p:cBhvr>
                                      <p:tavLst>
                                        <p:tav tm="0">
                                          <p:val>
                                            <p:strVal val="1+(6*min(max(#ppt_w*#ppt_h,.3),1)-7.4)/-.7*#ppt_h/2"/>
                                          </p:val>
                                        </p:tav>
                                        <p:tav tm="100000">
                                          <p:val>
                                            <p:strVal val="#ppt_y"/>
                                          </p:val>
                                        </p:tav>
                                      </p:tavLst>
                                    </p:anim>
                                  </p:childTnLst>
                                </p:cTn>
                              </p:par>
                            </p:childTnLst>
                          </p:cTn>
                        </p:par>
                        <p:par>
                          <p:cTn id="36" fill="hold">
                            <p:stCondLst>
                              <p:cond delay="51450"/>
                            </p:stCondLst>
                            <p:childTnLst>
                              <p:par>
                                <p:cTn id="37" presetID="30" presetClass="entr" presetSubtype="0" fill="hold" grpId="0" nodeType="afterEffect">
                                  <p:stCondLst>
                                    <p:cond delay="0"/>
                                  </p:stCondLst>
                                  <p:iterate type="lt">
                                    <p:tmPct val="5000"/>
                                  </p:iterate>
                                  <p:childTnLst>
                                    <p:set>
                                      <p:cBhvr>
                                        <p:cTn id="38" dur="1" fill="hold">
                                          <p:stCondLst>
                                            <p:cond delay="0"/>
                                          </p:stCondLst>
                                        </p:cTn>
                                        <p:tgtEl>
                                          <p:spTgt spid="6"/>
                                        </p:tgtEl>
                                        <p:attrNameLst>
                                          <p:attrName>style.visibility</p:attrName>
                                        </p:attrNameLst>
                                      </p:cBhvr>
                                      <p:to>
                                        <p:strVal val="visible"/>
                                      </p:to>
                                    </p:set>
                                    <p:animEffect transition="in" filter="fade">
                                      <p:cBhvr>
                                        <p:cTn id="39" dur="800" decel="100000"/>
                                        <p:tgtEl>
                                          <p:spTgt spid="6"/>
                                        </p:tgtEl>
                                      </p:cBhvr>
                                    </p:animEffect>
                                    <p:anim calcmode="lin" valueType="num">
                                      <p:cBhvr>
                                        <p:cTn id="40" dur="800" decel="100000" fill="hold"/>
                                        <p:tgtEl>
                                          <p:spTgt spid="6"/>
                                        </p:tgtEl>
                                        <p:attrNameLst>
                                          <p:attrName>style.rotation</p:attrName>
                                        </p:attrNameLst>
                                      </p:cBhvr>
                                      <p:tavLst>
                                        <p:tav tm="0">
                                          <p:val>
                                            <p:fltVal val="-90"/>
                                          </p:val>
                                        </p:tav>
                                        <p:tav tm="100000">
                                          <p:val>
                                            <p:fltVal val="0"/>
                                          </p:val>
                                        </p:tav>
                                      </p:tavLst>
                                    </p:anim>
                                    <p:anim calcmode="lin" valueType="num">
                                      <p:cBhvr>
                                        <p:cTn id="41" dur="800" decel="100000" fill="hold"/>
                                        <p:tgtEl>
                                          <p:spTgt spid="6"/>
                                        </p:tgtEl>
                                        <p:attrNameLst>
                                          <p:attrName>ppt_x</p:attrName>
                                        </p:attrNameLst>
                                      </p:cBhvr>
                                      <p:tavLst>
                                        <p:tav tm="0">
                                          <p:val>
                                            <p:strVal val="#ppt_x+0.4"/>
                                          </p:val>
                                        </p:tav>
                                        <p:tav tm="100000">
                                          <p:val>
                                            <p:strVal val="#ppt_x-0.05"/>
                                          </p:val>
                                        </p:tav>
                                      </p:tavLst>
                                    </p:anim>
                                    <p:anim calcmode="lin" valueType="num">
                                      <p:cBhvr>
                                        <p:cTn id="42" dur="800" decel="100000" fill="hold"/>
                                        <p:tgtEl>
                                          <p:spTgt spid="6"/>
                                        </p:tgtEl>
                                        <p:attrNameLst>
                                          <p:attrName>ppt_y</p:attrName>
                                        </p:attrNameLst>
                                      </p:cBhvr>
                                      <p:tavLst>
                                        <p:tav tm="0">
                                          <p:val>
                                            <p:strVal val="#ppt_y-0.4"/>
                                          </p:val>
                                        </p:tav>
                                        <p:tav tm="100000">
                                          <p:val>
                                            <p:strVal val="#ppt_y+0.1"/>
                                          </p:val>
                                        </p:tav>
                                      </p:tavLst>
                                    </p:anim>
                                    <p:anim calcmode="lin" valueType="num">
                                      <p:cBhvr>
                                        <p:cTn id="43"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44"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par>
                          <p:cTn id="45" fill="hold">
                            <p:stCondLst>
                              <p:cond delay="61350"/>
                            </p:stCondLst>
                            <p:childTnLst>
                              <p:par>
                                <p:cTn id="46" presetID="26" presetClass="entr" presetSubtype="0" fill="hold" grpId="0" nodeType="afterEffect">
                                  <p:stCondLst>
                                    <p:cond delay="0"/>
                                  </p:stCondLst>
                                  <p:iterate type="lt">
                                    <p:tmPct val="5000"/>
                                  </p:iterate>
                                  <p:childTnLst>
                                    <p:set>
                                      <p:cBhvr>
                                        <p:cTn id="47" dur="1" fill="hold">
                                          <p:stCondLst>
                                            <p:cond delay="0"/>
                                          </p:stCondLst>
                                        </p:cTn>
                                        <p:tgtEl>
                                          <p:spTgt spid="7"/>
                                        </p:tgtEl>
                                        <p:attrNameLst>
                                          <p:attrName>style.visibility</p:attrName>
                                        </p:attrNameLst>
                                      </p:cBhvr>
                                      <p:to>
                                        <p:strVal val="visible"/>
                                      </p:to>
                                    </p:set>
                                    <p:animEffect transition="in" filter="wipe(down)">
                                      <p:cBhvr>
                                        <p:cTn id="48" dur="580">
                                          <p:stCondLst>
                                            <p:cond delay="0"/>
                                          </p:stCondLst>
                                        </p:cTn>
                                        <p:tgtEl>
                                          <p:spTgt spid="7"/>
                                        </p:tgtEl>
                                      </p:cBhvr>
                                    </p:animEffect>
                                    <p:anim calcmode="lin" valueType="num">
                                      <p:cBhvr>
                                        <p:cTn id="49"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50"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51"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52"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53"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54" dur="26">
                                          <p:stCondLst>
                                            <p:cond delay="650"/>
                                          </p:stCondLst>
                                        </p:cTn>
                                        <p:tgtEl>
                                          <p:spTgt spid="7"/>
                                        </p:tgtEl>
                                      </p:cBhvr>
                                      <p:to x="100000" y="60000"/>
                                    </p:animScale>
                                    <p:animScale>
                                      <p:cBhvr>
                                        <p:cTn id="55" dur="166" decel="50000">
                                          <p:stCondLst>
                                            <p:cond delay="676"/>
                                          </p:stCondLst>
                                        </p:cTn>
                                        <p:tgtEl>
                                          <p:spTgt spid="7"/>
                                        </p:tgtEl>
                                      </p:cBhvr>
                                      <p:to x="100000" y="100000"/>
                                    </p:animScale>
                                    <p:animScale>
                                      <p:cBhvr>
                                        <p:cTn id="56" dur="26">
                                          <p:stCondLst>
                                            <p:cond delay="1312"/>
                                          </p:stCondLst>
                                        </p:cTn>
                                        <p:tgtEl>
                                          <p:spTgt spid="7"/>
                                        </p:tgtEl>
                                      </p:cBhvr>
                                      <p:to x="100000" y="80000"/>
                                    </p:animScale>
                                    <p:animScale>
                                      <p:cBhvr>
                                        <p:cTn id="57" dur="166" decel="50000">
                                          <p:stCondLst>
                                            <p:cond delay="1338"/>
                                          </p:stCondLst>
                                        </p:cTn>
                                        <p:tgtEl>
                                          <p:spTgt spid="7"/>
                                        </p:tgtEl>
                                      </p:cBhvr>
                                      <p:to x="100000" y="100000"/>
                                    </p:animScale>
                                    <p:animScale>
                                      <p:cBhvr>
                                        <p:cTn id="58" dur="26">
                                          <p:stCondLst>
                                            <p:cond delay="1642"/>
                                          </p:stCondLst>
                                        </p:cTn>
                                        <p:tgtEl>
                                          <p:spTgt spid="7"/>
                                        </p:tgtEl>
                                      </p:cBhvr>
                                      <p:to x="100000" y="90000"/>
                                    </p:animScale>
                                    <p:animScale>
                                      <p:cBhvr>
                                        <p:cTn id="59" dur="166" decel="50000">
                                          <p:stCondLst>
                                            <p:cond delay="1668"/>
                                          </p:stCondLst>
                                        </p:cTn>
                                        <p:tgtEl>
                                          <p:spTgt spid="7"/>
                                        </p:tgtEl>
                                      </p:cBhvr>
                                      <p:to x="100000" y="100000"/>
                                    </p:animScale>
                                    <p:animScale>
                                      <p:cBhvr>
                                        <p:cTn id="60" dur="26">
                                          <p:stCondLst>
                                            <p:cond delay="1808"/>
                                          </p:stCondLst>
                                        </p:cTn>
                                        <p:tgtEl>
                                          <p:spTgt spid="7"/>
                                        </p:tgtEl>
                                      </p:cBhvr>
                                      <p:to x="100000" y="95000"/>
                                    </p:animScale>
                                    <p:animScale>
                                      <p:cBhvr>
                                        <p:cTn id="61" dur="166" decel="50000">
                                          <p:stCondLst>
                                            <p:cond delay="1834"/>
                                          </p:stCondLst>
                                        </p:cTn>
                                        <p:tgtEl>
                                          <p:spTgt spid="7"/>
                                        </p:tgtEl>
                                      </p:cBhvr>
                                      <p:to x="100000" y="100000"/>
                                    </p:animScale>
                                  </p:childTnLst>
                                </p:cTn>
                              </p:par>
                            </p:childTnLst>
                          </p:cTn>
                        </p:par>
                        <p:par>
                          <p:cTn id="62" fill="hold">
                            <p:stCondLst>
                              <p:cond delay="75750"/>
                            </p:stCondLst>
                            <p:childTnLst>
                              <p:par>
                                <p:cTn id="63" presetID="26" presetClass="entr" presetSubtype="0" fill="hold" grpId="0" nodeType="afterEffect">
                                  <p:stCondLst>
                                    <p:cond delay="0"/>
                                  </p:stCondLst>
                                  <p:iterate type="lt">
                                    <p:tmPct val="5000"/>
                                  </p:iterate>
                                  <p:childTnLst>
                                    <p:set>
                                      <p:cBhvr>
                                        <p:cTn id="64" dur="1" fill="hold">
                                          <p:stCondLst>
                                            <p:cond delay="0"/>
                                          </p:stCondLst>
                                        </p:cTn>
                                        <p:tgtEl>
                                          <p:spTgt spid="8"/>
                                        </p:tgtEl>
                                        <p:attrNameLst>
                                          <p:attrName>style.visibility</p:attrName>
                                        </p:attrNameLst>
                                      </p:cBhvr>
                                      <p:to>
                                        <p:strVal val="visible"/>
                                      </p:to>
                                    </p:set>
                                    <p:animEffect transition="in" filter="wipe(down)">
                                      <p:cBhvr>
                                        <p:cTn id="65" dur="580">
                                          <p:stCondLst>
                                            <p:cond delay="0"/>
                                          </p:stCondLst>
                                        </p:cTn>
                                        <p:tgtEl>
                                          <p:spTgt spid="8"/>
                                        </p:tgtEl>
                                      </p:cBhvr>
                                    </p:animEffect>
                                    <p:anim calcmode="lin" valueType="num">
                                      <p:cBhvr>
                                        <p:cTn id="66"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67"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68"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69"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70"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71" dur="26">
                                          <p:stCondLst>
                                            <p:cond delay="650"/>
                                          </p:stCondLst>
                                        </p:cTn>
                                        <p:tgtEl>
                                          <p:spTgt spid="8"/>
                                        </p:tgtEl>
                                      </p:cBhvr>
                                      <p:to x="100000" y="60000"/>
                                    </p:animScale>
                                    <p:animScale>
                                      <p:cBhvr>
                                        <p:cTn id="72" dur="166" decel="50000">
                                          <p:stCondLst>
                                            <p:cond delay="676"/>
                                          </p:stCondLst>
                                        </p:cTn>
                                        <p:tgtEl>
                                          <p:spTgt spid="8"/>
                                        </p:tgtEl>
                                      </p:cBhvr>
                                      <p:to x="100000" y="100000"/>
                                    </p:animScale>
                                    <p:animScale>
                                      <p:cBhvr>
                                        <p:cTn id="73" dur="26">
                                          <p:stCondLst>
                                            <p:cond delay="1312"/>
                                          </p:stCondLst>
                                        </p:cTn>
                                        <p:tgtEl>
                                          <p:spTgt spid="8"/>
                                        </p:tgtEl>
                                      </p:cBhvr>
                                      <p:to x="100000" y="80000"/>
                                    </p:animScale>
                                    <p:animScale>
                                      <p:cBhvr>
                                        <p:cTn id="74" dur="166" decel="50000">
                                          <p:stCondLst>
                                            <p:cond delay="1338"/>
                                          </p:stCondLst>
                                        </p:cTn>
                                        <p:tgtEl>
                                          <p:spTgt spid="8"/>
                                        </p:tgtEl>
                                      </p:cBhvr>
                                      <p:to x="100000" y="100000"/>
                                    </p:animScale>
                                    <p:animScale>
                                      <p:cBhvr>
                                        <p:cTn id="75" dur="26">
                                          <p:stCondLst>
                                            <p:cond delay="1642"/>
                                          </p:stCondLst>
                                        </p:cTn>
                                        <p:tgtEl>
                                          <p:spTgt spid="8"/>
                                        </p:tgtEl>
                                      </p:cBhvr>
                                      <p:to x="100000" y="90000"/>
                                    </p:animScale>
                                    <p:animScale>
                                      <p:cBhvr>
                                        <p:cTn id="76" dur="166" decel="50000">
                                          <p:stCondLst>
                                            <p:cond delay="1668"/>
                                          </p:stCondLst>
                                        </p:cTn>
                                        <p:tgtEl>
                                          <p:spTgt spid="8"/>
                                        </p:tgtEl>
                                      </p:cBhvr>
                                      <p:to x="100000" y="100000"/>
                                    </p:animScale>
                                    <p:animScale>
                                      <p:cBhvr>
                                        <p:cTn id="77" dur="26">
                                          <p:stCondLst>
                                            <p:cond delay="1808"/>
                                          </p:stCondLst>
                                        </p:cTn>
                                        <p:tgtEl>
                                          <p:spTgt spid="8"/>
                                        </p:tgtEl>
                                      </p:cBhvr>
                                      <p:to x="100000" y="95000"/>
                                    </p:animScale>
                                    <p:animScale>
                                      <p:cBhvr>
                                        <p:cTn id="78" dur="166" decel="50000">
                                          <p:stCondLst>
                                            <p:cond delay="1834"/>
                                          </p:stCondLst>
                                        </p:cTn>
                                        <p:tgtEl>
                                          <p:spTgt spid="8"/>
                                        </p:tgtEl>
                                      </p:cBhvr>
                                      <p:to x="100000" y="100000"/>
                                    </p:animScale>
                                  </p:childTnLst>
                                </p:cTn>
                              </p:par>
                            </p:childTnLst>
                          </p:cTn>
                        </p:par>
                        <p:par>
                          <p:cTn id="79" fill="hold">
                            <p:stCondLst>
                              <p:cond delay="101650"/>
                            </p:stCondLst>
                            <p:childTnLst>
                              <p:par>
                                <p:cTn id="80" presetID="30" presetClass="entr" presetSubtype="0" fill="hold" grpId="0" nodeType="afterEffect">
                                  <p:stCondLst>
                                    <p:cond delay="0"/>
                                  </p:stCondLst>
                                  <p:iterate type="lt">
                                    <p:tmPct val="5000"/>
                                  </p:iterate>
                                  <p:childTnLst>
                                    <p:set>
                                      <p:cBhvr>
                                        <p:cTn id="81" dur="1" fill="hold">
                                          <p:stCondLst>
                                            <p:cond delay="0"/>
                                          </p:stCondLst>
                                        </p:cTn>
                                        <p:tgtEl>
                                          <p:spTgt spid="9"/>
                                        </p:tgtEl>
                                        <p:attrNameLst>
                                          <p:attrName>style.visibility</p:attrName>
                                        </p:attrNameLst>
                                      </p:cBhvr>
                                      <p:to>
                                        <p:strVal val="visible"/>
                                      </p:to>
                                    </p:set>
                                    <p:animEffect transition="in" filter="fade">
                                      <p:cBhvr>
                                        <p:cTn id="82" dur="800" decel="100000"/>
                                        <p:tgtEl>
                                          <p:spTgt spid="9"/>
                                        </p:tgtEl>
                                      </p:cBhvr>
                                    </p:animEffect>
                                    <p:anim calcmode="lin" valueType="num">
                                      <p:cBhvr>
                                        <p:cTn id="83" dur="800" decel="100000" fill="hold"/>
                                        <p:tgtEl>
                                          <p:spTgt spid="9"/>
                                        </p:tgtEl>
                                        <p:attrNameLst>
                                          <p:attrName>style.rotation</p:attrName>
                                        </p:attrNameLst>
                                      </p:cBhvr>
                                      <p:tavLst>
                                        <p:tav tm="0">
                                          <p:val>
                                            <p:fltVal val="-90"/>
                                          </p:val>
                                        </p:tav>
                                        <p:tav tm="100000">
                                          <p:val>
                                            <p:fltVal val="0"/>
                                          </p:val>
                                        </p:tav>
                                      </p:tavLst>
                                    </p:anim>
                                    <p:anim calcmode="lin" valueType="num">
                                      <p:cBhvr>
                                        <p:cTn id="84" dur="800" decel="100000" fill="hold"/>
                                        <p:tgtEl>
                                          <p:spTgt spid="9"/>
                                        </p:tgtEl>
                                        <p:attrNameLst>
                                          <p:attrName>ppt_x</p:attrName>
                                        </p:attrNameLst>
                                      </p:cBhvr>
                                      <p:tavLst>
                                        <p:tav tm="0">
                                          <p:val>
                                            <p:strVal val="#ppt_x+0.4"/>
                                          </p:val>
                                        </p:tav>
                                        <p:tav tm="100000">
                                          <p:val>
                                            <p:strVal val="#ppt_x-0.05"/>
                                          </p:val>
                                        </p:tav>
                                      </p:tavLst>
                                    </p:anim>
                                    <p:anim calcmode="lin" valueType="num">
                                      <p:cBhvr>
                                        <p:cTn id="85" dur="800" decel="100000" fill="hold"/>
                                        <p:tgtEl>
                                          <p:spTgt spid="9"/>
                                        </p:tgtEl>
                                        <p:attrNameLst>
                                          <p:attrName>ppt_y</p:attrName>
                                        </p:attrNameLst>
                                      </p:cBhvr>
                                      <p:tavLst>
                                        <p:tav tm="0">
                                          <p:val>
                                            <p:strVal val="#ppt_y-0.4"/>
                                          </p:val>
                                        </p:tav>
                                        <p:tav tm="100000">
                                          <p:val>
                                            <p:strVal val="#ppt_y+0.1"/>
                                          </p:val>
                                        </p:tav>
                                      </p:tavLst>
                                    </p:anim>
                                    <p:anim calcmode="lin" valueType="num">
                                      <p:cBhvr>
                                        <p:cTn id="86" dur="200" accel="100000" fill="hold">
                                          <p:stCondLst>
                                            <p:cond delay="800"/>
                                          </p:stCondLst>
                                        </p:cTn>
                                        <p:tgtEl>
                                          <p:spTgt spid="9"/>
                                        </p:tgtEl>
                                        <p:attrNameLst>
                                          <p:attrName>ppt_x</p:attrName>
                                        </p:attrNameLst>
                                      </p:cBhvr>
                                      <p:tavLst>
                                        <p:tav tm="0">
                                          <p:val>
                                            <p:strVal val="#ppt_x-0.05"/>
                                          </p:val>
                                        </p:tav>
                                        <p:tav tm="100000">
                                          <p:val>
                                            <p:strVal val="#ppt_x"/>
                                          </p:val>
                                        </p:tav>
                                      </p:tavLst>
                                    </p:anim>
                                    <p:anim calcmode="lin" valueType="num">
                                      <p:cBhvr>
                                        <p:cTn id="87" dur="200" accel="100000" fill="hold">
                                          <p:stCondLst>
                                            <p:cond delay="800"/>
                                          </p:stCondLst>
                                        </p:cTn>
                                        <p:tgtEl>
                                          <p:spTgt spid="9"/>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0" y="174397"/>
            <a:ext cx="5730240" cy="1631216"/>
          </a:xfrm>
          <a:prstGeom prst="rect">
            <a:avLst/>
          </a:prstGeom>
          <a:solidFill>
            <a:srgbClr val="339933"/>
          </a:solidFill>
        </p:spPr>
        <p:txBody>
          <a:bodyPr wrap="square">
            <a:spAutoFit/>
          </a:bodyPr>
          <a:lstStyle/>
          <a:p>
            <a:pPr algn="just">
              <a:lnSpc>
                <a:spcPts val="2000"/>
              </a:lnSpc>
            </a:pPr>
            <a:r>
              <a:rPr lang="es-ES" dirty="0">
                <a:solidFill>
                  <a:schemeClr val="bg1"/>
                </a:solidFill>
                <a:ea typeface="Calibri" panose="020F0502020204030204" pitchFamily="34" charset="0"/>
              </a:rPr>
              <a:t>La verticalidad es una forma de concebir el mundo que es reflejo del modelo piramidal de la sociedad; es una manera de percibir el mundo y las relaciones humanas. Es una idea central, en ciertos autores, quienes han estudiado el autoritarismo de un modo u otro. (</a:t>
            </a:r>
            <a:r>
              <a:rPr lang="es-ES" dirty="0" err="1">
                <a:solidFill>
                  <a:schemeClr val="bg1"/>
                </a:solidFill>
                <a:ea typeface="Calibri" panose="020F0502020204030204" pitchFamily="34" charset="0"/>
              </a:rPr>
              <a:t>Horkheimer</a:t>
            </a:r>
            <a:r>
              <a:rPr lang="es-ES" dirty="0">
                <a:solidFill>
                  <a:schemeClr val="bg1"/>
                </a:solidFill>
                <a:ea typeface="Calibri" panose="020F0502020204030204" pitchFamily="34" charset="0"/>
              </a:rPr>
              <a:t>, 1998; Reich, 1972 y 1985; Fromm, 1976).</a:t>
            </a:r>
            <a:endParaRPr lang="en-US" dirty="0">
              <a:solidFill>
                <a:schemeClr val="bg1"/>
              </a:solidFill>
            </a:endParaRPr>
          </a:p>
        </p:txBody>
      </p:sp>
      <p:sp>
        <p:nvSpPr>
          <p:cNvPr id="3" name="Rectángulo 2"/>
          <p:cNvSpPr/>
          <p:nvPr/>
        </p:nvSpPr>
        <p:spPr>
          <a:xfrm>
            <a:off x="5928360" y="174397"/>
            <a:ext cx="6096000" cy="1887696"/>
          </a:xfrm>
          <a:prstGeom prst="rect">
            <a:avLst/>
          </a:prstGeom>
          <a:solidFill>
            <a:srgbClr val="33CCCC"/>
          </a:solidFill>
        </p:spPr>
        <p:txBody>
          <a:bodyPr>
            <a:spAutoFit/>
          </a:bodyPr>
          <a:lstStyle/>
          <a:p>
            <a:pPr algn="just">
              <a:lnSpc>
                <a:spcPts val="2000"/>
              </a:lnSpc>
            </a:pPr>
            <a:r>
              <a:rPr lang="es-ES" dirty="0">
                <a:solidFill>
                  <a:srgbClr val="000000"/>
                </a:solidFill>
                <a:ea typeface="Calibri" panose="020F0502020204030204" pitchFamily="34" charset="0"/>
              </a:rPr>
              <a:t>Las relaciones humanas (Fromm, 1976) se convierten en un patológico juego de sumisión y dominio, en un proceso cuyo fundamento es el ejercicio del dominio y del poder. Así lo demuestran los inquietantes estudios de Foucault, que subrayan esta omnipresencia de un poder que lo impregna todo en las relaciones humanas, en sus niveles más alejados de la pirámide política</a:t>
            </a:r>
            <a:endParaRPr lang="en-US" dirty="0"/>
          </a:p>
        </p:txBody>
      </p:sp>
      <p:sp>
        <p:nvSpPr>
          <p:cNvPr id="4" name="Rectángulo 3"/>
          <p:cNvSpPr/>
          <p:nvPr/>
        </p:nvSpPr>
        <p:spPr>
          <a:xfrm>
            <a:off x="0" y="2205722"/>
            <a:ext cx="5730240" cy="1374735"/>
          </a:xfrm>
          <a:prstGeom prst="rect">
            <a:avLst/>
          </a:prstGeom>
          <a:solidFill>
            <a:srgbClr val="33CCCC"/>
          </a:solidFill>
        </p:spPr>
        <p:txBody>
          <a:bodyPr wrap="square">
            <a:spAutoFit/>
          </a:bodyPr>
          <a:lstStyle/>
          <a:p>
            <a:pPr algn="just">
              <a:lnSpc>
                <a:spcPts val="2000"/>
              </a:lnSpc>
              <a:spcAft>
                <a:spcPts val="0"/>
              </a:spcAft>
            </a:pPr>
            <a:r>
              <a:rPr lang="es-ES" dirty="0">
                <a:solidFill>
                  <a:srgbClr val="000000"/>
                </a:solidFill>
                <a:ea typeface="Calibri" panose="020F0502020204030204" pitchFamily="34" charset="0"/>
                <a:cs typeface="Times New Roman" panose="02020603050405020304" pitchFamily="18" charset="0"/>
              </a:rPr>
              <a:t>La necesidad de actualización surge cuando hay diferencia entre lo que una persona debería saber para desempeñar una tarea, y lo que realmente sabe. Estas diferencias suelen ser descubiertas al realizar evaluaciones de desempeño, o descripciones de perfil del puesto. </a:t>
            </a:r>
            <a:endParaRPr lang="en-US" sz="1600" dirty="0">
              <a:effectLst/>
              <a:ea typeface="Calibri" panose="020F0502020204030204" pitchFamily="34" charset="0"/>
              <a:cs typeface="Times New Roman" panose="02020603050405020304" pitchFamily="18" charset="0"/>
            </a:endParaRPr>
          </a:p>
        </p:txBody>
      </p:sp>
      <p:sp>
        <p:nvSpPr>
          <p:cNvPr id="5" name="Rectángulo 4"/>
          <p:cNvSpPr/>
          <p:nvPr/>
        </p:nvSpPr>
        <p:spPr>
          <a:xfrm>
            <a:off x="5928360" y="2205722"/>
            <a:ext cx="6096000" cy="2144177"/>
          </a:xfrm>
          <a:prstGeom prst="rect">
            <a:avLst/>
          </a:prstGeom>
          <a:solidFill>
            <a:srgbClr val="00FFCC"/>
          </a:solidFill>
        </p:spPr>
        <p:txBody>
          <a:bodyPr>
            <a:spAutoFit/>
          </a:bodyPr>
          <a:lstStyle/>
          <a:p>
            <a:pPr algn="just">
              <a:lnSpc>
                <a:spcPts val="2000"/>
              </a:lnSpc>
              <a:spcAft>
                <a:spcPts val="0"/>
              </a:spcAft>
            </a:pPr>
            <a:r>
              <a:rPr lang="es-ES" dirty="0">
                <a:solidFill>
                  <a:srgbClr val="000000"/>
                </a:solidFill>
                <a:ea typeface="Calibri" panose="020F0502020204030204" pitchFamily="34" charset="0"/>
                <a:cs typeface="Times New Roman" panose="02020603050405020304" pitchFamily="18" charset="0"/>
              </a:rPr>
              <a:t>La actualización del personal (no capacitación) es la gestión integrada de desarrollo del personal o de los funcionarios y demás colaboradores, para fortalecer su visión crítica, su sentido solidario y de pertenencia, propiciando la competitividad de la empresa; ello implica la intervención planificada y participativa en el desarrollo de actitudes, valores, destrezas y conocimientos requeridos para el logro de objetivos empresariales.</a:t>
            </a:r>
            <a:endParaRPr lang="en-US" sz="1600" dirty="0">
              <a:effectLst/>
              <a:ea typeface="Calibri" panose="020F0502020204030204" pitchFamily="34" charset="0"/>
              <a:cs typeface="Times New Roman" panose="02020603050405020304" pitchFamily="18" charset="0"/>
            </a:endParaRPr>
          </a:p>
        </p:txBody>
      </p:sp>
      <p:sp>
        <p:nvSpPr>
          <p:cNvPr id="6" name="Rectángulo 5"/>
          <p:cNvSpPr/>
          <p:nvPr/>
        </p:nvSpPr>
        <p:spPr>
          <a:xfrm>
            <a:off x="2103120" y="4493528"/>
            <a:ext cx="7650480" cy="1631216"/>
          </a:xfrm>
          <a:prstGeom prst="rect">
            <a:avLst/>
          </a:prstGeom>
          <a:solidFill>
            <a:srgbClr val="66FF33"/>
          </a:solidFill>
        </p:spPr>
        <p:txBody>
          <a:bodyPr wrap="square">
            <a:spAutoFit/>
          </a:bodyPr>
          <a:lstStyle/>
          <a:p>
            <a:pPr algn="just">
              <a:lnSpc>
                <a:spcPts val="2000"/>
              </a:lnSpc>
            </a:pPr>
            <a:r>
              <a:rPr lang="es-ES" dirty="0" smtClean="0">
                <a:solidFill>
                  <a:srgbClr val="000000"/>
                </a:solidFill>
                <a:ea typeface="Calibri" panose="020F0502020204030204" pitchFamily="34" charset="0"/>
              </a:rPr>
              <a:t>Debemos </a:t>
            </a:r>
            <a:r>
              <a:rPr lang="es-ES" dirty="0">
                <a:solidFill>
                  <a:srgbClr val="000000"/>
                </a:solidFill>
                <a:ea typeface="Calibri" panose="020F0502020204030204" pitchFamily="34" charset="0"/>
              </a:rPr>
              <a:t>abandonar </a:t>
            </a:r>
            <a:r>
              <a:rPr lang="es-ES" dirty="0" smtClean="0">
                <a:solidFill>
                  <a:srgbClr val="000000"/>
                </a:solidFill>
                <a:ea typeface="Calibri" panose="020F0502020204030204" pitchFamily="34" charset="0"/>
              </a:rPr>
              <a:t>los vocablos </a:t>
            </a:r>
            <a:r>
              <a:rPr lang="es-ES" dirty="0">
                <a:solidFill>
                  <a:srgbClr val="000000"/>
                </a:solidFill>
                <a:ea typeface="Calibri" panose="020F0502020204030204" pitchFamily="34" charset="0"/>
              </a:rPr>
              <a:t>que </a:t>
            </a:r>
            <a:r>
              <a:rPr lang="es-ES" dirty="0" smtClean="0">
                <a:solidFill>
                  <a:srgbClr val="000000"/>
                </a:solidFill>
                <a:ea typeface="Calibri" panose="020F0502020204030204" pitchFamily="34" charset="0"/>
              </a:rPr>
              <a:t>denigran </a:t>
            </a:r>
            <a:r>
              <a:rPr lang="es-ES" dirty="0">
                <a:solidFill>
                  <a:srgbClr val="000000"/>
                </a:solidFill>
                <a:ea typeface="Calibri" panose="020F0502020204030204" pitchFamily="34" charset="0"/>
              </a:rPr>
              <a:t>la naturaleza racional del hombre y que distingue a los seres humanos entre los capaces y los incapaces, lo cual es incomprensible en </a:t>
            </a:r>
            <a:r>
              <a:rPr lang="es-ES" dirty="0" smtClean="0">
                <a:solidFill>
                  <a:srgbClr val="000000"/>
                </a:solidFill>
                <a:ea typeface="Calibri" panose="020F0502020204030204" pitchFamily="34" charset="0"/>
              </a:rPr>
              <a:t>educación.</a:t>
            </a:r>
          </a:p>
          <a:p>
            <a:pPr>
              <a:lnSpc>
                <a:spcPts val="2000"/>
              </a:lnSpc>
            </a:pPr>
            <a:r>
              <a:rPr lang="es-ES" dirty="0"/>
              <a:t>Todo ello exige que el proceso formativo se inicie desde los primeros años de vida de las personas, es decir, desde el ingreso a las cunas, centros infantiles, y siga en la formación primaria, secundaria y universitaria</a:t>
            </a:r>
            <a:r>
              <a:rPr lang="es-ES" dirty="0" smtClean="0"/>
              <a:t>.</a:t>
            </a:r>
            <a:endParaRPr lang="en-US" dirty="0"/>
          </a:p>
        </p:txBody>
      </p:sp>
    </p:spTree>
    <p:extLst>
      <p:ext uri="{BB962C8B-B14F-4D97-AF65-F5344CB8AC3E}">
        <p14:creationId xmlns:p14="http://schemas.microsoft.com/office/powerpoint/2010/main" val="1464389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8000"/>
                            </p:stCondLst>
                            <p:childTnLst>
                              <p:par>
                                <p:cTn id="22" presetID="26" presetClass="entr" presetSubtype="0" fill="hold" grpId="0" nodeType="afterEffect">
                                  <p:stCondLst>
                                    <p:cond delay="0"/>
                                  </p:stCondLst>
                                  <p:iterate type="lt">
                                    <p:tmPct val="5000"/>
                                  </p:iterate>
                                  <p:childTnLst>
                                    <p:set>
                                      <p:cBhvr>
                                        <p:cTn id="23" dur="1" fill="hold">
                                          <p:stCondLst>
                                            <p:cond delay="0"/>
                                          </p:stCondLst>
                                        </p:cTn>
                                        <p:tgtEl>
                                          <p:spTgt spid="3"/>
                                        </p:tgtEl>
                                        <p:attrNameLst>
                                          <p:attrName>style.visibility</p:attrName>
                                        </p:attrNameLst>
                                      </p:cBhvr>
                                      <p:to>
                                        <p:strVal val="visible"/>
                                      </p:to>
                                    </p:set>
                                    <p:animEffect transition="in" filter="wipe(down)">
                                      <p:cBhvr>
                                        <p:cTn id="24" dur="580">
                                          <p:stCondLst>
                                            <p:cond delay="0"/>
                                          </p:stCondLst>
                                        </p:cTn>
                                        <p:tgtEl>
                                          <p:spTgt spid="3"/>
                                        </p:tgtEl>
                                      </p:cBhvr>
                                    </p:animEffect>
                                    <p:anim calcmode="lin" valueType="num">
                                      <p:cBhvr>
                                        <p:cTn id="25"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26"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27"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28"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29"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30" dur="26">
                                          <p:stCondLst>
                                            <p:cond delay="650"/>
                                          </p:stCondLst>
                                        </p:cTn>
                                        <p:tgtEl>
                                          <p:spTgt spid="3"/>
                                        </p:tgtEl>
                                      </p:cBhvr>
                                      <p:to x="100000" y="60000"/>
                                    </p:animScale>
                                    <p:animScale>
                                      <p:cBhvr>
                                        <p:cTn id="31" dur="166" decel="50000">
                                          <p:stCondLst>
                                            <p:cond delay="676"/>
                                          </p:stCondLst>
                                        </p:cTn>
                                        <p:tgtEl>
                                          <p:spTgt spid="3"/>
                                        </p:tgtEl>
                                      </p:cBhvr>
                                      <p:to x="100000" y="100000"/>
                                    </p:animScale>
                                    <p:animScale>
                                      <p:cBhvr>
                                        <p:cTn id="32" dur="26">
                                          <p:stCondLst>
                                            <p:cond delay="1312"/>
                                          </p:stCondLst>
                                        </p:cTn>
                                        <p:tgtEl>
                                          <p:spTgt spid="3"/>
                                        </p:tgtEl>
                                      </p:cBhvr>
                                      <p:to x="100000" y="80000"/>
                                    </p:animScale>
                                    <p:animScale>
                                      <p:cBhvr>
                                        <p:cTn id="33" dur="166" decel="50000">
                                          <p:stCondLst>
                                            <p:cond delay="1338"/>
                                          </p:stCondLst>
                                        </p:cTn>
                                        <p:tgtEl>
                                          <p:spTgt spid="3"/>
                                        </p:tgtEl>
                                      </p:cBhvr>
                                      <p:to x="100000" y="100000"/>
                                    </p:animScale>
                                    <p:animScale>
                                      <p:cBhvr>
                                        <p:cTn id="34" dur="26">
                                          <p:stCondLst>
                                            <p:cond delay="1642"/>
                                          </p:stCondLst>
                                        </p:cTn>
                                        <p:tgtEl>
                                          <p:spTgt spid="3"/>
                                        </p:tgtEl>
                                      </p:cBhvr>
                                      <p:to x="100000" y="90000"/>
                                    </p:animScale>
                                    <p:animScale>
                                      <p:cBhvr>
                                        <p:cTn id="35" dur="166" decel="50000">
                                          <p:stCondLst>
                                            <p:cond delay="1668"/>
                                          </p:stCondLst>
                                        </p:cTn>
                                        <p:tgtEl>
                                          <p:spTgt spid="3"/>
                                        </p:tgtEl>
                                      </p:cBhvr>
                                      <p:to x="100000" y="100000"/>
                                    </p:animScale>
                                    <p:animScale>
                                      <p:cBhvr>
                                        <p:cTn id="36" dur="26">
                                          <p:stCondLst>
                                            <p:cond delay="1808"/>
                                          </p:stCondLst>
                                        </p:cTn>
                                        <p:tgtEl>
                                          <p:spTgt spid="3"/>
                                        </p:tgtEl>
                                      </p:cBhvr>
                                      <p:to x="100000" y="95000"/>
                                    </p:animScale>
                                    <p:animScale>
                                      <p:cBhvr>
                                        <p:cTn id="37" dur="166" decel="50000">
                                          <p:stCondLst>
                                            <p:cond delay="1834"/>
                                          </p:stCondLst>
                                        </p:cTn>
                                        <p:tgtEl>
                                          <p:spTgt spid="3"/>
                                        </p:tgtEl>
                                      </p:cBhvr>
                                      <p:to x="100000" y="100000"/>
                                    </p:animScale>
                                  </p:childTnLst>
                                </p:cTn>
                              </p:par>
                            </p:childTnLst>
                          </p:cTn>
                        </p:par>
                        <p:par>
                          <p:cTn id="38" fill="hold">
                            <p:stCondLst>
                              <p:cond delay="60800"/>
                            </p:stCondLst>
                            <p:childTnLst>
                              <p:par>
                                <p:cTn id="39" presetID="42" presetClass="entr" presetSubtype="0" fill="hold" grpId="0" nodeType="afterEffect">
                                  <p:stCondLst>
                                    <p:cond delay="0"/>
                                  </p:stCondLst>
                                  <p:iterate type="lt">
                                    <p:tmPct val="5000"/>
                                  </p:iterate>
                                  <p:childTnLst>
                                    <p:set>
                                      <p:cBhvr>
                                        <p:cTn id="40" dur="1" fill="hold">
                                          <p:stCondLst>
                                            <p:cond delay="0"/>
                                          </p:stCondLst>
                                        </p:cTn>
                                        <p:tgtEl>
                                          <p:spTgt spid="4"/>
                                        </p:tgtEl>
                                        <p:attrNameLst>
                                          <p:attrName>style.visibility</p:attrName>
                                        </p:attrNameLst>
                                      </p:cBhvr>
                                      <p:to>
                                        <p:strVal val="visible"/>
                                      </p:to>
                                    </p:set>
                                    <p:animEffect transition="in" filter="fade">
                                      <p:cBhvr>
                                        <p:cTn id="41" dur="1000"/>
                                        <p:tgtEl>
                                          <p:spTgt spid="4"/>
                                        </p:tgtEl>
                                      </p:cBhvr>
                                    </p:animEffect>
                                    <p:anim calcmode="lin" valueType="num">
                                      <p:cBhvr>
                                        <p:cTn id="42" dur="1000" fill="hold"/>
                                        <p:tgtEl>
                                          <p:spTgt spid="4"/>
                                        </p:tgtEl>
                                        <p:attrNameLst>
                                          <p:attrName>ppt_x</p:attrName>
                                        </p:attrNameLst>
                                      </p:cBhvr>
                                      <p:tavLst>
                                        <p:tav tm="0">
                                          <p:val>
                                            <p:strVal val="#ppt_x"/>
                                          </p:val>
                                        </p:tav>
                                        <p:tav tm="100000">
                                          <p:val>
                                            <p:strVal val="#ppt_x"/>
                                          </p:val>
                                        </p:tav>
                                      </p:tavLst>
                                    </p:anim>
                                    <p:anim calcmode="lin" valueType="num">
                                      <p:cBhvr>
                                        <p:cTn id="43" dur="1000" fill="hold"/>
                                        <p:tgtEl>
                                          <p:spTgt spid="4"/>
                                        </p:tgtEl>
                                        <p:attrNameLst>
                                          <p:attrName>ppt_y</p:attrName>
                                        </p:attrNameLst>
                                      </p:cBhvr>
                                      <p:tavLst>
                                        <p:tav tm="0">
                                          <p:val>
                                            <p:strVal val="#ppt_y+.1"/>
                                          </p:val>
                                        </p:tav>
                                        <p:tav tm="100000">
                                          <p:val>
                                            <p:strVal val="#ppt_y"/>
                                          </p:val>
                                        </p:tav>
                                      </p:tavLst>
                                    </p:anim>
                                  </p:childTnLst>
                                </p:cTn>
                              </p:par>
                            </p:childTnLst>
                          </p:cTn>
                        </p:par>
                        <p:par>
                          <p:cTn id="44" fill="hold">
                            <p:stCondLst>
                              <p:cond delay="73150"/>
                            </p:stCondLst>
                            <p:childTnLst>
                              <p:par>
                                <p:cTn id="45" presetID="43" presetClass="entr" presetSubtype="0" fill="hold" grpId="0" nodeType="afterEffect">
                                  <p:stCondLst>
                                    <p:cond delay="0"/>
                                  </p:stCondLst>
                                  <p:iterate type="lt">
                                    <p:tmPct val="5000"/>
                                  </p:iterate>
                                  <p:childTnLst>
                                    <p:set>
                                      <p:cBhvr>
                                        <p:cTn id="46" dur="1" fill="hold">
                                          <p:stCondLst>
                                            <p:cond delay="0"/>
                                          </p:stCondLst>
                                        </p:cTn>
                                        <p:tgtEl>
                                          <p:spTgt spid="5"/>
                                        </p:tgtEl>
                                        <p:attrNameLst>
                                          <p:attrName>style.visibility</p:attrName>
                                        </p:attrNameLst>
                                      </p:cBhvr>
                                      <p:to>
                                        <p:strVal val="visible"/>
                                      </p:to>
                                    </p:set>
                                    <p:animEffect transition="in" filter="fade">
                                      <p:cBhvr>
                                        <p:cTn id="47" dur="100"/>
                                        <p:tgtEl>
                                          <p:spTgt spid="5"/>
                                        </p:tgtEl>
                                      </p:cBhvr>
                                    </p:animEffect>
                                    <p:anim calcmode="lin" valueType="num">
                                      <p:cBhvr>
                                        <p:cTn id="48" dur="400" fill="hold"/>
                                        <p:tgtEl>
                                          <p:spTgt spid="5"/>
                                        </p:tgtEl>
                                        <p:attrNameLst>
                                          <p:attrName>ppt_x</p:attrName>
                                        </p:attrNameLst>
                                      </p:cBhvr>
                                      <p:tavLst>
                                        <p:tav tm="0">
                                          <p:val>
                                            <p:strVal val="#ppt_x"/>
                                          </p:val>
                                        </p:tav>
                                        <p:tav tm="100000">
                                          <p:val>
                                            <p:strVal val="#ppt_x"/>
                                          </p:val>
                                        </p:tav>
                                      </p:tavLst>
                                    </p:anim>
                                    <p:anim calcmode="lin" valueType="num">
                                      <p:cBhvr>
                                        <p:cTn id="49" dur="400" fill="hold"/>
                                        <p:tgtEl>
                                          <p:spTgt spid="5"/>
                                        </p:tgtEl>
                                        <p:attrNameLst>
                                          <p:attrName>ppt_y</p:attrName>
                                        </p:attrNameLst>
                                      </p:cBhvr>
                                      <p:tavLst>
                                        <p:tav tm="0">
                                          <p:val>
                                            <p:strVal val="#ppt_y+0.31"/>
                                          </p:val>
                                        </p:tav>
                                        <p:tav tm="100000">
                                          <p:val>
                                            <p:strVal val="#ppt_y+0.31"/>
                                          </p:val>
                                        </p:tav>
                                      </p:tavLst>
                                    </p:anim>
                                    <p:anim calcmode="lin" valueType="num">
                                      <p:cBhvr>
                                        <p:cTn id="50" dur="600" decel="50000" fill="hold">
                                          <p:stCondLst>
                                            <p:cond delay="400"/>
                                          </p:stCondLst>
                                        </p:cTn>
                                        <p:tgtEl>
                                          <p:spTgt spid="5"/>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51" dur="600" decel="50000" fill="hold">
                                          <p:stCondLst>
                                            <p:cond delay="400"/>
                                          </p:stCondLst>
                                        </p:cTn>
                                        <p:tgtEl>
                                          <p:spTgt spid="5"/>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52" fill="hold">
                            <p:stCondLst>
                              <p:cond delay="93000"/>
                            </p:stCondLst>
                            <p:childTnLst>
                              <p:par>
                                <p:cTn id="53" presetID="42" presetClass="entr" presetSubtype="0" fill="hold" grpId="0" nodeType="afterEffect">
                                  <p:stCondLst>
                                    <p:cond delay="0"/>
                                  </p:stCondLst>
                                  <p:iterate type="lt">
                                    <p:tmPct val="5000"/>
                                  </p:iterate>
                                  <p:childTnLst>
                                    <p:set>
                                      <p:cBhvr>
                                        <p:cTn id="54" dur="1" fill="hold">
                                          <p:stCondLst>
                                            <p:cond delay="0"/>
                                          </p:stCondLst>
                                        </p:cTn>
                                        <p:tgtEl>
                                          <p:spTgt spid="6"/>
                                        </p:tgtEl>
                                        <p:attrNameLst>
                                          <p:attrName>style.visibility</p:attrName>
                                        </p:attrNameLst>
                                      </p:cBhvr>
                                      <p:to>
                                        <p:strVal val="visible"/>
                                      </p:to>
                                    </p:set>
                                    <p:animEffect transition="in" filter="fade">
                                      <p:cBhvr>
                                        <p:cTn id="55" dur="1000"/>
                                        <p:tgtEl>
                                          <p:spTgt spid="6"/>
                                        </p:tgtEl>
                                      </p:cBhvr>
                                    </p:animEffect>
                                    <p:anim calcmode="lin" valueType="num">
                                      <p:cBhvr>
                                        <p:cTn id="56" dur="1000" fill="hold"/>
                                        <p:tgtEl>
                                          <p:spTgt spid="6"/>
                                        </p:tgtEl>
                                        <p:attrNameLst>
                                          <p:attrName>ppt_x</p:attrName>
                                        </p:attrNameLst>
                                      </p:cBhvr>
                                      <p:tavLst>
                                        <p:tav tm="0">
                                          <p:val>
                                            <p:strVal val="#ppt_x"/>
                                          </p:val>
                                        </p:tav>
                                        <p:tav tm="100000">
                                          <p:val>
                                            <p:strVal val="#ppt_x"/>
                                          </p:val>
                                        </p:tav>
                                      </p:tavLst>
                                    </p:anim>
                                    <p:anim calcmode="lin" valueType="num">
                                      <p:cBhvr>
                                        <p:cTn id="57"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119241" y="1391716"/>
            <a:ext cx="8036174" cy="655885"/>
          </a:xfrm>
          <a:prstGeom prst="rect">
            <a:avLst/>
          </a:prstGeom>
          <a:solidFill>
            <a:srgbClr val="CCFF33"/>
          </a:solidFill>
        </p:spPr>
        <p:txBody>
          <a:bodyPr wrap="none">
            <a:spAutoFit/>
          </a:bodyPr>
          <a:lstStyle/>
          <a:p>
            <a:pPr marL="92075" lvl="1">
              <a:lnSpc>
                <a:spcPct val="107000"/>
              </a:lnSpc>
              <a:spcAft>
                <a:spcPts val="0"/>
              </a:spcAft>
            </a:pPr>
            <a:r>
              <a:rPr lang="en-US" sz="36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Nuevo </a:t>
            </a:r>
            <a:r>
              <a:rPr lang="en-US" sz="3600" b="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paradigma</a:t>
            </a:r>
            <a:r>
              <a:rPr lang="en-US" sz="36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b="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educativo</a:t>
            </a:r>
            <a:r>
              <a:rPr lang="en-US" sz="36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b="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integrador</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ángulo 2"/>
          <p:cNvSpPr/>
          <p:nvPr/>
        </p:nvSpPr>
        <p:spPr>
          <a:xfrm>
            <a:off x="41328" y="50606"/>
            <a:ext cx="5871533" cy="981423"/>
          </a:xfrm>
          <a:prstGeom prst="rect">
            <a:avLst/>
          </a:prstGeom>
          <a:solidFill>
            <a:srgbClr val="00FFFF"/>
          </a:solidFill>
        </p:spPr>
        <p:txBody>
          <a:bodyPr wrap="square">
            <a:spAutoFit/>
          </a:bodyPr>
          <a:lstStyle/>
          <a:p>
            <a:pPr marR="481330" algn="just">
              <a:lnSpc>
                <a:spcPct val="107000"/>
              </a:lnSpc>
              <a:spcAft>
                <a:spcPts val="0"/>
              </a:spcAft>
            </a:pPr>
            <a:r>
              <a:rPr lang="es-E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Un paradigma es un armazón del pensamiento... un esquema para comprender y explicar ciertos aspectos de la realidad. Marilyn </a:t>
            </a:r>
            <a:r>
              <a:rPr lang="es-E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Fergunson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ángulo 3"/>
          <p:cNvSpPr/>
          <p:nvPr/>
        </p:nvSpPr>
        <p:spPr>
          <a:xfrm>
            <a:off x="6137328" y="76855"/>
            <a:ext cx="6054671" cy="1200329"/>
          </a:xfrm>
          <a:prstGeom prst="rect">
            <a:avLst/>
          </a:prstGeom>
          <a:solidFill>
            <a:srgbClr val="CCFF66"/>
          </a:solidFill>
        </p:spPr>
        <p:txBody>
          <a:bodyPr wrap="square">
            <a:spAutoFit/>
          </a:bodyPr>
          <a:lstStyle/>
          <a:p>
            <a:r>
              <a:rPr lang="es-P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La ciencia como paradigma contemporáneo del saber.  </a:t>
            </a:r>
            <a:r>
              <a:rPr lang="es-PE"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Agazzi</a:t>
            </a:r>
            <a:r>
              <a:rPr lang="es-P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s-PE"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1996</a:t>
            </a:r>
          </a:p>
          <a:p>
            <a:pPr algn="just"/>
            <a:r>
              <a:rPr lang="es-PE" dirty="0" smtClean="0">
                <a:solidFill>
                  <a:srgbClr val="000000"/>
                </a:solidFill>
                <a:latin typeface="Times New Roman" panose="02020603050405020304" pitchFamily="18" charset="0"/>
                <a:cs typeface="Times New Roman" panose="02020603050405020304" pitchFamily="18" charset="0"/>
              </a:rPr>
              <a:t>Quien piensa con la cabeza, repite; quien piensa con la inteligencia, reflexiona y analiza.</a:t>
            </a:r>
            <a:endParaRPr lang="en-US" dirty="0"/>
          </a:p>
        </p:txBody>
      </p:sp>
      <p:sp>
        <p:nvSpPr>
          <p:cNvPr id="5" name="Rectángulo 4"/>
          <p:cNvSpPr/>
          <p:nvPr/>
        </p:nvSpPr>
        <p:spPr>
          <a:xfrm>
            <a:off x="41328" y="2119827"/>
            <a:ext cx="5941018" cy="1857368"/>
          </a:xfrm>
          <a:prstGeom prst="rect">
            <a:avLst/>
          </a:prstGeom>
          <a:solidFill>
            <a:schemeClr val="accent5">
              <a:lumMod val="20000"/>
              <a:lumOff val="80000"/>
            </a:schemeClr>
          </a:solidFill>
        </p:spPr>
        <p:txBody>
          <a:bodyPr wrap="square">
            <a:spAutoFit/>
          </a:bodyPr>
          <a:lstStyle/>
          <a:p>
            <a:pPr algn="just">
              <a:lnSpc>
                <a:spcPct val="107000"/>
              </a:lnSpc>
              <a:spcAft>
                <a:spcPts val="0"/>
              </a:spcAft>
            </a:pPr>
            <a:r>
              <a:rPr lang="es-ES"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Considerando los diferentes vocablos mencionados, podemos observar que, aun intentando aplicar las orientaciones constructivistas u otros enfoques dinámicos, se da una separación o un divorcio entre los términos utilizados y los contenidos </a:t>
            </a:r>
            <a:r>
              <a:rPr lang="es-ES" b="1"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curriculares que </a:t>
            </a:r>
            <a:r>
              <a:rPr lang="es-ES"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se pretende desarrollar.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ángulo 5"/>
          <p:cNvSpPr/>
          <p:nvPr/>
        </p:nvSpPr>
        <p:spPr>
          <a:xfrm>
            <a:off x="6095999" y="2162133"/>
            <a:ext cx="6096000" cy="2031325"/>
          </a:xfrm>
          <a:prstGeom prst="rect">
            <a:avLst/>
          </a:prstGeom>
          <a:solidFill>
            <a:srgbClr val="99FF33"/>
          </a:solidFill>
        </p:spPr>
        <p:txBody>
          <a:bodyPr>
            <a:spAutoFit/>
          </a:bodyPr>
          <a:lstStyle/>
          <a:p>
            <a:pPr algn="just"/>
            <a:r>
              <a:rPr lang="es-ES" dirty="0">
                <a:solidFill>
                  <a:srgbClr val="000000"/>
                </a:solidFill>
                <a:latin typeface="Times New Roman" panose="02020603050405020304" pitchFamily="18" charset="0"/>
                <a:ea typeface="Calibri" panose="020F0502020204030204" pitchFamily="34" charset="0"/>
              </a:rPr>
              <a:t>La educación tradicional olvida que la </a:t>
            </a:r>
            <a:r>
              <a:rPr lang="es-PE" dirty="0">
                <a:solidFill>
                  <a:srgbClr val="000000"/>
                </a:solidFill>
                <a:latin typeface="Times New Roman" panose="02020603050405020304" pitchFamily="18" charset="0"/>
                <a:ea typeface="Calibri" panose="020F0502020204030204" pitchFamily="34" charset="0"/>
              </a:rPr>
              <a:t>escuela es, primariamente, una institución </a:t>
            </a:r>
            <a:r>
              <a:rPr lang="es-PE" dirty="0" smtClean="0">
                <a:solidFill>
                  <a:srgbClr val="000000"/>
                </a:solidFill>
                <a:latin typeface="Times New Roman" panose="02020603050405020304" pitchFamily="18" charset="0"/>
                <a:ea typeface="Calibri" panose="020F0502020204030204" pitchFamily="34" charset="0"/>
              </a:rPr>
              <a:t>social; pues </a:t>
            </a:r>
            <a:r>
              <a:rPr lang="es-PE" dirty="0">
                <a:solidFill>
                  <a:srgbClr val="000000"/>
                </a:solidFill>
                <a:latin typeface="Times New Roman" panose="02020603050405020304" pitchFamily="18" charset="0"/>
                <a:ea typeface="Calibri" panose="020F0502020204030204" pitchFamily="34" charset="0"/>
              </a:rPr>
              <a:t>la educación es un proceso social, y la escuela debe ser la forma de vida en comunidad, en la que se han concentrado todos los medios más eficaces para orientar al </a:t>
            </a:r>
            <a:r>
              <a:rPr lang="es-PE" dirty="0" smtClean="0">
                <a:solidFill>
                  <a:srgbClr val="000000"/>
                </a:solidFill>
                <a:latin typeface="Times New Roman" panose="02020603050405020304" pitchFamily="18" charset="0"/>
                <a:ea typeface="Calibri" panose="020F0502020204030204" pitchFamily="34" charset="0"/>
              </a:rPr>
              <a:t>educando </a:t>
            </a:r>
            <a:r>
              <a:rPr lang="es-PE" dirty="0">
                <a:solidFill>
                  <a:srgbClr val="000000"/>
                </a:solidFill>
                <a:latin typeface="Times New Roman" panose="02020603050405020304" pitchFamily="18" charset="0"/>
                <a:ea typeface="Calibri" panose="020F0502020204030204" pitchFamily="34" charset="0"/>
              </a:rPr>
              <a:t>a participar en los recursos heredados y a utilizar sus propias competencias para fines </a:t>
            </a:r>
            <a:r>
              <a:rPr lang="es-PE" dirty="0" smtClean="0">
                <a:solidFill>
                  <a:srgbClr val="000000"/>
                </a:solidFill>
                <a:latin typeface="Times New Roman" panose="02020603050405020304" pitchFamily="18" charset="0"/>
                <a:ea typeface="Calibri" panose="020F0502020204030204" pitchFamily="34" charset="0"/>
              </a:rPr>
              <a:t>sociales.</a:t>
            </a:r>
            <a:endParaRPr lang="en-US" dirty="0"/>
          </a:p>
        </p:txBody>
      </p:sp>
      <p:sp>
        <p:nvSpPr>
          <p:cNvPr id="7" name="Rectángulo 6"/>
          <p:cNvSpPr/>
          <p:nvPr/>
        </p:nvSpPr>
        <p:spPr>
          <a:xfrm>
            <a:off x="41328" y="3883964"/>
            <a:ext cx="6096000" cy="2759602"/>
          </a:xfrm>
          <a:prstGeom prst="rect">
            <a:avLst/>
          </a:prstGeom>
          <a:solidFill>
            <a:srgbClr val="CCFF33"/>
          </a:solidFill>
        </p:spPr>
        <p:txBody>
          <a:bodyPr>
            <a:spAutoFit/>
          </a:bodyPr>
          <a:lstStyle/>
          <a:p>
            <a:pPr algn="just">
              <a:lnSpc>
                <a:spcPct val="107000"/>
              </a:lnSpc>
              <a:spcAft>
                <a:spcPts val="0"/>
              </a:spcAft>
            </a:pPr>
            <a:r>
              <a:rPr lang="es-ES" b="1"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La educación </a:t>
            </a:r>
            <a:r>
              <a:rPr lang="es-ES"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debe al estudiante orientar para </a:t>
            </a:r>
            <a:r>
              <a:rPr lang="es-ES" b="1"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que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mj-lt"/>
              <a:buAutoNum type="alphaLcPeriod"/>
            </a:pPr>
            <a:r>
              <a:rPr lang="es-ES"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Descubra y busque iniciativas, oportunidades </a:t>
            </a:r>
            <a:r>
              <a:rPr lang="es-E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o las cree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mj-lt"/>
              <a:buAutoNum type="alphaLcPeriod"/>
            </a:pPr>
            <a:r>
              <a:rPr lang="es-ES"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Encuentre </a:t>
            </a:r>
            <a:r>
              <a:rPr lang="es-E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nuevas formas de hacer las </a:t>
            </a:r>
            <a:r>
              <a:rPr lang="es-ES"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cosas.</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mj-lt"/>
              <a:buAutoNum type="alphaLcPeriod"/>
            </a:pPr>
            <a:r>
              <a:rPr lang="es-ES"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Generar </a:t>
            </a:r>
            <a:r>
              <a:rPr lang="es-E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valor siempre: Siendo empleado o empresario.</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mj-lt"/>
              <a:buAutoNum type="alphaLcPeriod"/>
            </a:pPr>
            <a:r>
              <a:rPr lang="es-E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Promueva la creación de riqueza a través de su propia </a:t>
            </a:r>
            <a:r>
              <a:rPr lang="es-ES"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empresa.</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mj-lt"/>
              <a:buAutoNum type="alphaLcPeriod"/>
            </a:pPr>
            <a:r>
              <a:rPr lang="es-E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Anime a los estudiantes a lidiar con la incertidumbre y a responder positivamente al cambio, </a:t>
            </a:r>
            <a:r>
              <a:rPr lang="es-ES"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con nuevas </a:t>
            </a:r>
            <a:r>
              <a:rPr lang="es-ES" dirty="0" err="1"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portunidades</a:t>
            </a:r>
            <a:r>
              <a:rPr lang="es-E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Rectángulo 7"/>
          <p:cNvSpPr/>
          <p:nvPr/>
        </p:nvSpPr>
        <p:spPr>
          <a:xfrm>
            <a:off x="6137328" y="4531128"/>
            <a:ext cx="6096000" cy="1870512"/>
          </a:xfrm>
          <a:prstGeom prst="rect">
            <a:avLst/>
          </a:prstGeom>
          <a:solidFill>
            <a:srgbClr val="FF00FF"/>
          </a:solidFill>
        </p:spPr>
        <p:txBody>
          <a:bodyPr>
            <a:spAutoFit/>
          </a:bodyPr>
          <a:lstStyle/>
          <a:p>
            <a:pPr algn="just">
              <a:lnSpc>
                <a:spcPct val="107000"/>
              </a:lnSpc>
              <a:spcAft>
                <a:spcPts val="0"/>
              </a:spcAft>
            </a:pPr>
            <a:r>
              <a:rPr lang="es-E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El progresivo ensanchamiento de la sociedad de la información parece ir dando lugar a un </a:t>
            </a:r>
            <a:r>
              <a:rPr lang="es-ES"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nuevo paradigma</a:t>
            </a:r>
            <a:r>
              <a:rPr lang="es-E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educativo, caracterizado por la interactividad inclusiva; pues estamos asistiendo a una profunda transformación de la conceptualización educativa, caracterizada por la rotura de las fronteras de espacio y tiempo.</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23079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8" presetClass="entr" presetSubtype="0" accel="50000" fill="hold" grpId="0" nodeType="afterEffect">
                                  <p:stCondLst>
                                    <p:cond delay="0"/>
                                  </p:stCondLst>
                                  <p:iterate type="lt">
                                    <p:tmPct val="27000"/>
                                  </p:iterate>
                                  <p:childTnLst>
                                    <p:set>
                                      <p:cBhvr>
                                        <p:cTn id="6" dur="1" fill="hold">
                                          <p:stCondLst>
                                            <p:cond delay="0"/>
                                          </p:stCondLst>
                                        </p:cTn>
                                        <p:tgtEl>
                                          <p:spTgt spid="2"/>
                                        </p:tgtEl>
                                        <p:attrNameLst>
                                          <p:attrName>style.visibility</p:attrName>
                                        </p:attrNameLst>
                                      </p:cBhvr>
                                      <p:to>
                                        <p:strVal val="visible"/>
                                      </p:to>
                                    </p:set>
                                    <p:set>
                                      <p:cBhvr>
                                        <p:cTn id="7" dur="455" fill="hold">
                                          <p:stCondLst>
                                            <p:cond delay="0"/>
                                          </p:stCondLst>
                                        </p:cTn>
                                        <p:tgtEl>
                                          <p:spTgt spid="2"/>
                                        </p:tgtEl>
                                        <p:attrNameLst>
                                          <p:attrName>style.rotation</p:attrName>
                                        </p:attrNameLst>
                                      </p:cBhvr>
                                      <p:to>
                                        <p:strVal val="-45.0"/>
                                      </p:to>
                                    </p:set>
                                    <p:anim calcmode="lin" valueType="num">
                                      <p:cBhvr>
                                        <p:cTn id="8" dur="455" fill="hold">
                                          <p:stCondLst>
                                            <p:cond delay="455"/>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2"/>
                                        </p:tgtEl>
                                        <p:attrNameLst>
                                          <p:attrName>ppt_y</p:attrName>
                                        </p:attrNameLst>
                                      </p:cBhvr>
                                      <p:tavLst>
                                        <p:tav tm="0">
                                          <p:val>
                                            <p:strVal val="#ppt_y-(0.354*#ppt_w-0.172*#ppt_h)"/>
                                          </p:val>
                                        </p:tav>
                                        <p:tav tm="100000">
                                          <p:val>
                                            <p:strVal val="#ppt_y"/>
                                          </p:val>
                                        </p:tav>
                                      </p:tavLst>
                                    </p:anim>
                                  </p:childTnLst>
                                </p:cTn>
                              </p:par>
                            </p:childTnLst>
                          </p:cTn>
                        </p:par>
                        <p:par>
                          <p:cTn id="12" fill="hold">
                            <p:stCondLst>
                              <p:cond delay="9640"/>
                            </p:stCondLst>
                            <p:childTnLst>
                              <p:par>
                                <p:cTn id="13" presetID="16" presetClass="entr" presetSubtype="26" fill="hold" grpId="0" nodeType="afterEffect">
                                  <p:stCondLst>
                                    <p:cond delay="0"/>
                                  </p:stCondLst>
                                  <p:iterate type="lt">
                                    <p:tmPct val="5000"/>
                                  </p:iterate>
                                  <p:childTnLst>
                                    <p:set>
                                      <p:cBhvr>
                                        <p:cTn id="14" dur="1" fill="hold">
                                          <p:stCondLst>
                                            <p:cond delay="0"/>
                                          </p:stCondLst>
                                        </p:cTn>
                                        <p:tgtEl>
                                          <p:spTgt spid="3"/>
                                        </p:tgtEl>
                                        <p:attrNameLst>
                                          <p:attrName>style.visibility</p:attrName>
                                        </p:attrNameLst>
                                      </p:cBhvr>
                                      <p:to>
                                        <p:strVal val="visible"/>
                                      </p:to>
                                    </p:set>
                                    <p:animEffect transition="in" filter="barn(inHorizontal)">
                                      <p:cBhvr>
                                        <p:cTn id="15" dur="500"/>
                                        <p:tgtEl>
                                          <p:spTgt spid="3"/>
                                        </p:tgtEl>
                                      </p:cBhvr>
                                    </p:animEffect>
                                  </p:childTnLst>
                                </p:cTn>
                              </p:par>
                            </p:childTnLst>
                          </p:cTn>
                        </p:par>
                        <p:par>
                          <p:cTn id="16" fill="hold">
                            <p:stCondLst>
                              <p:cond delay="12990"/>
                            </p:stCondLst>
                            <p:childTnLst>
                              <p:par>
                                <p:cTn id="17" presetID="41" presetClass="entr" presetSubtype="0" fill="hold" grpId="0" nodeType="afterEffect">
                                  <p:stCondLst>
                                    <p:cond delay="0"/>
                                  </p:stCondLst>
                                  <p:iterate type="lt">
                                    <p:tmPct val="5000"/>
                                  </p:iterate>
                                  <p:childTnLst>
                                    <p:set>
                                      <p:cBhvr>
                                        <p:cTn id="18" dur="1" fill="hold">
                                          <p:stCondLst>
                                            <p:cond delay="0"/>
                                          </p:stCondLst>
                                        </p:cTn>
                                        <p:tgtEl>
                                          <p:spTgt spid="4"/>
                                        </p:tgtEl>
                                        <p:attrNameLst>
                                          <p:attrName>style.visibility</p:attrName>
                                        </p:attrNameLst>
                                      </p:cBhvr>
                                      <p:to>
                                        <p:strVal val="visible"/>
                                      </p:to>
                                    </p:set>
                                    <p:anim calcmode="lin" valueType="num">
                                      <p:cBhvr>
                                        <p:cTn id="19"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20" dur="500" fill="hold"/>
                                        <p:tgtEl>
                                          <p:spTgt spid="4"/>
                                        </p:tgtEl>
                                        <p:attrNameLst>
                                          <p:attrName>ppt_y</p:attrName>
                                        </p:attrNameLst>
                                      </p:cBhvr>
                                      <p:tavLst>
                                        <p:tav tm="0">
                                          <p:val>
                                            <p:strVal val="#ppt_y"/>
                                          </p:val>
                                        </p:tav>
                                        <p:tav tm="100000">
                                          <p:val>
                                            <p:strVal val="#ppt_y"/>
                                          </p:val>
                                        </p:tav>
                                      </p:tavLst>
                                    </p:anim>
                                    <p:anim calcmode="lin" valueType="num">
                                      <p:cBhvr>
                                        <p:cTn id="21"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22"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23" dur="500" tmFilter="0,0; .5, 1; 1, 1"/>
                                        <p:tgtEl>
                                          <p:spTgt spid="4"/>
                                        </p:tgtEl>
                                      </p:cBhvr>
                                    </p:animEffect>
                                  </p:childTnLst>
                                </p:cTn>
                              </p:par>
                            </p:childTnLst>
                          </p:cTn>
                        </p:par>
                        <p:par>
                          <p:cTn id="24" fill="hold">
                            <p:stCondLst>
                              <p:cond delay="16790"/>
                            </p:stCondLst>
                            <p:childTnLst>
                              <p:par>
                                <p:cTn id="25" presetID="15" presetClass="entr" presetSubtype="0" fill="hold" grpId="0" nodeType="afterEffect">
                                  <p:stCondLst>
                                    <p:cond delay="0"/>
                                  </p:stCondLst>
                                  <p:iterate type="lt">
                                    <p:tmPct val="5000"/>
                                  </p:iterate>
                                  <p:childTnLst>
                                    <p:set>
                                      <p:cBhvr>
                                        <p:cTn id="26" dur="1" fill="hold">
                                          <p:stCondLst>
                                            <p:cond delay="0"/>
                                          </p:stCondLst>
                                        </p:cTn>
                                        <p:tgtEl>
                                          <p:spTgt spid="5"/>
                                        </p:tgtEl>
                                        <p:attrNameLst>
                                          <p:attrName>style.visibility</p:attrName>
                                        </p:attrNameLst>
                                      </p:cBhvr>
                                      <p:to>
                                        <p:strVal val="visible"/>
                                      </p:to>
                                    </p:set>
                                    <p:anim calcmode="lin" valueType="num">
                                      <p:cBhvr>
                                        <p:cTn id="27" dur="1000" fill="hold"/>
                                        <p:tgtEl>
                                          <p:spTgt spid="5"/>
                                        </p:tgtEl>
                                        <p:attrNameLst>
                                          <p:attrName>ppt_w</p:attrName>
                                        </p:attrNameLst>
                                      </p:cBhvr>
                                      <p:tavLst>
                                        <p:tav tm="0">
                                          <p:val>
                                            <p:fltVal val="0"/>
                                          </p:val>
                                        </p:tav>
                                        <p:tav tm="100000">
                                          <p:val>
                                            <p:strVal val="#ppt_w"/>
                                          </p:val>
                                        </p:tav>
                                      </p:tavLst>
                                    </p:anim>
                                    <p:anim calcmode="lin" valueType="num">
                                      <p:cBhvr>
                                        <p:cTn id="28" dur="1000" fill="hold"/>
                                        <p:tgtEl>
                                          <p:spTgt spid="5"/>
                                        </p:tgtEl>
                                        <p:attrNameLst>
                                          <p:attrName>ppt_h</p:attrName>
                                        </p:attrNameLst>
                                      </p:cBhvr>
                                      <p:tavLst>
                                        <p:tav tm="0">
                                          <p:val>
                                            <p:fltVal val="0"/>
                                          </p:val>
                                        </p:tav>
                                        <p:tav tm="100000">
                                          <p:val>
                                            <p:strVal val="#ppt_h"/>
                                          </p:val>
                                        </p:tav>
                                      </p:tavLst>
                                    </p:anim>
                                    <p:anim calcmode="lin" valueType="num">
                                      <p:cBhvr>
                                        <p:cTn id="29"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30" dur="1000" fill="hold"/>
                                        <p:tgtEl>
                                          <p:spTgt spid="5"/>
                                        </p:tgtEl>
                                        <p:attrNameLst>
                                          <p:attrName>ppt_y</p:attrName>
                                        </p:attrNameLst>
                                      </p:cBhvr>
                                      <p:tavLst>
                                        <p:tav tm="0" fmla="#ppt_y+(sin(-2*pi*(1-$))*-#ppt_x+cos(-2*pi*(1-$))*(1-#ppt_y))*(1-$)">
                                          <p:val>
                                            <p:fltVal val="0"/>
                                          </p:val>
                                        </p:tav>
                                        <p:tav tm="100000">
                                          <p:val>
                                            <p:fltVal val="1"/>
                                          </p:val>
                                        </p:tav>
                                      </p:tavLst>
                                    </p:anim>
                                  </p:childTnLst>
                                </p:cTn>
                              </p:par>
                            </p:childTnLst>
                          </p:cTn>
                        </p:par>
                        <p:par>
                          <p:cTn id="31" fill="hold">
                            <p:stCondLst>
                              <p:cond delay="29990"/>
                            </p:stCondLst>
                            <p:childTnLst>
                              <p:par>
                                <p:cTn id="32" presetID="42" presetClass="entr" presetSubtype="0" fill="hold" grpId="0" nodeType="afterEffect">
                                  <p:stCondLst>
                                    <p:cond delay="0"/>
                                  </p:stCondLst>
                                  <p:iterate type="lt">
                                    <p:tmPct val="5000"/>
                                  </p:iterate>
                                  <p:childTnLst>
                                    <p:set>
                                      <p:cBhvr>
                                        <p:cTn id="33" dur="1" fill="hold">
                                          <p:stCondLst>
                                            <p:cond delay="0"/>
                                          </p:stCondLst>
                                        </p:cTn>
                                        <p:tgtEl>
                                          <p:spTgt spid="6"/>
                                        </p:tgtEl>
                                        <p:attrNameLst>
                                          <p:attrName>style.visibility</p:attrName>
                                        </p:attrNameLst>
                                      </p:cBhvr>
                                      <p:to>
                                        <p:strVal val="visible"/>
                                      </p:to>
                                    </p:set>
                                    <p:animEffect transition="in" filter="fade">
                                      <p:cBhvr>
                                        <p:cTn id="34" dur="1000"/>
                                        <p:tgtEl>
                                          <p:spTgt spid="6"/>
                                        </p:tgtEl>
                                      </p:cBhvr>
                                    </p:animEffect>
                                    <p:anim calcmode="lin" valueType="num">
                                      <p:cBhvr>
                                        <p:cTn id="35" dur="1000" fill="hold"/>
                                        <p:tgtEl>
                                          <p:spTgt spid="6"/>
                                        </p:tgtEl>
                                        <p:attrNameLst>
                                          <p:attrName>ppt_x</p:attrName>
                                        </p:attrNameLst>
                                      </p:cBhvr>
                                      <p:tavLst>
                                        <p:tav tm="0">
                                          <p:val>
                                            <p:strVal val="#ppt_x"/>
                                          </p:val>
                                        </p:tav>
                                        <p:tav tm="100000">
                                          <p:val>
                                            <p:strVal val="#ppt_x"/>
                                          </p:val>
                                        </p:tav>
                                      </p:tavLst>
                                    </p:anim>
                                    <p:anim calcmode="lin" valueType="num">
                                      <p:cBhvr>
                                        <p:cTn id="36" dur="1000" fill="hold"/>
                                        <p:tgtEl>
                                          <p:spTgt spid="6"/>
                                        </p:tgtEl>
                                        <p:attrNameLst>
                                          <p:attrName>ppt_y</p:attrName>
                                        </p:attrNameLst>
                                      </p:cBhvr>
                                      <p:tavLst>
                                        <p:tav tm="0">
                                          <p:val>
                                            <p:strVal val="#ppt_y+.1"/>
                                          </p:val>
                                        </p:tav>
                                        <p:tav tm="100000">
                                          <p:val>
                                            <p:strVal val="#ppt_y"/>
                                          </p:val>
                                        </p:tav>
                                      </p:tavLst>
                                    </p:anim>
                                  </p:childTnLst>
                                </p:cTn>
                              </p:par>
                            </p:childTnLst>
                          </p:cTn>
                        </p:par>
                        <p:par>
                          <p:cTn id="37" fill="hold">
                            <p:stCondLst>
                              <p:cond delay="46240"/>
                            </p:stCondLst>
                            <p:childTnLst>
                              <p:par>
                                <p:cTn id="38" presetID="41" presetClass="entr" presetSubtype="0" fill="hold" grpId="0" nodeType="afterEffect">
                                  <p:stCondLst>
                                    <p:cond delay="0"/>
                                  </p:stCondLst>
                                  <p:iterate type="lt">
                                    <p:tmPct val="5000"/>
                                  </p:iterate>
                                  <p:childTnLst>
                                    <p:set>
                                      <p:cBhvr>
                                        <p:cTn id="39" dur="1" fill="hold">
                                          <p:stCondLst>
                                            <p:cond delay="0"/>
                                          </p:stCondLst>
                                        </p:cTn>
                                        <p:tgtEl>
                                          <p:spTgt spid="7"/>
                                        </p:tgtEl>
                                        <p:attrNameLst>
                                          <p:attrName>style.visibility</p:attrName>
                                        </p:attrNameLst>
                                      </p:cBhvr>
                                      <p:to>
                                        <p:strVal val="visible"/>
                                      </p:to>
                                    </p:set>
                                    <p:anim calcmode="lin" valueType="num">
                                      <p:cBhvr>
                                        <p:cTn id="40" dur="5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41" dur="500" fill="hold"/>
                                        <p:tgtEl>
                                          <p:spTgt spid="7"/>
                                        </p:tgtEl>
                                        <p:attrNameLst>
                                          <p:attrName>ppt_y</p:attrName>
                                        </p:attrNameLst>
                                      </p:cBhvr>
                                      <p:tavLst>
                                        <p:tav tm="0">
                                          <p:val>
                                            <p:strVal val="#ppt_y"/>
                                          </p:val>
                                        </p:tav>
                                        <p:tav tm="100000">
                                          <p:val>
                                            <p:strVal val="#ppt_y"/>
                                          </p:val>
                                        </p:tav>
                                      </p:tavLst>
                                    </p:anim>
                                    <p:anim calcmode="lin" valueType="num">
                                      <p:cBhvr>
                                        <p:cTn id="42" dur="5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43" dur="5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44" dur="500" tmFilter="0,0; .5, 1; 1, 1"/>
                                        <p:tgtEl>
                                          <p:spTgt spid="7"/>
                                        </p:tgtEl>
                                      </p:cBhvr>
                                    </p:animEffect>
                                  </p:childTnLst>
                                </p:cTn>
                              </p:par>
                            </p:childTnLst>
                          </p:cTn>
                        </p:par>
                        <p:par>
                          <p:cTn id="45" fill="hold">
                            <p:stCondLst>
                              <p:cond delay="54865"/>
                            </p:stCondLst>
                            <p:childTnLst>
                              <p:par>
                                <p:cTn id="46" presetID="43" presetClass="entr" presetSubtype="0" fill="hold" grpId="0" nodeType="afterEffect">
                                  <p:stCondLst>
                                    <p:cond delay="0"/>
                                  </p:stCondLst>
                                  <p:iterate type="lt">
                                    <p:tmPct val="5000"/>
                                  </p:iterate>
                                  <p:childTnLst>
                                    <p:set>
                                      <p:cBhvr>
                                        <p:cTn id="47" dur="1" fill="hold">
                                          <p:stCondLst>
                                            <p:cond delay="0"/>
                                          </p:stCondLst>
                                        </p:cTn>
                                        <p:tgtEl>
                                          <p:spTgt spid="8"/>
                                        </p:tgtEl>
                                        <p:attrNameLst>
                                          <p:attrName>style.visibility</p:attrName>
                                        </p:attrNameLst>
                                      </p:cBhvr>
                                      <p:to>
                                        <p:strVal val="visible"/>
                                      </p:to>
                                    </p:set>
                                    <p:animEffect transition="in" filter="fade">
                                      <p:cBhvr>
                                        <p:cTn id="48" dur="100"/>
                                        <p:tgtEl>
                                          <p:spTgt spid="8"/>
                                        </p:tgtEl>
                                      </p:cBhvr>
                                    </p:animEffect>
                                    <p:anim calcmode="lin" valueType="num">
                                      <p:cBhvr>
                                        <p:cTn id="49" dur="400" fill="hold"/>
                                        <p:tgtEl>
                                          <p:spTgt spid="8"/>
                                        </p:tgtEl>
                                        <p:attrNameLst>
                                          <p:attrName>ppt_x</p:attrName>
                                        </p:attrNameLst>
                                      </p:cBhvr>
                                      <p:tavLst>
                                        <p:tav tm="0">
                                          <p:val>
                                            <p:strVal val="#ppt_x"/>
                                          </p:val>
                                        </p:tav>
                                        <p:tav tm="100000">
                                          <p:val>
                                            <p:strVal val="#ppt_x"/>
                                          </p:val>
                                        </p:tav>
                                      </p:tavLst>
                                    </p:anim>
                                    <p:anim calcmode="lin" valueType="num">
                                      <p:cBhvr>
                                        <p:cTn id="50" dur="400" fill="hold"/>
                                        <p:tgtEl>
                                          <p:spTgt spid="8"/>
                                        </p:tgtEl>
                                        <p:attrNameLst>
                                          <p:attrName>ppt_y</p:attrName>
                                        </p:attrNameLst>
                                      </p:cBhvr>
                                      <p:tavLst>
                                        <p:tav tm="0">
                                          <p:val>
                                            <p:strVal val="#ppt_y+0.31"/>
                                          </p:val>
                                        </p:tav>
                                        <p:tav tm="100000">
                                          <p:val>
                                            <p:strVal val="#ppt_y+0.31"/>
                                          </p:val>
                                        </p:tav>
                                      </p:tavLst>
                                    </p:anim>
                                    <p:anim calcmode="lin" valueType="num">
                                      <p:cBhvr>
                                        <p:cTn id="51" dur="600" decel="50000" fill="hold">
                                          <p:stCondLst>
                                            <p:cond delay="400"/>
                                          </p:stCondLst>
                                        </p:cTn>
                                        <p:tgtEl>
                                          <p:spTgt spid="8"/>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52" dur="600" decel="50000" fill="hold">
                                          <p:stCondLst>
                                            <p:cond delay="400"/>
                                          </p:stCondLst>
                                        </p:cTn>
                                        <p:tgtEl>
                                          <p:spTgt spid="8"/>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0" y="0"/>
            <a:ext cx="5913120" cy="2031325"/>
          </a:xfrm>
          <a:prstGeom prst="rect">
            <a:avLst/>
          </a:prstGeom>
          <a:solidFill>
            <a:srgbClr val="00FFFF"/>
          </a:solidFill>
        </p:spPr>
        <p:txBody>
          <a:bodyPr wrap="square">
            <a:spAutoFit/>
          </a:bodyPr>
          <a:lstStyle/>
          <a:p>
            <a:pPr algn="just"/>
            <a:r>
              <a:rPr lang="es-ES" dirty="0">
                <a:solidFill>
                  <a:srgbClr val="000000"/>
                </a:solidFill>
                <a:latin typeface="Times New Roman" panose="02020603050405020304" pitchFamily="18" charset="0"/>
                <a:ea typeface="Calibri" panose="020F0502020204030204" pitchFamily="34" charset="0"/>
              </a:rPr>
              <a:t>El modelo de relación, en red, comienza a implantarse progresivamente en todo tipo de instituciones, desde la familia (donde la organización tradicional, agraria y jerarquizada, está dando paso a formas muy diversas de agrupamiento) a la empresa (donde la conformación de equipos, organizados en red, tiende a sustituir a las más clásicas manifestaciones del </a:t>
            </a:r>
            <a:r>
              <a:rPr lang="es-ES" dirty="0" err="1">
                <a:solidFill>
                  <a:srgbClr val="000000"/>
                </a:solidFill>
                <a:latin typeface="Times New Roman" panose="02020603050405020304" pitchFamily="18" charset="0"/>
                <a:ea typeface="Calibri" panose="020F0502020204030204" pitchFamily="34" charset="0"/>
              </a:rPr>
              <a:t>fordismo</a:t>
            </a:r>
            <a:r>
              <a:rPr lang="es-ES" dirty="0">
                <a:solidFill>
                  <a:srgbClr val="000000"/>
                </a:solidFill>
                <a:latin typeface="Times New Roman" panose="02020603050405020304" pitchFamily="18" charset="0"/>
                <a:ea typeface="Calibri" panose="020F0502020204030204" pitchFamily="34" charset="0"/>
              </a:rPr>
              <a:t> industrial). </a:t>
            </a:r>
            <a:endParaRPr lang="en-US" dirty="0"/>
          </a:p>
        </p:txBody>
      </p:sp>
      <p:sp>
        <p:nvSpPr>
          <p:cNvPr id="3" name="Rectángulo 2"/>
          <p:cNvSpPr/>
          <p:nvPr/>
        </p:nvSpPr>
        <p:spPr>
          <a:xfrm>
            <a:off x="6096000" y="138499"/>
            <a:ext cx="6096000" cy="1754326"/>
          </a:xfrm>
          <a:prstGeom prst="rect">
            <a:avLst/>
          </a:prstGeom>
          <a:solidFill>
            <a:srgbClr val="66FF33"/>
          </a:solidFill>
        </p:spPr>
        <p:txBody>
          <a:bodyPr>
            <a:spAutoFit/>
          </a:bodyPr>
          <a:lstStyle/>
          <a:p>
            <a:pPr algn="just"/>
            <a:r>
              <a:rPr lang="es-ES" dirty="0">
                <a:solidFill>
                  <a:srgbClr val="000000"/>
                </a:solidFill>
                <a:latin typeface="Times New Roman" panose="02020603050405020304" pitchFamily="18" charset="0"/>
                <a:ea typeface="Calibri" panose="020F0502020204030204" pitchFamily="34" charset="0"/>
              </a:rPr>
              <a:t>Méndez (2004), establece la “</a:t>
            </a:r>
            <a:r>
              <a:rPr lang="es-ES" dirty="0" err="1">
                <a:solidFill>
                  <a:srgbClr val="000000"/>
                </a:solidFill>
                <a:latin typeface="Times New Roman" panose="02020603050405020304" pitchFamily="18" charset="0"/>
                <a:ea typeface="Calibri" panose="020F0502020204030204" pitchFamily="34" charset="0"/>
              </a:rPr>
              <a:t>hologerencia</a:t>
            </a:r>
            <a:r>
              <a:rPr lang="es-ES" dirty="0">
                <a:solidFill>
                  <a:srgbClr val="000000"/>
                </a:solidFill>
                <a:latin typeface="Times New Roman" panose="02020603050405020304" pitchFamily="18" charset="0"/>
                <a:ea typeface="Calibri" panose="020F0502020204030204" pitchFamily="34" charset="0"/>
              </a:rPr>
              <a:t> académica” como nuevo paradigma, constituyendo una estructura organizativa académica humanizada, descentralizada e integrada, eficaz, eficiente, efectiva socialmente, descentralizada en principios: experimentales y de cambio humanístico, holístico, dinámico, científico</a:t>
            </a:r>
            <a:endParaRPr lang="en-US" dirty="0"/>
          </a:p>
        </p:txBody>
      </p:sp>
      <p:sp>
        <p:nvSpPr>
          <p:cNvPr id="4" name="Rectángulo 3"/>
          <p:cNvSpPr/>
          <p:nvPr/>
        </p:nvSpPr>
        <p:spPr>
          <a:xfrm>
            <a:off x="0" y="2031325"/>
            <a:ext cx="5913120" cy="1870512"/>
          </a:xfrm>
          <a:prstGeom prst="rect">
            <a:avLst/>
          </a:prstGeom>
          <a:solidFill>
            <a:schemeClr val="accent3">
              <a:lumMod val="20000"/>
              <a:lumOff val="80000"/>
            </a:schemeClr>
          </a:solidFill>
        </p:spPr>
        <p:txBody>
          <a:bodyPr wrap="square">
            <a:spAutoFit/>
          </a:bodyPr>
          <a:lstStyle/>
          <a:p>
            <a:pPr algn="just">
              <a:lnSpc>
                <a:spcPct val="107000"/>
              </a:lnSpc>
              <a:spcAft>
                <a:spcPts val="0"/>
              </a:spcAft>
            </a:pPr>
            <a:r>
              <a:rPr lang="es-E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El "paradigma de simplificación" nos enseñó a conocer dividiendo, separando, antagonizando y excluyendo. El pensamiento complejo nos invita y reta a pensar religando, juntando, contextualizando; nos insta a ver e integrar los antagonismos y a desarrollar una visión poli ocular de la realidad.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ángulo 4"/>
          <p:cNvSpPr/>
          <p:nvPr/>
        </p:nvSpPr>
        <p:spPr>
          <a:xfrm>
            <a:off x="6096000" y="2031325"/>
            <a:ext cx="6096000" cy="1477328"/>
          </a:xfrm>
          <a:prstGeom prst="rect">
            <a:avLst/>
          </a:prstGeom>
          <a:solidFill>
            <a:srgbClr val="FF99FF"/>
          </a:solidFill>
        </p:spPr>
        <p:txBody>
          <a:bodyPr>
            <a:spAutoFit/>
          </a:bodyPr>
          <a:lstStyle/>
          <a:p>
            <a:pPr algn="just"/>
            <a:r>
              <a:rPr lang="es-ES" dirty="0">
                <a:solidFill>
                  <a:srgbClr val="000000"/>
                </a:solidFill>
                <a:latin typeface="Times New Roman" panose="02020603050405020304" pitchFamily="18" charset="0"/>
                <a:ea typeface="Times New Roman" panose="02020603050405020304" pitchFamily="18" charset="0"/>
              </a:rPr>
              <a:t>La unidad de un ser, de un sistema complejo, de una organización activa, no es entendida por la lógica </a:t>
            </a:r>
            <a:r>
              <a:rPr lang="es-ES" dirty="0" err="1">
                <a:solidFill>
                  <a:srgbClr val="000000"/>
                </a:solidFill>
                <a:latin typeface="Times New Roman" panose="02020603050405020304" pitchFamily="18" charset="0"/>
                <a:ea typeface="Times New Roman" panose="02020603050405020304" pitchFamily="18" charset="0"/>
              </a:rPr>
              <a:t>identitaria</a:t>
            </a:r>
            <a:r>
              <a:rPr lang="es-ES" dirty="0">
                <a:solidFill>
                  <a:srgbClr val="000000"/>
                </a:solidFill>
                <a:latin typeface="Times New Roman" panose="02020603050405020304" pitchFamily="18" charset="0"/>
                <a:ea typeface="Times New Roman" panose="02020603050405020304" pitchFamily="18" charset="0"/>
              </a:rPr>
              <a:t>, ya que no sólo hay diversidad en lo uno, sino también relatividad de lo uno, alteridad de lo uno, incertidumbres, ambigüedades, dualidades, escisiones, antagonismos</a:t>
            </a:r>
            <a:r>
              <a:rPr lang="es-ES" dirty="0" smtClean="0">
                <a:solidFill>
                  <a:srgbClr val="000000"/>
                </a:solidFill>
                <a:latin typeface="Times New Roman" panose="02020603050405020304" pitchFamily="18" charset="0"/>
                <a:ea typeface="Times New Roman" panose="02020603050405020304" pitchFamily="18" charset="0"/>
              </a:rPr>
              <a:t>. E. </a:t>
            </a:r>
            <a:r>
              <a:rPr lang="es-ES" dirty="0" err="1" smtClean="0">
                <a:solidFill>
                  <a:srgbClr val="000000"/>
                </a:solidFill>
                <a:latin typeface="Times New Roman" panose="02020603050405020304" pitchFamily="18" charset="0"/>
                <a:ea typeface="Times New Roman" panose="02020603050405020304" pitchFamily="18" charset="0"/>
              </a:rPr>
              <a:t>Morin</a:t>
            </a:r>
            <a:r>
              <a:rPr lang="es-ES" dirty="0" smtClean="0">
                <a:solidFill>
                  <a:srgbClr val="000000"/>
                </a:solidFill>
                <a:latin typeface="Times New Roman" panose="02020603050405020304" pitchFamily="18" charset="0"/>
                <a:ea typeface="Times New Roman" panose="02020603050405020304" pitchFamily="18" charset="0"/>
              </a:rPr>
              <a:t>, 1996</a:t>
            </a:r>
            <a:endParaRPr lang="en-US" dirty="0"/>
          </a:p>
        </p:txBody>
      </p:sp>
      <p:sp>
        <p:nvSpPr>
          <p:cNvPr id="6" name="Rectángulo 5"/>
          <p:cNvSpPr/>
          <p:nvPr/>
        </p:nvSpPr>
        <p:spPr>
          <a:xfrm>
            <a:off x="2956560" y="4040337"/>
            <a:ext cx="6096000" cy="1277786"/>
          </a:xfrm>
          <a:prstGeom prst="rect">
            <a:avLst/>
          </a:prstGeom>
          <a:solidFill>
            <a:srgbClr val="CCFF66"/>
          </a:solidFill>
        </p:spPr>
        <p:txBody>
          <a:bodyPr>
            <a:spAutoFit/>
          </a:bodyPr>
          <a:lstStyle/>
          <a:p>
            <a:pPr algn="just">
              <a:lnSpc>
                <a:spcPct val="107000"/>
              </a:lnSpc>
              <a:spcAft>
                <a:spcPts val="0"/>
              </a:spcAft>
            </a:pPr>
            <a:r>
              <a:rPr lang="es-ES"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Concluimos ratificando </a:t>
            </a:r>
            <a:r>
              <a:rPr lang="es-E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que el contexto socio/económico/educativo propicia un divorcio entre los contenidos curriculares y las vivencias sociales, imposibilitando promover una educación emprendedora e inclusiva.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17951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7200"/>
                            </p:stCondLst>
                            <p:childTnLst>
                              <p:par>
                                <p:cTn id="11" presetID="52" presetClass="entr" presetSubtype="0" fill="hold" grpId="0" nodeType="afterEffect">
                                  <p:stCondLst>
                                    <p:cond delay="0"/>
                                  </p:stCondLst>
                                  <p:iterate type="lt">
                                    <p:tmPct val="5000"/>
                                  </p:iterate>
                                  <p:childTnLst>
                                    <p:set>
                                      <p:cBhvr>
                                        <p:cTn id="12" dur="1" fill="hold">
                                          <p:stCondLst>
                                            <p:cond delay="0"/>
                                          </p:stCondLst>
                                        </p:cTn>
                                        <p:tgtEl>
                                          <p:spTgt spid="3"/>
                                        </p:tgtEl>
                                        <p:attrNameLst>
                                          <p:attrName>style.visibility</p:attrName>
                                        </p:attrNameLst>
                                      </p:cBhvr>
                                      <p:to>
                                        <p:strVal val="visible"/>
                                      </p:to>
                                    </p:set>
                                    <p:animScale>
                                      <p:cBhvr>
                                        <p:cTn id="13" dur="1000" decel="50000" fill="hold">
                                          <p:stCondLst>
                                            <p:cond delay="0"/>
                                          </p:stCondLst>
                                        </p:cTn>
                                        <p:tgtEl>
                                          <p:spTgt spid="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4" dur="1000" decel="50000" fill="hold">
                                          <p:stCondLst>
                                            <p:cond delay="0"/>
                                          </p:stCondLst>
                                        </p:cTn>
                                        <p:tgtEl>
                                          <p:spTgt spid="3"/>
                                        </p:tgtEl>
                                        <p:attrNameLst>
                                          <p:attrName>ppt_x</p:attrName>
                                          <p:attrName>ppt_y</p:attrName>
                                        </p:attrNameLst>
                                      </p:cBhvr>
                                    </p:animMotion>
                                    <p:animEffect transition="in" filter="fade">
                                      <p:cBhvr>
                                        <p:cTn id="15" dur="1000"/>
                                        <p:tgtEl>
                                          <p:spTgt spid="3"/>
                                        </p:tgtEl>
                                      </p:cBhvr>
                                    </p:animEffect>
                                  </p:childTnLst>
                                </p:cTn>
                              </p:par>
                            </p:childTnLst>
                          </p:cTn>
                        </p:par>
                        <p:par>
                          <p:cTn id="16" fill="hold">
                            <p:stCondLst>
                              <p:cond delay="32100"/>
                            </p:stCondLst>
                            <p:childTnLst>
                              <p:par>
                                <p:cTn id="17" presetID="26" presetClass="entr" presetSubtype="0" fill="hold" grpId="0" nodeType="afterEffect">
                                  <p:stCondLst>
                                    <p:cond delay="0"/>
                                  </p:stCondLst>
                                  <p:iterate type="lt">
                                    <p:tmPct val="5000"/>
                                  </p:iterate>
                                  <p:childTnLst>
                                    <p:set>
                                      <p:cBhvr>
                                        <p:cTn id="18" dur="1" fill="hold">
                                          <p:stCondLst>
                                            <p:cond delay="0"/>
                                          </p:stCondLst>
                                        </p:cTn>
                                        <p:tgtEl>
                                          <p:spTgt spid="4"/>
                                        </p:tgtEl>
                                        <p:attrNameLst>
                                          <p:attrName>style.visibility</p:attrName>
                                        </p:attrNameLst>
                                      </p:cBhvr>
                                      <p:to>
                                        <p:strVal val="visible"/>
                                      </p:to>
                                    </p:set>
                                    <p:animEffect transition="in" filter="wipe(down)">
                                      <p:cBhvr>
                                        <p:cTn id="19" dur="580">
                                          <p:stCondLst>
                                            <p:cond delay="0"/>
                                          </p:stCondLst>
                                        </p:cTn>
                                        <p:tgtEl>
                                          <p:spTgt spid="4"/>
                                        </p:tgtEl>
                                      </p:cBhvr>
                                    </p:animEffect>
                                    <p:anim calcmode="lin" valueType="num">
                                      <p:cBhvr>
                                        <p:cTn id="20"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5" dur="26">
                                          <p:stCondLst>
                                            <p:cond delay="650"/>
                                          </p:stCondLst>
                                        </p:cTn>
                                        <p:tgtEl>
                                          <p:spTgt spid="4"/>
                                        </p:tgtEl>
                                      </p:cBhvr>
                                      <p:to x="100000" y="60000"/>
                                    </p:animScale>
                                    <p:animScale>
                                      <p:cBhvr>
                                        <p:cTn id="26" dur="166" decel="50000">
                                          <p:stCondLst>
                                            <p:cond delay="676"/>
                                          </p:stCondLst>
                                        </p:cTn>
                                        <p:tgtEl>
                                          <p:spTgt spid="4"/>
                                        </p:tgtEl>
                                      </p:cBhvr>
                                      <p:to x="100000" y="100000"/>
                                    </p:animScale>
                                    <p:animScale>
                                      <p:cBhvr>
                                        <p:cTn id="27" dur="26">
                                          <p:stCondLst>
                                            <p:cond delay="1312"/>
                                          </p:stCondLst>
                                        </p:cTn>
                                        <p:tgtEl>
                                          <p:spTgt spid="4"/>
                                        </p:tgtEl>
                                      </p:cBhvr>
                                      <p:to x="100000" y="80000"/>
                                    </p:animScale>
                                    <p:animScale>
                                      <p:cBhvr>
                                        <p:cTn id="28" dur="166" decel="50000">
                                          <p:stCondLst>
                                            <p:cond delay="1338"/>
                                          </p:stCondLst>
                                        </p:cTn>
                                        <p:tgtEl>
                                          <p:spTgt spid="4"/>
                                        </p:tgtEl>
                                      </p:cBhvr>
                                      <p:to x="100000" y="100000"/>
                                    </p:animScale>
                                    <p:animScale>
                                      <p:cBhvr>
                                        <p:cTn id="29" dur="26">
                                          <p:stCondLst>
                                            <p:cond delay="1642"/>
                                          </p:stCondLst>
                                        </p:cTn>
                                        <p:tgtEl>
                                          <p:spTgt spid="4"/>
                                        </p:tgtEl>
                                      </p:cBhvr>
                                      <p:to x="100000" y="90000"/>
                                    </p:animScale>
                                    <p:animScale>
                                      <p:cBhvr>
                                        <p:cTn id="30" dur="166" decel="50000">
                                          <p:stCondLst>
                                            <p:cond delay="1668"/>
                                          </p:stCondLst>
                                        </p:cTn>
                                        <p:tgtEl>
                                          <p:spTgt spid="4"/>
                                        </p:tgtEl>
                                      </p:cBhvr>
                                      <p:to x="100000" y="100000"/>
                                    </p:animScale>
                                    <p:animScale>
                                      <p:cBhvr>
                                        <p:cTn id="31" dur="26">
                                          <p:stCondLst>
                                            <p:cond delay="1808"/>
                                          </p:stCondLst>
                                        </p:cTn>
                                        <p:tgtEl>
                                          <p:spTgt spid="4"/>
                                        </p:tgtEl>
                                      </p:cBhvr>
                                      <p:to x="100000" y="95000"/>
                                    </p:animScale>
                                    <p:animScale>
                                      <p:cBhvr>
                                        <p:cTn id="32" dur="166" decel="50000">
                                          <p:stCondLst>
                                            <p:cond delay="1834"/>
                                          </p:stCondLst>
                                        </p:cTn>
                                        <p:tgtEl>
                                          <p:spTgt spid="4"/>
                                        </p:tgtEl>
                                      </p:cBhvr>
                                      <p:to x="100000" y="100000"/>
                                    </p:animScale>
                                  </p:childTnLst>
                                </p:cTn>
                              </p:par>
                            </p:childTnLst>
                          </p:cTn>
                        </p:par>
                        <p:par>
                          <p:cTn id="33" fill="hold">
                            <p:stCondLst>
                              <p:cond delay="59100"/>
                            </p:stCondLst>
                            <p:childTnLst>
                              <p:par>
                                <p:cTn id="34" presetID="15" presetClass="entr" presetSubtype="0" fill="hold" grpId="0" nodeType="afterEffect">
                                  <p:stCondLst>
                                    <p:cond delay="0"/>
                                  </p:stCondLst>
                                  <p:iterate type="lt">
                                    <p:tmPct val="5000"/>
                                  </p:iterate>
                                  <p:childTnLst>
                                    <p:set>
                                      <p:cBhvr>
                                        <p:cTn id="35" dur="1" fill="hold">
                                          <p:stCondLst>
                                            <p:cond delay="0"/>
                                          </p:stCondLst>
                                        </p:cTn>
                                        <p:tgtEl>
                                          <p:spTgt spid="5"/>
                                        </p:tgtEl>
                                        <p:attrNameLst>
                                          <p:attrName>style.visibility</p:attrName>
                                        </p:attrNameLst>
                                      </p:cBhvr>
                                      <p:to>
                                        <p:strVal val="visible"/>
                                      </p:to>
                                    </p:set>
                                    <p:anim calcmode="lin" valueType="num">
                                      <p:cBhvr>
                                        <p:cTn id="36" dur="1000" fill="hold"/>
                                        <p:tgtEl>
                                          <p:spTgt spid="5"/>
                                        </p:tgtEl>
                                        <p:attrNameLst>
                                          <p:attrName>ppt_w</p:attrName>
                                        </p:attrNameLst>
                                      </p:cBhvr>
                                      <p:tavLst>
                                        <p:tav tm="0">
                                          <p:val>
                                            <p:fltVal val="0"/>
                                          </p:val>
                                        </p:tav>
                                        <p:tav tm="100000">
                                          <p:val>
                                            <p:strVal val="#ppt_w"/>
                                          </p:val>
                                        </p:tav>
                                      </p:tavLst>
                                    </p:anim>
                                    <p:anim calcmode="lin" valueType="num">
                                      <p:cBhvr>
                                        <p:cTn id="37" dur="1000" fill="hold"/>
                                        <p:tgtEl>
                                          <p:spTgt spid="5"/>
                                        </p:tgtEl>
                                        <p:attrNameLst>
                                          <p:attrName>ppt_h</p:attrName>
                                        </p:attrNameLst>
                                      </p:cBhvr>
                                      <p:tavLst>
                                        <p:tav tm="0">
                                          <p:val>
                                            <p:fltVal val="0"/>
                                          </p:val>
                                        </p:tav>
                                        <p:tav tm="100000">
                                          <p:val>
                                            <p:strVal val="#ppt_h"/>
                                          </p:val>
                                        </p:tav>
                                      </p:tavLst>
                                    </p:anim>
                                    <p:anim calcmode="lin" valueType="num">
                                      <p:cBhvr>
                                        <p:cTn id="38"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39" dur="1000" fill="hold"/>
                                        <p:tgtEl>
                                          <p:spTgt spid="5"/>
                                        </p:tgtEl>
                                        <p:attrNameLst>
                                          <p:attrName>ppt_y</p:attrName>
                                        </p:attrNameLst>
                                      </p:cBhvr>
                                      <p:tavLst>
                                        <p:tav tm="0" fmla="#ppt_y+(sin(-2*pi*(1-$))*-#ppt_x+cos(-2*pi*(1-$))*(1-#ppt_y))*(1-$)">
                                          <p:val>
                                            <p:fltVal val="0"/>
                                          </p:val>
                                        </p:tav>
                                        <p:tav tm="100000">
                                          <p:val>
                                            <p:fltVal val="1"/>
                                          </p:val>
                                        </p:tav>
                                      </p:tavLst>
                                    </p:anim>
                                  </p:childTnLst>
                                </p:cTn>
                              </p:par>
                            </p:childTnLst>
                          </p:cTn>
                        </p:par>
                        <p:par>
                          <p:cTn id="40" fill="hold">
                            <p:stCondLst>
                              <p:cond delay="72550"/>
                            </p:stCondLst>
                            <p:childTnLst>
                              <p:par>
                                <p:cTn id="41" presetID="41" presetClass="entr" presetSubtype="0" fill="hold" grpId="0" nodeType="afterEffect">
                                  <p:stCondLst>
                                    <p:cond delay="0"/>
                                  </p:stCondLst>
                                  <p:iterate type="lt">
                                    <p:tmPct val="5000"/>
                                  </p:iterate>
                                  <p:childTnLst>
                                    <p:set>
                                      <p:cBhvr>
                                        <p:cTn id="42" dur="1" fill="hold">
                                          <p:stCondLst>
                                            <p:cond delay="0"/>
                                          </p:stCondLst>
                                        </p:cTn>
                                        <p:tgtEl>
                                          <p:spTgt spid="6"/>
                                        </p:tgtEl>
                                        <p:attrNameLst>
                                          <p:attrName>style.visibility</p:attrName>
                                        </p:attrNameLst>
                                      </p:cBhvr>
                                      <p:to>
                                        <p:strVal val="visible"/>
                                      </p:to>
                                    </p:set>
                                    <p:anim calcmode="lin" valueType="num">
                                      <p:cBhvr>
                                        <p:cTn id="43"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44" dur="500" fill="hold"/>
                                        <p:tgtEl>
                                          <p:spTgt spid="6"/>
                                        </p:tgtEl>
                                        <p:attrNameLst>
                                          <p:attrName>ppt_y</p:attrName>
                                        </p:attrNameLst>
                                      </p:cBhvr>
                                      <p:tavLst>
                                        <p:tav tm="0">
                                          <p:val>
                                            <p:strVal val="#ppt_y"/>
                                          </p:val>
                                        </p:tav>
                                        <p:tav tm="100000">
                                          <p:val>
                                            <p:strVal val="#ppt_y"/>
                                          </p:val>
                                        </p:tav>
                                      </p:tavLst>
                                    </p:anim>
                                    <p:anim calcmode="lin" valueType="num">
                                      <p:cBhvr>
                                        <p:cTn id="45"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46"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47" dur="500" tmFilter="0,0; .5, 1; 1, 1"/>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6258" name="Picture 2" descr="Campagne d'Arequipa avec dans le fond à droite le volcan Mist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6259" name="WordArt 3" descr="Bolsa de papel"/>
          <p:cNvSpPr>
            <a:spLocks noChangeArrowheads="1" noChangeShapeType="1" noTextEdit="1"/>
          </p:cNvSpPr>
          <p:nvPr/>
        </p:nvSpPr>
        <p:spPr bwMode="auto">
          <a:xfrm>
            <a:off x="5016501" y="836614"/>
            <a:ext cx="1381125" cy="523875"/>
          </a:xfrm>
          <a:prstGeom prst="rect">
            <a:avLst/>
          </a:prstGeom>
        </p:spPr>
        <p:txBody>
          <a:bodyPr wrap="none" fromWordArt="1">
            <a:prstTxWarp prst="textPlain">
              <a:avLst>
                <a:gd name="adj" fmla="val 50000"/>
              </a:avLst>
            </a:prstTxWarp>
          </a:bodyPr>
          <a:lstStyle/>
          <a:p>
            <a:pPr algn="ctr"/>
            <a:r>
              <a:rPr lang="en-US" sz="3600" kern="10">
                <a:ln w="9525">
                  <a:solidFill>
                    <a:srgbClr val="008000"/>
                  </a:solidFill>
                  <a:round/>
                  <a:headEnd/>
                  <a:tailEnd/>
                </a:ln>
                <a:blipFill dpi="0" rotWithShape="0">
                  <a:blip r:embed="rId3"/>
                  <a:srcRect/>
                  <a:tile tx="0" ty="0" sx="100000" sy="100000" flip="none" algn="tl"/>
                </a:blipFill>
                <a:effectLst>
                  <a:outerShdw dist="563972" dir="14049741" sx="125000" sy="125000" algn="tl" rotWithShape="0">
                    <a:srgbClr val="C7DFD3">
                      <a:alpha val="79999"/>
                    </a:srgbClr>
                  </a:outerShdw>
                </a:effectLst>
                <a:latin typeface="Times New Roman" panose="02020603050405020304" pitchFamily="18" charset="0"/>
                <a:cs typeface="Times New Roman" panose="02020603050405020304" pitchFamily="18" charset="0"/>
              </a:rPr>
              <a:t>Gracias</a:t>
            </a:r>
          </a:p>
        </p:txBody>
      </p:sp>
      <p:sp>
        <p:nvSpPr>
          <p:cNvPr id="96260" name="WordArt 4"/>
          <p:cNvSpPr>
            <a:spLocks noChangeArrowheads="1" noChangeShapeType="1" noTextEdit="1"/>
          </p:cNvSpPr>
          <p:nvPr/>
        </p:nvSpPr>
        <p:spPr bwMode="auto">
          <a:xfrm>
            <a:off x="2855913" y="2349500"/>
            <a:ext cx="6362700" cy="571500"/>
          </a:xfrm>
          <a:prstGeom prst="rect">
            <a:avLst/>
          </a:prstGeom>
        </p:spPr>
        <p:txBody>
          <a:bodyPr wrap="none" fromWordArt="1">
            <a:prstTxWarp prst="textPlain">
              <a:avLst>
                <a:gd name="adj" fmla="val 50000"/>
              </a:avLst>
            </a:prstTxWarp>
          </a:bodyPr>
          <a:lstStyle/>
          <a:p>
            <a:pPr algn="ctr"/>
            <a:r>
              <a:rPr lang="en-US" sz="32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panose="020B0A04020102020204" pitchFamily="34" charset="0"/>
              </a:rPr>
              <a:t>Ramón R. Abarca Fernández</a:t>
            </a:r>
          </a:p>
        </p:txBody>
      </p:sp>
      <p:sp>
        <p:nvSpPr>
          <p:cNvPr id="96261" name="WordArt 5"/>
          <p:cNvSpPr>
            <a:spLocks noChangeArrowheads="1" noChangeShapeType="1" noTextEdit="1"/>
          </p:cNvSpPr>
          <p:nvPr/>
        </p:nvSpPr>
        <p:spPr bwMode="auto">
          <a:xfrm>
            <a:off x="2279651" y="4005263"/>
            <a:ext cx="7458075" cy="571500"/>
          </a:xfrm>
          <a:prstGeom prst="rect">
            <a:avLst/>
          </a:prstGeom>
        </p:spPr>
        <p:txBody>
          <a:bodyPr wrap="none" fromWordArt="1">
            <a:prstTxWarp prst="textPlain">
              <a:avLst>
                <a:gd name="adj" fmla="val 50000"/>
              </a:avLst>
            </a:prstTxWarp>
          </a:bodyPr>
          <a:lstStyle/>
          <a:p>
            <a:pPr algn="ctr"/>
            <a:r>
              <a:rPr lang="en-US" sz="32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panose="020B0A04020102020204" pitchFamily="34" charset="0"/>
              </a:rPr>
              <a:t>http://www.ucsm.edu.pe/rabarcaf</a:t>
            </a:r>
          </a:p>
        </p:txBody>
      </p:sp>
      <p:sp>
        <p:nvSpPr>
          <p:cNvPr id="96262" name="Text Box 6"/>
          <p:cNvSpPr txBox="1">
            <a:spLocks noChangeArrowheads="1"/>
          </p:cNvSpPr>
          <p:nvPr/>
        </p:nvSpPr>
        <p:spPr bwMode="auto">
          <a:xfrm>
            <a:off x="4008439" y="5157789"/>
            <a:ext cx="4319587"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s-ES" altLang="es-ES" sz="2800">
                <a:solidFill>
                  <a:srgbClr val="FF0000"/>
                </a:solidFill>
              </a:rPr>
              <a:t>rabarcaf@ucsm.edu.pe</a:t>
            </a:r>
          </a:p>
          <a:p>
            <a:pPr eaLnBrk="1" hangingPunct="1">
              <a:lnSpc>
                <a:spcPct val="50000"/>
              </a:lnSpc>
              <a:spcBef>
                <a:spcPct val="50000"/>
              </a:spcBef>
              <a:buFontTx/>
              <a:buNone/>
            </a:pPr>
            <a:r>
              <a:rPr lang="es-ES" altLang="es-ES" sz="2800">
                <a:solidFill>
                  <a:srgbClr val="FF0000"/>
                </a:solidFill>
              </a:rPr>
              <a:t>rabarcaf@outlook.com</a:t>
            </a:r>
          </a:p>
        </p:txBody>
      </p:sp>
    </p:spTree>
    <p:extLst>
      <p:ext uri="{BB962C8B-B14F-4D97-AF65-F5344CB8AC3E}">
        <p14:creationId xmlns:p14="http://schemas.microsoft.com/office/powerpoint/2010/main" val="233220128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0"/>
                                  </p:stCondLst>
                                  <p:childTnLst>
                                    <p:set>
                                      <p:cBhvr>
                                        <p:cTn id="6" dur="1" fill="hold">
                                          <p:stCondLst>
                                            <p:cond delay="0"/>
                                          </p:stCondLst>
                                        </p:cTn>
                                        <p:tgtEl>
                                          <p:spTgt spid="96258"/>
                                        </p:tgtEl>
                                        <p:attrNameLst>
                                          <p:attrName>style.visibility</p:attrName>
                                        </p:attrNameLst>
                                      </p:cBhvr>
                                      <p:to>
                                        <p:strVal val="visible"/>
                                      </p:to>
                                    </p:set>
                                    <p:anim calcmode="lin" valueType="num">
                                      <p:cBhvr>
                                        <p:cTn id="7" dur="500" fill="hold"/>
                                        <p:tgtEl>
                                          <p:spTgt spid="96258"/>
                                        </p:tgtEl>
                                        <p:attrNameLst>
                                          <p:attrName>ppt_w</p:attrName>
                                        </p:attrNameLst>
                                      </p:cBhvr>
                                      <p:tavLst>
                                        <p:tav tm="0">
                                          <p:val>
                                            <p:fltVal val="0"/>
                                          </p:val>
                                        </p:tav>
                                        <p:tav tm="100000">
                                          <p:val>
                                            <p:strVal val="#ppt_w"/>
                                          </p:val>
                                        </p:tav>
                                      </p:tavLst>
                                    </p:anim>
                                    <p:anim calcmode="lin" valueType="num">
                                      <p:cBhvr>
                                        <p:cTn id="8" dur="500" fill="hold"/>
                                        <p:tgtEl>
                                          <p:spTgt spid="96258"/>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17" presetClass="entr" presetSubtype="10" fill="hold" nodeType="afterEffect">
                                  <p:stCondLst>
                                    <p:cond delay="0"/>
                                  </p:stCondLst>
                                  <p:childTnLst>
                                    <p:set>
                                      <p:cBhvr>
                                        <p:cTn id="11" dur="1" fill="hold">
                                          <p:stCondLst>
                                            <p:cond delay="0"/>
                                          </p:stCondLst>
                                        </p:cTn>
                                        <p:tgtEl>
                                          <p:spTgt spid="96259"/>
                                        </p:tgtEl>
                                        <p:attrNameLst>
                                          <p:attrName>style.visibility</p:attrName>
                                        </p:attrNameLst>
                                      </p:cBhvr>
                                      <p:to>
                                        <p:strVal val="visible"/>
                                      </p:to>
                                    </p:set>
                                    <p:anim calcmode="lin" valueType="num">
                                      <p:cBhvr>
                                        <p:cTn id="12" dur="3000" fill="hold"/>
                                        <p:tgtEl>
                                          <p:spTgt spid="96259"/>
                                        </p:tgtEl>
                                        <p:attrNameLst>
                                          <p:attrName>ppt_w</p:attrName>
                                        </p:attrNameLst>
                                      </p:cBhvr>
                                      <p:tavLst>
                                        <p:tav tm="0">
                                          <p:val>
                                            <p:fltVal val="0"/>
                                          </p:val>
                                        </p:tav>
                                        <p:tav tm="100000">
                                          <p:val>
                                            <p:strVal val="#ppt_w"/>
                                          </p:val>
                                        </p:tav>
                                      </p:tavLst>
                                    </p:anim>
                                    <p:anim calcmode="lin" valueType="num">
                                      <p:cBhvr>
                                        <p:cTn id="13" dur="3000" fill="hold"/>
                                        <p:tgtEl>
                                          <p:spTgt spid="96259"/>
                                        </p:tgtEl>
                                        <p:attrNameLst>
                                          <p:attrName>ppt_h</p:attrName>
                                        </p:attrNameLst>
                                      </p:cBhvr>
                                      <p:tavLst>
                                        <p:tav tm="0">
                                          <p:val>
                                            <p:strVal val="#ppt_h"/>
                                          </p:val>
                                        </p:tav>
                                        <p:tav tm="100000">
                                          <p:val>
                                            <p:strVal val="#ppt_h"/>
                                          </p:val>
                                        </p:tav>
                                      </p:tavLst>
                                    </p:anim>
                                  </p:childTnLst>
                                </p:cTn>
                              </p:par>
                            </p:childTnLst>
                          </p:cTn>
                        </p:par>
                        <p:par>
                          <p:cTn id="14" fill="hold" nodeType="afterGroup">
                            <p:stCondLst>
                              <p:cond delay="3500"/>
                            </p:stCondLst>
                            <p:childTnLst>
                              <p:par>
                                <p:cTn id="15" presetID="53" presetClass="entr" presetSubtype="0" fill="hold" nodeType="afterEffect">
                                  <p:stCondLst>
                                    <p:cond delay="0"/>
                                  </p:stCondLst>
                                  <p:childTnLst>
                                    <p:set>
                                      <p:cBhvr>
                                        <p:cTn id="16" dur="1" fill="hold">
                                          <p:stCondLst>
                                            <p:cond delay="0"/>
                                          </p:stCondLst>
                                        </p:cTn>
                                        <p:tgtEl>
                                          <p:spTgt spid="96260"/>
                                        </p:tgtEl>
                                        <p:attrNameLst>
                                          <p:attrName>style.visibility</p:attrName>
                                        </p:attrNameLst>
                                      </p:cBhvr>
                                      <p:to>
                                        <p:strVal val="visible"/>
                                      </p:to>
                                    </p:set>
                                    <p:anim calcmode="lin" valueType="num">
                                      <p:cBhvr>
                                        <p:cTn id="17" dur="2000" fill="hold"/>
                                        <p:tgtEl>
                                          <p:spTgt spid="96260"/>
                                        </p:tgtEl>
                                        <p:attrNameLst>
                                          <p:attrName>ppt_w</p:attrName>
                                        </p:attrNameLst>
                                      </p:cBhvr>
                                      <p:tavLst>
                                        <p:tav tm="0">
                                          <p:val>
                                            <p:fltVal val="0"/>
                                          </p:val>
                                        </p:tav>
                                        <p:tav tm="100000">
                                          <p:val>
                                            <p:strVal val="#ppt_w"/>
                                          </p:val>
                                        </p:tav>
                                      </p:tavLst>
                                    </p:anim>
                                    <p:anim calcmode="lin" valueType="num">
                                      <p:cBhvr>
                                        <p:cTn id="18" dur="2000" fill="hold"/>
                                        <p:tgtEl>
                                          <p:spTgt spid="96260"/>
                                        </p:tgtEl>
                                        <p:attrNameLst>
                                          <p:attrName>ppt_h</p:attrName>
                                        </p:attrNameLst>
                                      </p:cBhvr>
                                      <p:tavLst>
                                        <p:tav tm="0">
                                          <p:val>
                                            <p:fltVal val="0"/>
                                          </p:val>
                                        </p:tav>
                                        <p:tav tm="100000">
                                          <p:val>
                                            <p:strVal val="#ppt_h"/>
                                          </p:val>
                                        </p:tav>
                                      </p:tavLst>
                                    </p:anim>
                                    <p:animEffect transition="in" filter="fade">
                                      <p:cBhvr>
                                        <p:cTn id="19" dur="2000"/>
                                        <p:tgtEl>
                                          <p:spTgt spid="96260"/>
                                        </p:tgtEl>
                                      </p:cBhvr>
                                    </p:animEffect>
                                  </p:childTnLst>
                                </p:cTn>
                              </p:par>
                            </p:childTnLst>
                          </p:cTn>
                        </p:par>
                        <p:par>
                          <p:cTn id="20" fill="hold" nodeType="afterGroup">
                            <p:stCondLst>
                              <p:cond delay="5500"/>
                            </p:stCondLst>
                            <p:childTnLst>
                              <p:par>
                                <p:cTn id="21" presetID="17" presetClass="entr" presetSubtype="10" fill="hold" nodeType="afterEffect">
                                  <p:stCondLst>
                                    <p:cond delay="0"/>
                                  </p:stCondLst>
                                  <p:iterate type="lt">
                                    <p:tmPct val="0"/>
                                  </p:iterate>
                                  <p:childTnLst>
                                    <p:set>
                                      <p:cBhvr>
                                        <p:cTn id="22" dur="1" fill="hold">
                                          <p:stCondLst>
                                            <p:cond delay="0"/>
                                          </p:stCondLst>
                                        </p:cTn>
                                        <p:tgtEl>
                                          <p:spTgt spid="96261"/>
                                        </p:tgtEl>
                                        <p:attrNameLst>
                                          <p:attrName>style.visibility</p:attrName>
                                        </p:attrNameLst>
                                      </p:cBhvr>
                                      <p:to>
                                        <p:strVal val="visible"/>
                                      </p:to>
                                    </p:set>
                                    <p:anim calcmode="lin" valueType="num">
                                      <p:cBhvr>
                                        <p:cTn id="23" dur="500" fill="hold"/>
                                        <p:tgtEl>
                                          <p:spTgt spid="96261"/>
                                        </p:tgtEl>
                                        <p:attrNameLst>
                                          <p:attrName>ppt_w</p:attrName>
                                        </p:attrNameLst>
                                      </p:cBhvr>
                                      <p:tavLst>
                                        <p:tav tm="0">
                                          <p:val>
                                            <p:fltVal val="0"/>
                                          </p:val>
                                        </p:tav>
                                        <p:tav tm="100000">
                                          <p:val>
                                            <p:strVal val="#ppt_w"/>
                                          </p:val>
                                        </p:tav>
                                      </p:tavLst>
                                    </p:anim>
                                    <p:anim calcmode="lin" valueType="num">
                                      <p:cBhvr>
                                        <p:cTn id="24" dur="500" fill="hold"/>
                                        <p:tgtEl>
                                          <p:spTgt spid="96261"/>
                                        </p:tgtEl>
                                        <p:attrNameLst>
                                          <p:attrName>ppt_h</p:attrName>
                                        </p:attrNameLst>
                                      </p:cBhvr>
                                      <p:tavLst>
                                        <p:tav tm="0">
                                          <p:val>
                                            <p:strVal val="#ppt_h"/>
                                          </p:val>
                                        </p:tav>
                                        <p:tav tm="100000">
                                          <p:val>
                                            <p:strVal val="#ppt_h"/>
                                          </p:val>
                                        </p:tav>
                                      </p:tavLst>
                                    </p:anim>
                                  </p:childTnLst>
                                </p:cTn>
                              </p:par>
                            </p:childTnLst>
                          </p:cTn>
                        </p:par>
                        <p:par>
                          <p:cTn id="25" fill="hold" nodeType="afterGroup">
                            <p:stCondLst>
                              <p:cond delay="6000"/>
                            </p:stCondLst>
                            <p:childTnLst>
                              <p:par>
                                <p:cTn id="26" presetID="17" presetClass="entr" presetSubtype="10" fill="hold" grpId="0" nodeType="afterEffect">
                                  <p:stCondLst>
                                    <p:cond delay="0"/>
                                  </p:stCondLst>
                                  <p:childTnLst>
                                    <p:set>
                                      <p:cBhvr>
                                        <p:cTn id="27" dur="1" fill="hold">
                                          <p:stCondLst>
                                            <p:cond delay="0"/>
                                          </p:stCondLst>
                                        </p:cTn>
                                        <p:tgtEl>
                                          <p:spTgt spid="96262"/>
                                        </p:tgtEl>
                                        <p:attrNameLst>
                                          <p:attrName>style.visibility</p:attrName>
                                        </p:attrNameLst>
                                      </p:cBhvr>
                                      <p:to>
                                        <p:strVal val="visible"/>
                                      </p:to>
                                    </p:set>
                                    <p:anim calcmode="lin" valueType="num">
                                      <p:cBhvr>
                                        <p:cTn id="28" dur="500" fill="hold"/>
                                        <p:tgtEl>
                                          <p:spTgt spid="96262"/>
                                        </p:tgtEl>
                                        <p:attrNameLst>
                                          <p:attrName>ppt_w</p:attrName>
                                        </p:attrNameLst>
                                      </p:cBhvr>
                                      <p:tavLst>
                                        <p:tav tm="0">
                                          <p:val>
                                            <p:fltVal val="0"/>
                                          </p:val>
                                        </p:tav>
                                        <p:tav tm="100000">
                                          <p:val>
                                            <p:strVal val="#ppt_w"/>
                                          </p:val>
                                        </p:tav>
                                      </p:tavLst>
                                    </p:anim>
                                    <p:anim calcmode="lin" valueType="num">
                                      <p:cBhvr>
                                        <p:cTn id="29" dur="500" fill="hold"/>
                                        <p:tgtEl>
                                          <p:spTgt spid="96262"/>
                                        </p:tgtEl>
                                        <p:attrNameLst>
                                          <p:attrName>ppt_h</p:attrName>
                                        </p:attrNameLst>
                                      </p:cBhvr>
                                      <p:tavLst>
                                        <p:tav tm="0">
                                          <p:val>
                                            <p:strVal val="#ppt_h"/>
                                          </p:val>
                                        </p:tav>
                                        <p:tav tm="100000">
                                          <p:val>
                                            <p:strVal val="#ppt_h"/>
                                          </p:val>
                                        </p:tav>
                                      </p:tavLst>
                                    </p:anim>
                                  </p:childTnLst>
                                </p:cTn>
                              </p:par>
                            </p:childTnLst>
                          </p:cTn>
                        </p:par>
                        <p:par>
                          <p:cTn id="30" fill="hold" nodeType="afterGroup">
                            <p:stCondLst>
                              <p:cond delay="6500"/>
                            </p:stCondLst>
                            <p:childTnLst>
                              <p:par>
                                <p:cTn id="31" presetID="7" presetClass="emph" presetSubtype="2" fill="hold" nodeType="afterEffect">
                                  <p:stCondLst>
                                    <p:cond delay="0"/>
                                  </p:stCondLst>
                                  <p:childTnLst>
                                    <p:animClr clrSpc="rgb" dir="cw">
                                      <p:cBhvr>
                                        <p:cTn id="32" dur="5000" fill="hold"/>
                                        <p:tgtEl>
                                          <p:spTgt spid="96259"/>
                                        </p:tgtEl>
                                        <p:attrNameLst>
                                          <p:attrName>stroke.color</p:attrName>
                                        </p:attrNameLst>
                                      </p:cBhvr>
                                      <p:to>
                                        <a:srgbClr val="FF0066"/>
                                      </p:to>
                                    </p:animClr>
                                    <p:set>
                                      <p:cBhvr>
                                        <p:cTn id="33" dur="5000" fill="hold"/>
                                        <p:tgtEl>
                                          <p:spTgt spid="96259"/>
                                        </p:tgtEl>
                                        <p:attrNameLst>
                                          <p:attrName>stroke.on</p:attrName>
                                        </p:attrNameLst>
                                      </p:cBhvr>
                                      <p:to>
                                        <p:strVal val="true"/>
                                      </p:to>
                                    </p:set>
                                  </p:childTnLst>
                                </p:cTn>
                              </p:par>
                            </p:childTnLst>
                          </p:cTn>
                        </p:par>
                        <p:par>
                          <p:cTn id="34" fill="hold" nodeType="afterGroup">
                            <p:stCondLst>
                              <p:cond delay="11500"/>
                            </p:stCondLst>
                            <p:childTnLst>
                              <p:par>
                                <p:cTn id="35" presetID="3" presetClass="emph" presetSubtype="2" fill="hold" nodeType="afterEffect">
                                  <p:stCondLst>
                                    <p:cond delay="0"/>
                                  </p:stCondLst>
                                  <p:childTnLst>
                                    <p:animClr clrSpc="rgb" dir="cw">
                                      <p:cBhvr>
                                        <p:cTn id="36" dur="2000" fill="hold"/>
                                        <p:tgtEl>
                                          <p:spTgt spid="96259"/>
                                        </p:tgtEl>
                                        <p:attrNameLst>
                                          <p:attrName>style.color</p:attrName>
                                        </p:attrNameLst>
                                      </p:cBhvr>
                                      <p:to>
                                        <a:srgbClr val="FF0066"/>
                                      </p:to>
                                    </p:animClr>
                                  </p:childTnLst>
                                </p:cTn>
                              </p:par>
                            </p:childTnLst>
                          </p:cTn>
                        </p:par>
                        <p:par>
                          <p:cTn id="37" fill="hold" nodeType="afterGroup">
                            <p:stCondLst>
                              <p:cond delay="13500"/>
                            </p:stCondLst>
                            <p:childTnLst>
                              <p:par>
                                <p:cTn id="38" presetID="7" presetClass="emph" presetSubtype="2" fill="hold" nodeType="afterEffect">
                                  <p:stCondLst>
                                    <p:cond delay="0"/>
                                  </p:stCondLst>
                                  <p:childTnLst>
                                    <p:animClr clrSpc="rgb" dir="cw">
                                      <p:cBhvr>
                                        <p:cTn id="39" dur="2000" fill="hold"/>
                                        <p:tgtEl>
                                          <p:spTgt spid="96260"/>
                                        </p:tgtEl>
                                        <p:attrNameLst>
                                          <p:attrName>stroke.color</p:attrName>
                                        </p:attrNameLst>
                                      </p:cBhvr>
                                      <p:to>
                                        <a:srgbClr val="FF0066"/>
                                      </p:to>
                                    </p:animClr>
                                    <p:set>
                                      <p:cBhvr>
                                        <p:cTn id="40" dur="2000" fill="hold"/>
                                        <p:tgtEl>
                                          <p:spTgt spid="96260"/>
                                        </p:tgtEl>
                                        <p:attrNameLst>
                                          <p:attrName>stroke.on</p:attrName>
                                        </p:attrNameLst>
                                      </p:cBhvr>
                                      <p:to>
                                        <p:strVal val="true"/>
                                      </p:to>
                                    </p:set>
                                  </p:childTnLst>
                                </p:cTn>
                              </p:par>
                            </p:childTnLst>
                          </p:cTn>
                        </p:par>
                        <p:par>
                          <p:cTn id="41" fill="hold" nodeType="afterGroup">
                            <p:stCondLst>
                              <p:cond delay="15500"/>
                            </p:stCondLst>
                            <p:childTnLst>
                              <p:par>
                                <p:cTn id="42" presetID="3" presetClass="emph" presetSubtype="2" fill="hold" nodeType="afterEffect">
                                  <p:stCondLst>
                                    <p:cond delay="0"/>
                                  </p:stCondLst>
                                  <p:childTnLst>
                                    <p:animClr clrSpc="rgb" dir="cw">
                                      <p:cBhvr>
                                        <p:cTn id="43" dur="2000" fill="hold"/>
                                        <p:tgtEl>
                                          <p:spTgt spid="96260"/>
                                        </p:tgtEl>
                                        <p:attrNameLst>
                                          <p:attrName>style.color</p:attrName>
                                        </p:attrNameLst>
                                      </p:cBhvr>
                                      <p:to>
                                        <a:srgbClr val="FF0066"/>
                                      </p:to>
                                    </p:animClr>
                                  </p:childTnLst>
                                </p:cTn>
                              </p:par>
                            </p:childTnLst>
                          </p:cTn>
                        </p:par>
                        <p:par>
                          <p:cTn id="44" fill="hold" nodeType="afterGroup">
                            <p:stCondLst>
                              <p:cond delay="17500"/>
                            </p:stCondLst>
                            <p:childTnLst>
                              <p:par>
                                <p:cTn id="45" presetID="56" presetClass="path" presetSubtype="0" accel="50000" decel="50000" fill="hold" nodeType="afterEffect">
                                  <p:stCondLst>
                                    <p:cond delay="0"/>
                                  </p:stCondLst>
                                  <p:childTnLst>
                                    <p:animMotion origin="layout" path="M 0 0  L 0.25 -0.33295  E" pathEditMode="relative" ptsTypes="">
                                      <p:cBhvr>
                                        <p:cTn id="46" dur="5000" fill="hold"/>
                                        <p:tgtEl>
                                          <p:spTgt spid="96259"/>
                                        </p:tgtEl>
                                        <p:attrNameLst>
                                          <p:attrName>ppt_x</p:attrName>
                                          <p:attrName>ppt_y</p:attrName>
                                        </p:attrNameLst>
                                      </p:cBhvr>
                                    </p:animMotion>
                                  </p:childTnLst>
                                </p:cTn>
                              </p:par>
                              <p:par>
                                <p:cTn id="47" presetID="3" presetClass="emph" presetSubtype="2" fill="hold" nodeType="withEffect">
                                  <p:stCondLst>
                                    <p:cond delay="0"/>
                                  </p:stCondLst>
                                  <p:iterate type="lt">
                                    <p:tmPct val="0"/>
                                  </p:iterate>
                                  <p:childTnLst>
                                    <p:animClr clrSpc="rgb" dir="cw">
                                      <p:cBhvr>
                                        <p:cTn id="48" dur="2000" fill="hold"/>
                                        <p:tgtEl>
                                          <p:spTgt spid="96261"/>
                                        </p:tgtEl>
                                        <p:attrNameLst>
                                          <p:attrName>style.color</p:attrName>
                                        </p:attrNameLst>
                                      </p:cBhvr>
                                      <p:to>
                                        <a:schemeClr val="accent2"/>
                                      </p:to>
                                    </p:animClr>
                                  </p:childTnLst>
                                </p:cTn>
                              </p:par>
                            </p:childTnLst>
                          </p:cTn>
                        </p:par>
                        <p:par>
                          <p:cTn id="49" fill="hold" nodeType="afterGroup">
                            <p:stCondLst>
                              <p:cond delay="22500"/>
                            </p:stCondLst>
                            <p:childTnLst>
                              <p:par>
                                <p:cTn id="50" presetID="17" presetClass="entr" presetSubtype="10" fill="hold" nodeType="afterEffect">
                                  <p:stCondLst>
                                    <p:cond delay="0"/>
                                  </p:stCondLst>
                                  <p:iterate type="lt">
                                    <p:tmPct val="0"/>
                                  </p:iterate>
                                  <p:childTnLst>
                                    <p:set>
                                      <p:cBhvr>
                                        <p:cTn id="51" dur="1" fill="hold">
                                          <p:stCondLst>
                                            <p:cond delay="0"/>
                                          </p:stCondLst>
                                        </p:cTn>
                                        <p:tgtEl>
                                          <p:spTgt spid="96261"/>
                                        </p:tgtEl>
                                        <p:attrNameLst>
                                          <p:attrName>style.visibility</p:attrName>
                                        </p:attrNameLst>
                                      </p:cBhvr>
                                      <p:to>
                                        <p:strVal val="visible"/>
                                      </p:to>
                                    </p:set>
                                    <p:anim calcmode="lin" valueType="num">
                                      <p:cBhvr>
                                        <p:cTn id="52" dur="500" fill="hold"/>
                                        <p:tgtEl>
                                          <p:spTgt spid="96261"/>
                                        </p:tgtEl>
                                        <p:attrNameLst>
                                          <p:attrName>ppt_w</p:attrName>
                                        </p:attrNameLst>
                                      </p:cBhvr>
                                      <p:tavLst>
                                        <p:tav tm="0">
                                          <p:val>
                                            <p:fltVal val="0"/>
                                          </p:val>
                                        </p:tav>
                                        <p:tav tm="100000">
                                          <p:val>
                                            <p:strVal val="#ppt_w"/>
                                          </p:val>
                                        </p:tav>
                                      </p:tavLst>
                                    </p:anim>
                                    <p:anim calcmode="lin" valueType="num">
                                      <p:cBhvr>
                                        <p:cTn id="53" dur="500" fill="hold"/>
                                        <p:tgtEl>
                                          <p:spTgt spid="96261"/>
                                        </p:tgtEl>
                                        <p:attrNameLst>
                                          <p:attrName>ppt_h</p:attrName>
                                        </p:attrNameLst>
                                      </p:cBhvr>
                                      <p:tavLst>
                                        <p:tav tm="0">
                                          <p:val>
                                            <p:strVal val="#ppt_h"/>
                                          </p:val>
                                        </p:tav>
                                        <p:tav tm="100000">
                                          <p:val>
                                            <p:strVal val="#ppt_h"/>
                                          </p:val>
                                        </p:tav>
                                      </p:tavLst>
                                    </p:anim>
                                  </p:childTnLst>
                                </p:cTn>
                              </p:par>
                            </p:childTnLst>
                          </p:cTn>
                        </p:par>
                        <p:par>
                          <p:cTn id="54" fill="hold" nodeType="afterGroup">
                            <p:stCondLst>
                              <p:cond delay="23000"/>
                            </p:stCondLst>
                            <p:childTnLst>
                              <p:par>
                                <p:cTn id="55" presetID="49" presetClass="path" presetSubtype="0" accel="50000" decel="50000" fill="hold" nodeType="afterEffect">
                                  <p:stCondLst>
                                    <p:cond delay="0"/>
                                  </p:stCondLst>
                                  <p:childTnLst>
                                    <p:animMotion origin="layout" path="M 0 0  L 0.25 0.33295  E" pathEditMode="relative" ptsTypes="">
                                      <p:cBhvr>
                                        <p:cTn id="56" dur="5000" fill="hold"/>
                                        <p:tgtEl>
                                          <p:spTgt spid="96260"/>
                                        </p:tgtEl>
                                        <p:attrNameLst>
                                          <p:attrName>ppt_x</p:attrName>
                                          <p:attrName>ppt_y</p:attrName>
                                        </p:attrNameLst>
                                      </p:cBhvr>
                                    </p:animMotion>
                                  </p:childTnLst>
                                </p:cTn>
                              </p:par>
                            </p:childTnLst>
                          </p:cTn>
                        </p:par>
                        <p:par>
                          <p:cTn id="57" fill="hold" nodeType="afterGroup">
                            <p:stCondLst>
                              <p:cond delay="28000"/>
                            </p:stCondLst>
                            <p:childTnLst>
                              <p:par>
                                <p:cTn id="58" presetID="9" presetClass="path" presetSubtype="0" accel="50000" decel="50000" fill="hold" nodeType="afterEffect">
                                  <p:stCondLst>
                                    <p:cond delay="0"/>
                                  </p:stCondLst>
                                  <p:childTnLst>
                                    <p:animMotion origin="layout" path="M 0 0  C 0.012 -0.02397  0.033 -0.0586  0.058 -0.0586  C 0.095 -0.0586  0.125 -0.02264  0.125 0.02264  C 0.125 0.03729  0.122 0.05061  0.116 0.06259  C 0.117 0.06259  0 0.24239  0 0.24372  C 0 0.24239  -0.117 0.06259  -0.116 0.06259  C -0.122 0.05061  -0.125 0.03729  -0.125 0.02264  C -0.125 -0.02264  -0.095 -0.0586  -0.057 -0.0586  C -0.033 -0.0586  -0.012 -0.02397  0 0  Z" pathEditMode="relative" ptsTypes="">
                                      <p:cBhvr>
                                        <p:cTn id="59" dur="5000" fill="hold"/>
                                        <p:tgtEl>
                                          <p:spTgt spid="96259"/>
                                        </p:tgtEl>
                                        <p:attrNameLst>
                                          <p:attrName>ppt_x</p:attrName>
                                          <p:attrName>ppt_y</p:attrName>
                                        </p:attrNameLst>
                                      </p:cBhvr>
                                    </p:animMotion>
                                  </p:childTnLst>
                                </p:cTn>
                              </p:par>
                            </p:childTnLst>
                          </p:cTn>
                        </p:par>
                        <p:par>
                          <p:cTn id="60" fill="hold" nodeType="afterGroup">
                            <p:stCondLst>
                              <p:cond delay="33000"/>
                            </p:stCondLst>
                            <p:childTnLst>
                              <p:par>
                                <p:cTn id="61" presetID="9" presetClass="path" presetSubtype="0" accel="50000" decel="50000" fill="hold" nodeType="afterEffect">
                                  <p:stCondLst>
                                    <p:cond delay="0"/>
                                  </p:stCondLst>
                                  <p:childTnLst>
                                    <p:animMotion origin="layout" path="M 0 0  C 0.012 -0.02397  0.033 -0.0586  0.058 -0.0586  C 0.095 -0.0586  0.125 -0.02264  0.125 0.02264  C 0.125 0.03729  0.122 0.05061  0.116 0.06259  C 0.117 0.06259  0 0.24239  0 0.24372  C 0 0.24239  -0.117 0.06259  -0.116 0.06259  C -0.122 0.05061  -0.125 0.03729  -0.125 0.02264  C -0.125 -0.02264  -0.095 -0.0586  -0.057 -0.0586  C -0.033 -0.0586  -0.012 -0.02397  0 0  Z" pathEditMode="relative" ptsTypes="">
                                      <p:cBhvr>
                                        <p:cTn id="62" dur="5000" fill="hold"/>
                                        <p:tgtEl>
                                          <p:spTgt spid="96260"/>
                                        </p:tgtEl>
                                        <p:attrNameLst>
                                          <p:attrName>ppt_x</p:attrName>
                                          <p:attrName>ppt_y</p:attrName>
                                        </p:attrNameLst>
                                      </p:cBhvr>
                                    </p:animMotion>
                                  </p:childTnLst>
                                </p:cTn>
                              </p:par>
                            </p:childTnLst>
                          </p:cTn>
                        </p:par>
                        <p:par>
                          <p:cTn id="63" fill="hold" nodeType="afterGroup">
                            <p:stCondLst>
                              <p:cond delay="38000"/>
                            </p:stCondLst>
                            <p:childTnLst>
                              <p:par>
                                <p:cTn id="64" presetID="0" presetClass="path" presetSubtype="0" accel="50000" decel="50000" fill="hold" nodeType="afterEffect">
                                  <p:stCondLst>
                                    <p:cond delay="0"/>
                                  </p:stCondLst>
                                  <p:childTnLst>
                                    <p:animMotion origin="layout" path="M -1.66667E-6 -2.19653E-6 C -0.00746 0.00324 -0.01337 0.00925 -0.02066 0.01249 C -0.02847 0.02336 -0.04357 0.02312 -0.05399 0.02521 C -0.06996 0.03237 -0.09132 0.03214 -0.10798 0.03376 C -0.11875 0.03862 -0.13021 0.04116 -0.14132 0.0444 C -0.15035 0.05226 -0.14253 0.04671 -0.15868 0.05064 C -0.16614 0.05249 -0.17344 0.05711 -0.1809 0.05919 C -0.19201 0.0622 -0.2033 0.06497 -0.21423 0.0696 C -0.22274 0.0733 -0.23125 0.07654 -0.23975 0.08023 C -0.24288 0.08162 -0.2493 0.0844 -0.2493 0.0844 C -0.25555 0.09018 -0.26198 0.09573 -0.26823 0.10127 C -0.26944 0.10243 -0.27014 0.10474 -0.27153 0.10567 C -0.2776 0.10983 -0.28385 0.11052 -0.29045 0.11191 C -0.30903 0.11122 -0.3276 0.11168 -0.346 0.10983 C -0.34757 0.1096 -0.34791 0.10659 -0.3493 0.10567 C -0.35069 0.10451 -0.35243 0.10428 -0.35399 0.10359 C -0.3566 0.10012 -0.36076 0.09781 -0.36198 0.09295 C -0.3625 0.09087 -0.3625 0.08833 -0.36354 0.08648 C -0.3658 0.08255 -0.37153 0.07607 -0.37153 0.07607 C -0.37309 0.06775 -0.3743 0.06197 -0.37778 0.0548 C -0.37916 0.04694 -0.38107 0.03931 -0.38264 0.03168 C -0.38368 -0.02057 -0.38472 -0.0726 -0.38576 -0.12485 C -0.38611 -0.14127 -0.39236 -0.1674 -0.3809 -0.17341 C -0.36788 -0.18034 -0.34844 -0.17896 -0.33646 -0.17988 C -0.28003 -0.1882 -0.2276 -0.18705 -0.16979 -0.1882 C -0.0434 -0.20323 0.08611 -0.19098 0.21111 -0.19029 C 0.28663 -0.17618 0.18611 -0.18659 0.40313 -0.18404 C 0.41268 -0.17988 0.42344 -0.17572 0.43334 -0.17341 C 0.44566 -0.1704 0.46094 -0.16948 0.47136 -0.15861 C 0.48472 -0.14474 0.49983 -0.11329 0.50313 -0.09109 C 0.5066 -0.06705 0.50486 -0.07676 0.50799 -0.0615 C 0.50695 -0.01086 0.50764 0.03168 0.49514 0.07815 C 0.49566 0.0881 0.49601 0.09804 0.49688 0.10775 C 0.49931 0.13364 0.50955 0.15862 0.51424 0.18382 C 0.51702 0.22382 0.5184 0.26474 0.52379 0.30428 C 0.52622 0.32185 0.52778 0.33966 0.53021 0.35723 C 0.5309 0.36301 0.53334 0.37411 0.53334 0.37411 C 0.53455 0.3926 0.53577 0.41087 0.53802 0.42914 C 0.5375 0.47908 0.5375 0.52925 0.53646 0.57919 C 0.53646 0.58197 0.53525 0.58474 0.5349 0.58752 C 0.53125 0.61434 0.53559 0.66104 0.50955 0.66798 C 0.49809 0.67769 0.48438 0.67931 0.47136 0.68278 C 0.44948 0.68856 0.42535 0.69573 0.40313 0.69758 C 0.37309 0.70012 0.34288 0.69989 0.31268 0.70174 C 0.23941 0.71237 0.16389 0.70497 0.09045 0.69966 C -0.00712 0.68139 -0.0908 0.69087 -0.2 0.68902 C -0.20972 0.68648 -0.21892 0.68278 -0.22864 0.6807 C -0.23073 0.67931 -0.23264 0.67746 -0.23489 0.6763 C -0.23698 0.67515 -0.23923 0.67538 -0.24132 0.67422 C -0.24305 0.6733 -0.24427 0.67122 -0.246 0.67006 C -0.24757 0.66914 -0.2493 0.66867 -0.25087 0.66798 C -0.25347 0.66428 -0.25486 0.66151 -0.25868 0.65943 C -0.2618 0.65758 -0.26823 0.65526 -0.26823 0.65526 C -0.27778 0.64324 -0.28489 0.64971 -0.3 0.6511 C -0.3085 0.65341 -0.31528 0.65873 -0.32378 0.66151 C -0.32986 0.6696 -0.33958 0.67075 -0.34757 0.67422 C -0.35399 0.67353 -0.36041 0.67422 -0.36666 0.67214 C -0.375 0.66937 -0.37812 0.64486 -0.37934 0.6363 C -0.37847 0.55954 -0.37743 0.4874 -0.36979 0.41203 C -0.37031 0.36902 -0.37048 0.32625 -0.37153 0.28324 C -0.37205 0.25804 -0.37708 0.23237 -0.37934 0.20717 C -0.37969 0.20347 -0.38298 0.17457 -0.38264 0.17318 C -0.38229 0.17087 -0.37934 0.17457 -0.37778 0.17526 C -0.37569 0.17619 -0.37361 0.17688 -0.37153 0.17758 C -0.35833 0.18197 -0.34722 0.18428 -0.33333 0.1859 C -0.32604 0.18844 -0.3184 0.18983 -0.31111 0.19237 C -0.30764 0.19353 -0.30503 0.19769 -0.30156 0.19862 C -0.29583 0.20023 -0.28993 0.2 -0.2842 0.2007 C -0.26875 0.21064 -0.28958 0.19838 -0.26354 0.20717 C -0.26163 0.20786 -0.26059 0.21064 -0.25868 0.21133 C -0.25399 0.21295 -0.24913 0.21249 -0.24444 0.21341 C -0.23906 0.21457 -0.22864 0.21758 -0.22864 0.21758 C -0.21545 0.22659 -0.22986 0.21781 -0.21111 0.22405 C -0.19375 0.2296 -0.17725 0.23977 -0.16041 0.24717 C -0.1533 0.25665 -0.13889 0.26174 -0.13021 0.26636 C -0.11232 0.27607 -0.09496 0.28925 -0.07621 0.29596 C -0.06423 0.30659 -0.08177 0.29203 -0.06041 0.30428 C -0.05903 0.30497 -0.0585 0.30752 -0.05712 0.30844 C -0.05607 0.30914 -0.04548 0.31237 -0.04444 0.31284 C -0.03767 0.32185 -0.03142 0.33064 -0.02535 0.34035 C -0.02083 0.34752 -0.01857 0.35607 -0.01423 0.36347 C -0.01128 0.37596 -0.00278 0.38289 0.00625 0.38682 C 0.01129 0.3933 0.01736 0.39399 0.02379 0.39723 C 0.03316 0.40185 0.04271 0.4074 0.05243 0.40995 C 0.05295 0.40786 0.054 0.40578 0.054 0.4037 C 0.054 0.40208 0.05104 0.3926 0.0507 0.39099 C 0.04601 0.36694 0.05174 0.39075 0.04757 0.37411 C 0.04462 0.35006 0.04445 0.32578 0.03959 0.3022 C 0.03785 0.28093 0.03559 0.25989 0.03334 0.23885 C 0.03229 0.20509 0.03368 0.15607 0.02535 0.12255 C 0.02222 0.09272 0.01823 0.06289 0.01268 0.03376 C 0.01129 0.01827 0.00799 0.00278 0.00799 -0.01271 " pathEditMode="relative" ptsTypes="fffffffffffffffffffffffffffffffffffffffffffffffffffffffffffffffffffffffffffffffffffffffffffA">
                                      <p:cBhvr>
                                        <p:cTn id="65" dur="5000" fill="hold"/>
                                        <p:tgtEl>
                                          <p:spTgt spid="96259"/>
                                        </p:tgtEl>
                                        <p:attrNameLst>
                                          <p:attrName>ppt_x</p:attrName>
                                          <p:attrName>ppt_y</p:attrName>
                                        </p:attrNameLst>
                                      </p:cBhvr>
                                    </p:animMotion>
                                  </p:childTnLst>
                                </p:cTn>
                              </p:par>
                            </p:childTnLst>
                          </p:cTn>
                        </p:par>
                        <p:par>
                          <p:cTn id="66" fill="hold" nodeType="afterGroup">
                            <p:stCondLst>
                              <p:cond delay="43000"/>
                            </p:stCondLst>
                            <p:childTnLst>
                              <p:par>
                                <p:cTn id="67" presetID="1" presetClass="emph" presetSubtype="2" fill="hold" nodeType="afterEffect">
                                  <p:stCondLst>
                                    <p:cond delay="0"/>
                                  </p:stCondLst>
                                  <p:childTnLst>
                                    <p:animClr clrSpc="rgb" dir="cw">
                                      <p:cBhvr>
                                        <p:cTn id="68" dur="2000" fill="hold"/>
                                        <p:tgtEl>
                                          <p:spTgt spid="96262"/>
                                        </p:tgtEl>
                                        <p:attrNameLst>
                                          <p:attrName>fillcolor</p:attrName>
                                        </p:attrNameLst>
                                      </p:cBhvr>
                                      <p:to>
                                        <a:srgbClr val="66FF33"/>
                                      </p:to>
                                    </p:animClr>
                                    <p:set>
                                      <p:cBhvr>
                                        <p:cTn id="69" dur="2000" fill="hold"/>
                                        <p:tgtEl>
                                          <p:spTgt spid="96262"/>
                                        </p:tgtEl>
                                        <p:attrNameLst>
                                          <p:attrName>fill.type</p:attrName>
                                        </p:attrNameLst>
                                      </p:cBhvr>
                                      <p:to>
                                        <p:strVal val="solid"/>
                                      </p:to>
                                    </p:set>
                                    <p:set>
                                      <p:cBhvr>
                                        <p:cTn id="70" dur="2000" fill="hold"/>
                                        <p:tgtEl>
                                          <p:spTgt spid="96262"/>
                                        </p:tgtEl>
                                        <p:attrNameLst>
                                          <p:attrName>fill.on</p:attrName>
                                        </p:attrNameLst>
                                      </p:cBhvr>
                                      <p:to>
                                        <p:strVal val="true"/>
                                      </p:to>
                                    </p:set>
                                  </p:childTnLst>
                                </p:cTn>
                              </p:par>
                            </p:childTnLst>
                          </p:cTn>
                        </p:par>
                        <p:par>
                          <p:cTn id="71" fill="hold" nodeType="afterGroup">
                            <p:stCondLst>
                              <p:cond delay="45000"/>
                            </p:stCondLst>
                            <p:childTnLst>
                              <p:par>
                                <p:cTn id="72" presetID="7" presetClass="path" presetSubtype="0" accel="50000" decel="50000" fill="hold" nodeType="afterEffect">
                                  <p:stCondLst>
                                    <p:cond delay="0"/>
                                  </p:stCondLst>
                                  <p:childTnLst>
                                    <p:animMotion origin="layout" path="M 0 0  L 0.25 0  L 0.25 0.33295  L 0 0.33295  L 0 0  Z" pathEditMode="relative" ptsTypes="">
                                      <p:cBhvr>
                                        <p:cTn id="73" dur="5000" fill="hold"/>
                                        <p:tgtEl>
                                          <p:spTgt spid="96260"/>
                                        </p:tgtEl>
                                        <p:attrNameLst>
                                          <p:attrName>ppt_x</p:attrName>
                                          <p:attrName>ppt_y</p:attrName>
                                        </p:attrNameLst>
                                      </p:cBhvr>
                                    </p:animMotion>
                                  </p:childTnLst>
                                </p:cTn>
                              </p:par>
                            </p:childTnLst>
                          </p:cTn>
                        </p:par>
                        <p:par>
                          <p:cTn id="74" fill="hold" nodeType="afterGroup">
                            <p:stCondLst>
                              <p:cond delay="50000"/>
                            </p:stCondLst>
                            <p:childTnLst>
                              <p:par>
                                <p:cTn id="75" presetID="0" presetClass="path" presetSubtype="0" accel="50000" decel="50000" fill="hold" nodeType="afterEffect">
                                  <p:stCondLst>
                                    <p:cond delay="0"/>
                                  </p:stCondLst>
                                  <p:childTnLst>
                                    <p:animMotion origin="layout" path="M 5.55556E-7 4.39306E-6 C 0.04479 -0.00116 0.08333 -0.00393 0.12708 -0.00624 C 0.14097 -0.01087 0.15573 -0.01133 0.16996 -0.01272 C 0.19149 -0.0222 0.24809 -0.0185 0.25885 -0.01896 C 0.33003 -0.03792 0.40434 -0.02867 0.47621 -0.01688 C 0.47934 -0.01549 0.48351 -0.01595 0.48576 -0.01272 C 0.49028 -0.00647 0.49392 0.00023 0.49844 0.00647 C 0.50208 0.02081 0.49931 0.01595 0.50486 0.02335 C 0.50538 0.04509 0.50556 0.06705 0.50642 0.08879 C 0.50694 0.10127 0.51059 0.11283 0.51267 0.12486 C 0.5151 0.13896 0.51719 0.15306 0.52066 0.16694 C 0.52344 0.1896 0.52552 0.21179 0.52708 0.23468 C 0.52621 0.2696 0.53264 0.28879 0.52066 0.31283 C 0.52014 0.31491 0.52014 0.31746 0.5191 0.31931 C 0.51684 0.32324 0.51111 0.32971 0.51111 0.32971 C 0.50885 0.33873 0.50642 0.33827 0.50156 0.34451 C 0.49809 0.36347 0.50156 0.34266 0.49844 0.37642 C 0.49826 0.37827 0.49618 0.39237 0.49531 0.39329 C 0.49219 0.3963 0.48177 0.39861 0.47778 0.39954 C 0.47569 0.40092 0.47378 0.4037 0.47153 0.4037 C 0.41111 0.40439 0.35087 0.40162 0.29045 0.40162 C 0.24653 0.40162 0.20278 0.40301 0.15885 0.4037 C 0.09358 0.40763 0.02917 0.41272 -0.03646 0.41434 C -0.06892 0.42289 -0.03142 0.41364 -0.1158 0.4185 C -0.12604 0.41919 -0.15885 0.42312 -0.17448 0.42497 C -0.21372 0.43514 -0.24792 0.43815 -0.28889 0.43977 C -0.33542 0.43861 -0.35347 0.44578 -0.38733 0.43121 C -0.3974 0.4222 -0.4026 0.40809 -0.41267 0.39954 C -0.41858 0.38775 -0.42205 0.37942 -0.42535 0.36578 C -0.42639 0.36162 -0.42847 0.35306 -0.42847 0.35306 C -0.42778 0.24393 -0.4349 0.12092 -0.41424 0.01064 C -0.41267 -0.02613 -0.41163 -0.0652 -0.40625 -0.1015 C -0.40399 -0.16393 -0.40469 -0.22751 -0.4 -0.28948 C -0.40122 -0.39908 -0.40087 -0.39052 -0.40469 -0.45873 C -0.39583 -0.46659 -0.39983 -0.46451 -0.38247 -0.46497 C -0.33281 -0.46613 -0.28299 -0.46636 -0.23333 -0.46705 C -0.05972 -0.52948 0.12656 -0.47006 0.30642 -0.46936 C 0.34062 -0.45249 0.42639 -0.46705 0.42865 -0.46705 C 0.44479 -0.47306 0.46285 -0.46705 0.47934 -0.46497 C 0.4901 -0.4615 0.49983 -0.46012 0.51111 -0.45873 C 0.51267 -0.45803 0.5158 -0.45896 0.51597 -0.45665 C 0.51788 -0.42451 0.51337 -0.39653 0.50955 -0.36578 C 0.51042 -0.32162 0.51007 -0.28324 0.51441 -0.24092 C 0.51615 -0.19353 0.51823 -0.14705 0.5191 -0.09942 C 0.51962 -0.06566 0.51979 -0.03168 0.52066 0.00208 C 0.52101 0.01249 0.52309 0.02197 0.52552 0.03168 C 0.52656 0.03584 0.53194 0.04509 0.52865 0.04439 C 0.52066 0.04301 0.51285 0.04046 0.50486 0.04023 C 0.44878 0.03838 0.39271 0.03884 0.33663 0.03815 C 0.2559 0.02936 0.17778 0.0296 0.09531 0.02751 C 0.04392 0.02081 0.10521 0.02821 -0.01736 0.02335 C -0.02292 0.02312 -0.02535 0.02104 -0.03004 0.01896 C -0.03316 0.01757 -0.03958 0.0148 -0.03958 0.0148 C -0.04149 0.0111 -0.04601 0.00879 -0.04601 0.00416 C -0.04601 0.00116 -0.04514 -0.00324 -0.04288 -0.00416 C -0.02691 -0.0111 -0.00069 -0.01133 0.01597 -0.01272 C 0.06458 -0.01688 0.13976 -0.01618 0.17621 -0.01688 C 0.19722 -0.0185 0.20052 -0.01803 0.21597 -0.02312 C 0.20243 -0.02775 0.18976 -0.03538 0.17621 -0.04023 C 0.16962 -0.04624 0.16181 -0.05017 0.15399 -0.05272 C 0.14931 -0.05942 0.14288 -0.05919 0.13663 -0.06335 C 0.12066 -0.05988 0.10573 -0.05295 0.09045 -0.04647 C 0.08194 -0.03908 0.07361 -0.03561 0.06354 -0.03376 C 0.03871 -0.0178 0.00955 -0.03052 -0.01736 -0.02543 C -0.03264 -0.0185 -0.04774 -0.01595 -0.06337 -0.01064 C -0.06927 -0.00855 -0.06892 -0.00647 -0.07622 -0.00624 C -0.09948 -0.00555 -0.12274 -0.00624 -0.14601 -0.00624 " pathEditMode="relative" ptsTypes="ffffffffffffffffffffffffffffffffffffffffffffffffffffffffffffffffffA">
                                      <p:cBhvr>
                                        <p:cTn id="76" dur="5000" fill="hold"/>
                                        <p:tgtEl>
                                          <p:spTgt spid="96260"/>
                                        </p:tgtEl>
                                        <p:attrNameLst>
                                          <p:attrName>ppt_x</p:attrName>
                                          <p:attrName>ppt_y</p:attrName>
                                        </p:attrNameLst>
                                      </p:cBhvr>
                                    </p:animMotion>
                                  </p:childTnLst>
                                </p:cTn>
                              </p:par>
                            </p:childTnLst>
                          </p:cTn>
                        </p:par>
                        <p:par>
                          <p:cTn id="77" fill="hold" nodeType="afterGroup">
                            <p:stCondLst>
                              <p:cond delay="55000"/>
                            </p:stCondLst>
                            <p:childTnLst>
                              <p:par>
                                <p:cTn id="78" presetID="19" presetClass="emph" presetSubtype="0" fill="hold" nodeType="afterEffect">
                                  <p:stCondLst>
                                    <p:cond delay="0"/>
                                  </p:stCondLst>
                                  <p:iterate type="lt">
                                    <p:tmPct val="0"/>
                                  </p:iterate>
                                  <p:childTnLst>
                                    <p:animClr clrSpc="rgb" dir="cw">
                                      <p:cBhvr override="childStyle">
                                        <p:cTn id="79" dur="500" fill="hold"/>
                                        <p:tgtEl>
                                          <p:spTgt spid="96261"/>
                                        </p:tgtEl>
                                        <p:attrNameLst>
                                          <p:attrName>style.color</p:attrName>
                                        </p:attrNameLst>
                                      </p:cBhvr>
                                      <p:to>
                                        <a:srgbClr val="FF0000"/>
                                      </p:to>
                                    </p:animClr>
                                    <p:animClr clrSpc="rgb" dir="cw">
                                      <p:cBhvr>
                                        <p:cTn id="80" dur="500" fill="hold"/>
                                        <p:tgtEl>
                                          <p:spTgt spid="96261"/>
                                        </p:tgtEl>
                                        <p:attrNameLst>
                                          <p:attrName>fillcolor</p:attrName>
                                        </p:attrNameLst>
                                      </p:cBhvr>
                                      <p:to>
                                        <a:srgbClr val="FF0000"/>
                                      </p:to>
                                    </p:animClr>
                                    <p:set>
                                      <p:cBhvr>
                                        <p:cTn id="81" dur="500" fill="hold"/>
                                        <p:tgtEl>
                                          <p:spTgt spid="96261"/>
                                        </p:tgtEl>
                                        <p:attrNameLst>
                                          <p:attrName>fill.type</p:attrName>
                                        </p:attrNameLst>
                                      </p:cBhvr>
                                      <p:to>
                                        <p:strVal val="solid"/>
                                      </p:to>
                                    </p:set>
                                    <p:set>
                                      <p:cBhvr>
                                        <p:cTn id="82" dur="500" fill="hold"/>
                                        <p:tgtEl>
                                          <p:spTgt spid="96261"/>
                                        </p:tgtEl>
                                        <p:attrNameLst>
                                          <p:attrName>fill.on</p:attrName>
                                        </p:attrNameLst>
                                      </p:cBhvr>
                                      <p:to>
                                        <p:strVal val="true"/>
                                      </p:to>
                                    </p:set>
                                  </p:childTnLst>
                                </p:cTn>
                              </p:par>
                            </p:childTnLst>
                          </p:cTn>
                        </p:par>
                        <p:par>
                          <p:cTn id="83" fill="hold" nodeType="afterGroup">
                            <p:stCondLst>
                              <p:cond delay="55500"/>
                            </p:stCondLst>
                            <p:childTnLst>
                              <p:par>
                                <p:cTn id="84" presetID="3" presetClass="path" presetSubtype="0" accel="50000" fill="hold" nodeType="afterEffect">
                                  <p:stCondLst>
                                    <p:cond delay="0"/>
                                  </p:stCondLst>
                                  <p:iterate type="lt">
                                    <p:tmPct val="4000"/>
                                  </p:iterate>
                                  <p:childTnLst>
                                    <p:animMotion origin="layout" path="M 0 0  L 0.125 -0.1119  L 0.25 0  L 0.125 0.1119  L 0 0  Z" pathEditMode="relative" ptsTypes="">
                                      <p:cBhvr>
                                        <p:cTn id="85" dur="2000" fill="hold"/>
                                        <p:tgtEl>
                                          <p:spTgt spid="96261"/>
                                        </p:tgtEl>
                                        <p:attrNameLst>
                                          <p:attrName>ppt_x</p:attrName>
                                          <p:attrName>ppt_y</p:attrName>
                                        </p:attrNameLst>
                                      </p:cBhvr>
                                    </p:animMotion>
                                  </p:childTnLst>
                                </p:cTn>
                              </p:par>
                            </p:childTnLst>
                          </p:cTn>
                        </p:par>
                        <p:par>
                          <p:cTn id="86" fill="hold" nodeType="afterGroup">
                            <p:stCondLst>
                              <p:cond delay="59900"/>
                            </p:stCondLst>
                            <p:childTnLst>
                              <p:par>
                                <p:cTn id="87" presetID="31" presetClass="emph" presetSubtype="0" grpId="2" nodeType="afterEffect">
                                  <p:stCondLst>
                                    <p:cond delay="0"/>
                                  </p:stCondLst>
                                  <p:childTnLst>
                                    <p:set>
                                      <p:cBhvr override="childStyle">
                                        <p:cTn id="88" dur="500" fill="hold"/>
                                        <p:tgtEl>
                                          <p:spTgt spid="96262"/>
                                        </p:tgtEl>
                                        <p:attrNameLst>
                                          <p:attrName>style.color</p:attrName>
                                        </p:attrNameLst>
                                      </p:cBhvr>
                                      <p:to>
                                        <p:clrVal>
                                          <a:srgbClr val="FF0000"/>
                                        </p:clrVal>
                                      </p:to>
                                    </p:set>
                                    <p:set>
                                      <p:cBhvr override="childStyle">
                                        <p:cTn id="89" dur="500" fill="hold"/>
                                        <p:tgtEl>
                                          <p:spTgt spid="96262"/>
                                        </p:tgtEl>
                                        <p:attrNameLst>
                                          <p:attrName>style.fontStyle</p:attrName>
                                        </p:attrNameLst>
                                      </p:cBhvr>
                                      <p:to>
                                        <p:strVal val="italic"/>
                                      </p:to>
                                    </p:set>
                                    <p:set>
                                      <p:cBhvr>
                                        <p:cTn id="90" dur="500" fill="hold"/>
                                        <p:tgtEl>
                                          <p:spTgt spid="96262"/>
                                        </p:tgtEl>
                                        <p:attrNameLst>
                                          <p:attrName>style.fontWeight</p:attrName>
                                        </p:attrNameLst>
                                      </p:cBhvr>
                                      <p:to>
                                        <p:strVal val="bold"/>
                                      </p:to>
                                    </p:set>
                                    <p:set>
                                      <p:cBhvr>
                                        <p:cTn id="91" dur="500" fill="hold"/>
                                        <p:tgtEl>
                                          <p:spTgt spid="96262"/>
                                        </p:tgtEl>
                                        <p:attrNameLst>
                                          <p:attrName>style.textDecorationUnderline</p:attrName>
                                        </p:attrNameLst>
                                      </p:cBhvr>
                                      <p:to>
                                        <p:strVal val="true"/>
                                      </p:to>
                                    </p:set>
                                  </p:childTnLst>
                                </p:cTn>
                              </p:par>
                            </p:childTnLst>
                          </p:cTn>
                        </p:par>
                        <p:par>
                          <p:cTn id="92" fill="hold" nodeType="afterGroup">
                            <p:stCondLst>
                              <p:cond delay="60400"/>
                            </p:stCondLst>
                            <p:childTnLst>
                              <p:par>
                                <p:cTn id="93" presetID="6" presetClass="emph" presetSubtype="0" fill="hold" grpId="1" nodeType="afterEffect">
                                  <p:stCondLst>
                                    <p:cond delay="0"/>
                                  </p:stCondLst>
                                  <p:childTnLst>
                                    <p:animScale>
                                      <p:cBhvr>
                                        <p:cTn id="94" dur="2000" fill="hold"/>
                                        <p:tgtEl>
                                          <p:spTgt spid="96262"/>
                                        </p:tgtEl>
                                      </p:cBhvr>
                                      <p:by x="150000" y="150000"/>
                                    </p:animScale>
                                  </p:childTnLst>
                                </p:cTn>
                              </p:par>
                            </p:childTnLst>
                          </p:cTn>
                        </p:par>
                        <p:par>
                          <p:cTn id="95" fill="hold" nodeType="afterGroup">
                            <p:stCondLst>
                              <p:cond delay="62400"/>
                            </p:stCondLst>
                            <p:childTnLst>
                              <p:par>
                                <p:cTn id="96" presetID="12" presetClass="path" presetSubtype="0" accel="50000" decel="50000" fill="hold" nodeType="afterEffect">
                                  <p:stCondLst>
                                    <p:cond delay="0"/>
                                  </p:stCondLst>
                                  <p:childTnLst>
                                    <p:animMotion origin="layout" path="M 0 0  C 0.03 -0.05061  0.075 -0.08257  0.125 -0.08257  C 0.175 -0.08257  0.22 -0.05061  0.25 0  C 0.22 0.05061  0.175 0.08257  0.125 0.08257  C 0.075 0.08257  0.03 0.05061  0 0  Z" pathEditMode="relative" ptsTypes="">
                                      <p:cBhvr>
                                        <p:cTn id="97" dur="5000" fill="hold"/>
                                        <p:tgtEl>
                                          <p:spTgt spid="96259"/>
                                        </p:tgtEl>
                                        <p:attrNameLst>
                                          <p:attrName>ppt_x</p:attrName>
                                          <p:attrName>ppt_y</p:attrName>
                                        </p:attrNameLst>
                                      </p:cBhvr>
                                    </p:animMotion>
                                  </p:childTnLst>
                                </p:cTn>
                              </p:par>
                            </p:childTnLst>
                          </p:cTn>
                        </p:par>
                        <p:par>
                          <p:cTn id="98" fill="hold" nodeType="afterGroup">
                            <p:stCondLst>
                              <p:cond delay="67400"/>
                            </p:stCondLst>
                            <p:childTnLst>
                              <p:par>
                                <p:cTn id="99" presetID="12" presetClass="path" presetSubtype="0" accel="50000" decel="50000" fill="hold" nodeType="afterEffect">
                                  <p:stCondLst>
                                    <p:cond delay="0"/>
                                  </p:stCondLst>
                                  <p:childTnLst>
                                    <p:animMotion origin="layout" path="M 0 0  C 0.03 -0.05061  0.075 -0.08257  0.125 -0.08257  C 0.175 -0.08257  0.22 -0.05061  0.25 0  C 0.22 0.05061  0.175 0.08257  0.125 0.08257  C 0.075 0.08257  0.03 0.05061  0 0  Z" pathEditMode="relative" ptsTypes="">
                                      <p:cBhvr>
                                        <p:cTn id="100" dur="5000" fill="hold"/>
                                        <p:tgtEl>
                                          <p:spTgt spid="96260"/>
                                        </p:tgtEl>
                                        <p:attrNameLst>
                                          <p:attrName>ppt_x</p:attrName>
                                          <p:attrName>ppt_y</p:attrName>
                                        </p:attrNameLst>
                                      </p:cBhvr>
                                    </p:animMotion>
                                  </p:childTnLst>
                                </p:cTn>
                              </p:par>
                            </p:childTnLst>
                          </p:cTn>
                        </p:par>
                        <p:par>
                          <p:cTn id="101" fill="hold" nodeType="afterGroup">
                            <p:stCondLst>
                              <p:cond delay="72400"/>
                            </p:stCondLst>
                            <p:childTnLst>
                              <p:par>
                                <p:cTn id="102" presetID="21" presetClass="entr" presetSubtype="4" fill="hold" nodeType="afterEffect">
                                  <p:stCondLst>
                                    <p:cond delay="0"/>
                                  </p:stCondLst>
                                  <p:childTnLst>
                                    <p:set>
                                      <p:cBhvr>
                                        <p:cTn id="103" dur="1" fill="hold">
                                          <p:stCondLst>
                                            <p:cond delay="0"/>
                                          </p:stCondLst>
                                        </p:cTn>
                                        <p:tgtEl>
                                          <p:spTgt spid="96259"/>
                                        </p:tgtEl>
                                        <p:attrNameLst>
                                          <p:attrName>style.visibility</p:attrName>
                                        </p:attrNameLst>
                                      </p:cBhvr>
                                      <p:to>
                                        <p:strVal val="visible"/>
                                      </p:to>
                                    </p:set>
                                    <p:animEffect transition="in" filter="wheel(4)">
                                      <p:cBhvr>
                                        <p:cTn id="104" dur="5000"/>
                                        <p:tgtEl>
                                          <p:spTgt spid="96259"/>
                                        </p:tgtEl>
                                      </p:cBhvr>
                                    </p:animEffect>
                                  </p:childTnLst>
                                </p:cTn>
                              </p:par>
                            </p:childTnLst>
                          </p:cTn>
                        </p:par>
                        <p:par>
                          <p:cTn id="105" fill="hold" nodeType="afterGroup">
                            <p:stCondLst>
                              <p:cond delay="77400"/>
                            </p:stCondLst>
                            <p:childTnLst>
                              <p:par>
                                <p:cTn id="106" presetID="0" presetClass="path" presetSubtype="0" accel="50000" decel="50000" fill="hold" nodeType="afterEffect">
                                  <p:stCondLst>
                                    <p:cond delay="0"/>
                                  </p:stCondLst>
                                  <p:iterate type="lt">
                                    <p:tmPct val="0"/>
                                  </p:iterate>
                                  <p:childTnLst>
                                    <p:animMotion origin="layout" path="M 0.00017 -2.23867E-6 C -0.01337 -0.0044 -0.02674 -0.00925 -0.04046 -0.01342 C -0.04584 -0.01527 -0.05244 -0.01781 -0.05765 -0.02128 C -0.06303 -0.02475 -0.06077 -0.02544 -0.0665 -0.02706 C -0.07969 -0.03099 -0.09237 -0.03492 -0.10539 -0.04047 C -0.11008 -0.04487 -0.11459 -0.04579 -0.11997 -0.04834 C -0.12136 -0.05019 -0.12258 -0.05273 -0.12431 -0.05412 C -0.12692 -0.05597 -0.13317 -0.05782 -0.13317 -0.05782 C -0.13872 -0.06314 -0.14497 -0.06545 -0.15174 -0.06753 C -0.16129 -0.07632 -0.17535 -0.07724 -0.18664 -0.08095 C -0.20678 -0.08788 -0.22535 -0.10245 -0.24601 -0.10615 C -0.25435 -0.11355 -0.26424 -0.11263 -0.27362 -0.11587 C -0.304 -0.12604 -0.3316 -0.12974 -0.36355 -0.13136 C -0.3757 -0.13506 -0.38872 -0.13691 -0.40105 -0.13899 C -0.41893 -0.14663 -0.44063 -0.15033 -0.45903 -0.15241 C -0.46563 -0.15564 -0.47258 -0.1568 -0.47952 -0.15819 C -0.48386 -0.16027 -0.49237 -0.16397 -0.49237 -0.16397 C -0.49393 -0.16536 -0.49671 -0.16559 -0.49671 -0.1679 C -0.49671 -0.16998 -0.49393 -0.16975 -0.49237 -0.16975 C -0.48681 -0.16975 -0.48074 -0.1686 -0.47501 -0.1679 C -0.4599 -0.16143 -0.44028 -0.16189 -0.42431 -0.16027 C -0.4014 -0.15773 -0.37883 -0.15171 -0.35608 -0.14871 C -0.34011 -0.14408 -0.35938 -0.14917 -0.3316 -0.14478 C -0.32327 -0.14339 -0.31563 -0.14015 -0.30695 -0.13899 C -0.29827 -0.13529 -0.29011 -0.13437 -0.28074 -0.13321 C -0.25782 -0.12581 -0.27587 -0.13113 -0.22153 -0.12928 C -0.12726 -0.12604 -0.18959 -0.12905 -0.11841 -0.12535 C -0.02761 -0.12766 0.06285 -0.13206 0.154 -0.13321 C 0.17986 -0.13437 0.20243 -0.13599 0.22795 -0.13899 C 0.2573 -0.14663 0.28785 -0.14686 0.31771 -0.15241 C 0.33091 -0.15865 0.3599 -0.15888 0.37414 -0.16027 C 0.38768 -0.16305 0.39861 -0.16628 0.41198 -0.1679 C 0.425 -0.17137 0.43768 -0.17692 0.45105 -0.17947 C 0.4573 -0.18247 0.4632 -0.18386 0.46997 -0.18525 C 0.44827 -0.18918 0.42605 -0.19149 0.40452 -0.19681 C 0.39289 -0.19959 0.3816 -0.2049 0.36997 -0.20837 C 0.34375 -0.21624 0.31962 -0.23358 0.29289 -0.23936 C 0.23629 -0.27845 0.15799 -0.27128 0.09896 -0.2722 C 0.06771 -0.28192 0.00277 -0.27752 -0.01841 -0.27799 C -0.05383 -0.28238 -0.0099 -0.27729 -0.07813 -0.28192 C -0.09636 -0.28307 -0.11459 -0.28793 -0.13317 -0.28955 C -0.14358 -0.29417 -0.15539 -0.29417 -0.1665 -0.29533 C -0.17883 -0.30065 -0.19115 -0.30273 -0.20417 -0.30504 C -0.2132 -0.30897 -0.22344 -0.3099 -0.23317 -0.31082 C -0.25087 -0.31268 -0.28664 -0.31476 -0.28664 -0.31476 C -0.30018 -0.31684 -0.3139 -0.31661 -0.32744 -0.32054 C -0.3349 -0.32285 -0.35053 -0.32632 -0.35053 -0.32632 C -0.36372 -0.33187 -0.37761 -0.33488 -0.39115 -0.33973 C -0.40695 -0.34552 -0.42188 -0.3543 -0.43733 -0.36101 C -0.44358 -0.36679 -0.45105 -0.3661 -0.45782 -0.37072 C -0.46511 -0.37558 -0.47153 -0.38252 -0.47952 -0.38599 C -0.52153 -0.42415 -0.37674 -0.39431 -0.34185 -0.39385 C -0.32344 -0.38946 -0.30504 -0.38761 -0.28664 -0.38414 C -0.25435 -0.37049 -0.18525 -0.37836 -0.18525 -0.37836 C -0.06146 -0.3624 0.12275 -0.37581 0.21615 -0.3765 C 0.26476 -0.37743 0.30816 -0.38044 0.35539 -0.38414 C 0.36441 -0.38714 0.3717 -0.38876 0.3816 -0.38992 C 0.39549 -0.39362 0.40938 -0.39709 0.42361 -0.39963 C 0.43455 -0.40426 0.44566 -0.40634 0.45695 -0.40934 C 0.46059 -0.41027 0.46823 -0.41305 0.46823 -0.41305 C 0.4632 -0.41975 0.4658 -0.41813 0.45955 -0.42091 C 0.4566 -0.4223 0.45105 -0.42461 0.45105 -0.42461 C 0.44219 -0.43247 0.43247 -0.43455 0.42205 -0.43617 C 0.41025 -0.44172 0.39462 -0.44172 0.38282 -0.44403 C 0.37605 -0.44542 0.35834 -0.4512 0.35539 -0.45167 C 0.33195 -0.45467 0.30851 -0.4586 0.28577 -0.46531 C 0.27657 -0.47109 0.27986 -0.46994 0.26563 -0.47294 C 0.25834 -0.47456 0.24375 -0.47687 0.24375 -0.47687 C 0.19636 -0.4963 0.1415 -0.49445 0.09306 -0.49607 C 0.01285 -0.49353 -0.0665 -0.49191 -0.14601 -0.50578 C -0.17449 -0.51064 -0.20383 -0.51897 -0.23178 -0.52891 C -0.23768 -0.53099 -0.24306 -0.53492 -0.24896 -0.53677 C -0.25487 -0.53862 -0.2665 -0.54047 -0.2665 -0.54047 C -0.28004 -0.54787 -0.30087 -0.55389 -0.31563 -0.55597 C -0.32327 -0.55921 -0.32952 -0.56198 -0.33733 -0.5636 C -0.35018 -0.56938 -0.36372 -0.57169 -0.3764 -0.57724 C -0.37796 -0.57863 -0.37917 -0.58025 -0.38091 -0.58118 C -0.38351 -0.5828 -0.38942 -0.58488 -0.38942 -0.58488 C -0.39237 -0.58742 -0.39532 -0.5902 -0.39844 -0.59274 C -0.40226 -0.59621 -0.4073 -0.59552 -0.41146 -0.59852 C -0.41771 -0.60338 -0.42188 -0.60893 -0.42865 -0.61194 C -0.4448 -0.6265 -0.42015 -0.60523 -0.4389 -0.61772 C -0.44358 -0.62095 -0.4474 -0.62535 -0.45192 -0.62928 C -0.46355 -0.63969 -0.44862 -0.62674 -0.4606 -0.63714 C -0.46216 -0.6383 -0.46511 -0.64084 -0.46511 -0.64084 C -0.46841 -0.64778 -0.47153 -0.64755 -0.47501 -0.65449 C -0.47674 -0.66166 -0.48056 -0.66466 -0.48247 -0.67183 C -0.48282 -0.67368 -0.4849 -0.67646 -0.48386 -0.67761 C -0.48212 -0.679 -0.47987 -0.67646 -0.47796 -0.67576 C -0.47153 -0.66998 -0.46355 -0.66883 -0.45608 -0.66605 C -0.45278 -0.66466 -0.44949 -0.66143 -0.44619 -0.66027 C -0.42883 -0.65472 -0.41008 -0.65125 -0.39237 -0.64871 C -0.38212 -0.64385 -0.37153 -0.64408 -0.36077 -0.64292 C -0.35122 -0.63946 -0.34133 -0.63922 -0.3316 -0.63714 C -0.31459 -0.63321 -0.29775 -0.62789 -0.28074 -0.62558 C -0.26476 -0.62095 -0.28403 -0.62604 -0.25782 -0.62165 C -0.25087 -0.62049 -0.25278 -0.61934 -0.24601 -0.61772 C -0.22831 -0.61379 -0.21025 -0.61078 -0.19254 -0.608 C -0.18074 -0.6043 -0.16997 -0.60338 -0.15765 -0.60222 C -0.14185 -0.59829 -0.12587 -0.59598 -0.10973 -0.59459 C -0.08907 -0.58788 -0.06251 -0.58811 -0.04185 -0.58696 C -0.01355 -0.57886 0.01615 -0.57724 0.04532 -0.57539 C 0.05903 -0.57216 0.07292 -0.57077 0.08733 -0.56938 C 0.11181 -0.56152 0.13889 -0.56152 0.16389 -0.5599 C 0.20261 -0.55389 0.2415 -0.56013 0.27986 -0.5636 C 0.30261 -0.56823 0.27518 -0.56314 0.31042 -0.56753 C 0.32205 -0.56892 0.33386 -0.57308 0.34532 -0.57539 C 0.37101 -0.58071 0.39636 -0.59112 0.42205 -0.59852 C 0.42969 -0.60338 0.43698 -0.60546 0.44532 -0.608 C 0.44723 -0.6087 0.44914 -0.60939 0.45105 -0.61008 C 0.454 -0.61124 0.45955 -0.61379 0.45955 -0.61379 C 0.46441 -0.6235 0.4665 -0.6383 0.45695 -0.64292 C 0.44723 -0.642 0.43386 -0.64154 0.42361 -0.63899 C 0.4191 -0.63784 0.41493 -0.63645 0.41042 -0.63506 C 0.40851 -0.63437 0.40452 -0.63321 0.40452 -0.63321 C 0.39219 -0.62465 0.37761 -0.62095 0.36407 -0.61587 C 0.35348 -0.61194 0.36598 -0.6161 0.35539 -0.61008 C 0.34618 -0.60477 0.33577 -0.59991 0.32622 -0.59644 C 0.32066 -0.59158 0.31511 -0.59112 0.30903 -0.58696 C 0.30018 -0.58095 0.29132 -0.57609 0.2816 -0.57331 C 0.27466 -0.56638 0.27118 -0.56799 0.26407 -0.5636 C 0.24757 -0.55366 0.25799 -0.55828 0.24827 -0.55412 C 0.2382 -0.5451 0.22379 -0.54047 0.21198 -0.53677 C 0.20556 -0.53099 0.19914 -0.52891 0.19167 -0.52706 C 0.18125 -0.51758 0.16789 -0.51596 0.15695 -0.50763 C 0.15486 -0.50601 0.15313 -0.50347 0.15105 -0.50185 C 0.14948 -0.50093 0.14809 -0.5007 0.14653 -0.5 C 0.14462 -0.49885 0.14254 -0.49769 0.1408 -0.49607 C 0.13716 -0.49283 0.13455 -0.48751 0.13056 -0.48451 C 0.12795 -0.48243 0.12466 -0.48219 0.12188 -0.48058 C 0.11389 -0.47572 0.10747 -0.46994 0.09896 -0.46716 C 0.07952 -0.45167 0.05712 -0.44496 0.03646 -0.43247 C 0.02605 -0.426 0.01667 -0.41721 0.00607 -0.4112 C 0.00017 -0.40796 -0.00591 -0.40611 -0.01146 -0.40148 C -0.0191 -0.39501 -0.0257 -0.38784 -0.03456 -0.38414 C -0.04289 -0.37304 -0.05331 -0.37026 -0.06355 -0.36286 C -0.07344 -0.35569 -0.07518 -0.35268 -0.08508 -0.34945 C -0.09098 -0.34575 -0.09202 -0.34459 -0.09827 -0.34158 C -0.10122 -0.3402 -0.10712 -0.33788 -0.10712 -0.33788 C -0.11216 -0.33326 -0.11737 -0.33349 -0.12275 -0.33002 C -0.13456 -0.32239 -0.14653 -0.31892 -0.15903 -0.31476 C -0.1639 -0.31314 -0.16719 -0.30851 -0.17206 -0.30689 C -0.19254 -0.29996 -0.21216 -0.28631 -0.23317 -0.28192 C -0.24706 -0.27243 -0.26702 -0.26781 -0.2823 -0.26457 C -0.32275 -0.25625 -0.36181 -0.25255 -0.40261 -0.25093 C -0.42935 -0.24607 -0.45608 -0.24861 -0.48247 -0.25486 C -0.47379 -0.23936 -0.48282 -0.25208 -0.47206 -0.24515 C -0.46424 -0.23983 -0.45782 -0.2315 -0.44896 -0.2278 C -0.4441 -0.22294 -0.44028 -0.21693 -0.43438 -0.21416 C -0.4231 -0.20282 -0.41025 -0.19519 -0.39844 -0.18525 C -0.39063 -0.17877 -0.38351 -0.16975 -0.37501 -0.16605 C -0.37067 -0.16004 -0.36667 -0.15541 -0.36077 -0.15241 C -0.35296 -0.14478 -0.34393 -0.13529 -0.33456 -0.13136 C -0.32067 -0.11702 -0.33733 -0.13321 -0.32153 -0.12165 C -0.30556 -0.11008 -0.31858 -0.11633 -0.30851 -0.11194 C -0.3007 -0.10477 -0.28942 -0.09783 -0.28074 -0.09274 C -0.27275 -0.08811 -0.26615 -0.08095 -0.25782 -0.07724 C -0.25278 -0.07285 -0.24896 -0.07146 -0.24306 -0.06938 C -0.23664 -0.06383 -0.22935 -0.06221 -0.22292 -0.05782 C -0.21563 -0.05296 -0.20921 -0.04903 -0.20122 -0.04626 C -0.18768 -0.03515 -0.17206 -0.03169 -0.15765 -0.02313 C -0.13403 -0.00902 -0.14827 -0.01365 -0.13317 -0.00971 C -0.10851 0.00647 -0.07136 0.02405 -0.0448 0.02891 C -0.0257 0.03631 -0.00608 0.03885 0.0132 0.0444 C 0.03351 0.05018 0.05382 0.0562 0.07414 0.0599 C 0.08386 0.0636 0.09341 0.06545 0.10313 0.06753 C 0.11528 0.07308 0.1283 0.07609 0.1408 0.07909 C 0.15452 0.08256 0.16789 0.08788 0.1816 0.09066 C 0.19462 0.09967 0.17761 0.08904 0.20035 0.09667 C 0.20209 0.09713 0.20313 0.09967 0.20452 0.10037 C 0.20834 0.10222 0.21233 0.10314 0.21615 0.1043 C 0.23351 0.10916 0.25105 0.11355 0.26823 0.11771 C 0.28091 0.12072 0.29358 0.12673 0.30608 0.12928 C 0.3198 0.13205 0.31893 0.12997 0.32917 0.13321 C 0.35261 0.14061 0.37518 0.15032 0.39879 0.15634 C 0.40417 0.16004 0.404 0.16027 0.40903 0.16212 C 0.41285 0.1635 0.42066 0.16605 0.42066 0.16605 C 0.43108 0.17669 0.42396 0.17114 0.44375 0.17761 C 0.45243 0.18039 0.46129 0.18547 0.46997 0.18918 C 0.47813 0.19681 0.47674 0.20953 0.47118 0.22016 C 0.4507 0.21878 0.44636 0.21831 0.43073 0.21438 C 0.42691 0.21508 0.42309 0.21577 0.4191 0.21623 C 0.40938 0.21716 0.4 0.21693 0.39028 0.21808 C 0.38039 0.21924 0.3698 0.22433 0.35955 0.22595 C 0.34931 0.23034 0.33872 0.23127 0.32795 0.23358 C 0.31719 0.23867 0.32605 0.2352 0.30452 0.23751 C 0.2941 0.23867 0.27275 0.24144 0.27275 0.24144 C 0.26181 0.24607 0.25052 0.24699 0.23941 0.24907 C 0.20157 0.24792 0.17223 0.24676 0.13646 0.23936 C 0.12795 0.23751 0.11684 0.23358 0.10903 0.22988 C 0.10382 0.22733 0.09306 0.22387 0.09306 0.22387 C 0.08716 0.21878 0.08091 0.2167 0.07414 0.21438 C 0.06476 0.20791 0.05799 0.2012 0.04948 0.19311 C 0.04792 0.19149 0.04532 0.19103 0.04375 0.18918 C 0.03959 0.18455 0.03611 0.17877 0.0323 0.17368 C 0.03073 0.17183 0.02778 0.1679 0.02778 0.1679 C 0.0257 0.16004 0.01771 0.14685 0.01771 0.14685 C 0.01563 0.13783 0.01181 0.1309 0.00763 0.1235 C 0.00243 0.10546 0.00504 0.11309 0.00017 0.10037 C -0.00105 0.09274 -0.00383 0.08649 -0.00556 0.07909 C -0.00747 0.07053 -0.00765 0.06337 -0.01146 0.05597 C -0.01459 0.03793 -0.0191 0.02035 -0.02136 0.00185 C -0.02518 -0.02637 -0.02067 -0.00023 -0.02431 -0.0192 C -0.02483 -0.02174 -0.02535 -0.02452 -0.0257 -0.02706 C -0.02622 -0.02914 -0.02726 -0.03492 -0.02726 -0.03284 C -0.02726 -0.02428 -0.0224 -0.00648 -0.01719 -0.00185 C -0.01476 0.00023 -0.00487 0.00162 -0.004 0.00185 C 0.00312 0.00532 0.0217 0.00046 0.02639 -2.23867E-6 C 0.04045 -0.0037 0.05521 -0.00763 0.0698 -0.00763 " pathEditMode="relative" ptsTypes="ffffffffffffffffffffffffffffffffffffffffffffffffffffffffffffffffffffffffffffffffffffffffffffffffffffffffffffffffffffffffffffffffffffffffffffffffffffffffffffffffffffffffffffffffffffffffffffffffffffffffffffffffA">
                                      <p:cBhvr>
                                        <p:cTn id="107" dur="2000" fill="hold"/>
                                        <p:tgtEl>
                                          <p:spTgt spid="96261"/>
                                        </p:tgtEl>
                                        <p:attrNameLst>
                                          <p:attrName>ppt_x</p:attrName>
                                          <p:attrName>ppt_y</p:attrName>
                                        </p:attrNameLst>
                                      </p:cBhvr>
                                    </p:animMotion>
                                  </p:childTnLst>
                                </p:cTn>
                              </p:par>
                            </p:childTnLst>
                          </p:cTn>
                        </p:par>
                        <p:par>
                          <p:cTn id="108" fill="hold" nodeType="afterGroup">
                            <p:stCondLst>
                              <p:cond delay="79400"/>
                            </p:stCondLst>
                            <p:childTnLst>
                              <p:par>
                                <p:cTn id="109" presetID="21" presetClass="entr" presetSubtype="4" fill="hold" nodeType="afterEffect">
                                  <p:stCondLst>
                                    <p:cond delay="0"/>
                                  </p:stCondLst>
                                  <p:childTnLst>
                                    <p:set>
                                      <p:cBhvr>
                                        <p:cTn id="110" dur="1" fill="hold">
                                          <p:stCondLst>
                                            <p:cond delay="0"/>
                                          </p:stCondLst>
                                        </p:cTn>
                                        <p:tgtEl>
                                          <p:spTgt spid="96260"/>
                                        </p:tgtEl>
                                        <p:attrNameLst>
                                          <p:attrName>style.visibility</p:attrName>
                                        </p:attrNameLst>
                                      </p:cBhvr>
                                      <p:to>
                                        <p:strVal val="visible"/>
                                      </p:to>
                                    </p:set>
                                    <p:animEffect transition="in" filter="wheel(4)">
                                      <p:cBhvr>
                                        <p:cTn id="111" dur="5000"/>
                                        <p:tgtEl>
                                          <p:spTgt spid="962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62" grpId="0"/>
      <p:bldP spid="96262" grpId="1"/>
      <p:bldP spid="96262" grpId="2"/>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501</TotalTime>
  <Words>1860</Words>
  <Application>Microsoft Office PowerPoint</Application>
  <PresentationFormat>Panorámica</PresentationFormat>
  <Paragraphs>64</Paragraphs>
  <Slides>8</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8</vt:i4>
      </vt:variant>
    </vt:vector>
  </HeadingPairs>
  <TitlesOfParts>
    <vt:vector size="15" baseType="lpstr">
      <vt:lpstr>Arial</vt:lpstr>
      <vt:lpstr>Arial Black</vt:lpstr>
      <vt:lpstr>Calibri</vt:lpstr>
      <vt:lpstr>Calibri Light</vt:lpstr>
      <vt:lpstr>ChaparralPro-Regular</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Microsoft</dc:creator>
  <cp:lastModifiedBy>Microsoft</cp:lastModifiedBy>
  <cp:revision>37</cp:revision>
  <dcterms:created xsi:type="dcterms:W3CDTF">2016-08-30T10:21:58Z</dcterms:created>
  <dcterms:modified xsi:type="dcterms:W3CDTF">2016-08-31T20:24:30Z</dcterms:modified>
</cp:coreProperties>
</file>