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99CC"/>
    <a:srgbClr val="CCFF33"/>
    <a:srgbClr val="00FFFF"/>
    <a:srgbClr val="FFFFCC"/>
    <a:srgbClr val="0033C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49" d="100"/>
          <a:sy n="49" d="100"/>
        </p:scale>
        <p:origin x="4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D9FB0-2B36-4023-9AA5-A68C2D8E112A}" type="datetimeFigureOut">
              <a:rPr lang="en-US" smtClean="0"/>
              <a:t>9/6/2016</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1BBE0-8317-463D-8E91-C87B42FF5BFE}" type="slidenum">
              <a:rPr lang="en-US" smtClean="0"/>
              <a:t>‹Nº›</a:t>
            </a:fld>
            <a:endParaRPr lang="en-US"/>
          </a:p>
        </p:txBody>
      </p:sp>
    </p:spTree>
    <p:extLst>
      <p:ext uri="{BB962C8B-B14F-4D97-AF65-F5344CB8AC3E}">
        <p14:creationId xmlns:p14="http://schemas.microsoft.com/office/powerpoint/2010/main" val="18082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ES" smtClean="0"/>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CC7252-5500-4236-98EE-7B2A3EE47352}" type="slidenum">
              <a:rPr lang="es-ES" altLang="es-ES" smtClean="0"/>
              <a:pPr>
                <a:spcBef>
                  <a:spcPct val="0"/>
                </a:spcBef>
              </a:pPr>
              <a:t>10</a:t>
            </a:fld>
            <a:endParaRPr lang="es-ES" altLang="es-ES" smtClean="0"/>
          </a:p>
        </p:txBody>
      </p:sp>
    </p:spTree>
    <p:extLst>
      <p:ext uri="{BB962C8B-B14F-4D97-AF65-F5344CB8AC3E}">
        <p14:creationId xmlns:p14="http://schemas.microsoft.com/office/powerpoint/2010/main" val="6680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FBAACABB-8DAD-4940-B5EE-0AF576B99B09}" type="datetimeFigureOut">
              <a:rPr lang="en-US" smtClean="0"/>
              <a:t>9/6/2016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284045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BAACABB-8DAD-4940-B5EE-0AF576B99B09}" type="datetimeFigureOut">
              <a:rPr lang="en-US" smtClean="0"/>
              <a:t>9/6/2016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415093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BAACABB-8DAD-4940-B5EE-0AF576B99B09}" type="datetimeFigureOut">
              <a:rPr lang="en-US" smtClean="0"/>
              <a:t>9/6/2016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336843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BAACABB-8DAD-4940-B5EE-0AF576B99B09}" type="datetimeFigureOut">
              <a:rPr lang="en-US" smtClean="0"/>
              <a:t>9/6/2016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145149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BAACABB-8DAD-4940-B5EE-0AF576B99B09}" type="datetimeFigureOut">
              <a:rPr lang="en-US" smtClean="0"/>
              <a:t>9/6/2016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180915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FBAACABB-8DAD-4940-B5EE-0AF576B99B09}" type="datetimeFigureOut">
              <a:rPr lang="en-US" smtClean="0"/>
              <a:t>9/6/2016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394494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FBAACABB-8DAD-4940-B5EE-0AF576B99B09}" type="datetimeFigureOut">
              <a:rPr lang="en-US" smtClean="0"/>
              <a:t>9/6/2016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33579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FBAACABB-8DAD-4940-B5EE-0AF576B99B09}" type="datetimeFigureOut">
              <a:rPr lang="en-US" smtClean="0"/>
              <a:t>9/6/2016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413314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AACABB-8DAD-4940-B5EE-0AF576B99B09}" type="datetimeFigureOut">
              <a:rPr lang="en-US" smtClean="0"/>
              <a:t>9/6/2016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41146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BAACABB-8DAD-4940-B5EE-0AF576B99B09}" type="datetimeFigureOut">
              <a:rPr lang="en-US" smtClean="0"/>
              <a:t>9/6/2016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282446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BAACABB-8DAD-4940-B5EE-0AF576B99B09}" type="datetimeFigureOut">
              <a:rPr lang="en-US" smtClean="0"/>
              <a:t>9/6/2016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7BE6EF9-277F-40A4-9E45-BAF63399BEDF}" type="slidenum">
              <a:rPr lang="en-US" smtClean="0"/>
              <a:t>‹Nº›</a:t>
            </a:fld>
            <a:endParaRPr lang="en-US"/>
          </a:p>
        </p:txBody>
      </p:sp>
    </p:spTree>
    <p:extLst>
      <p:ext uri="{BB962C8B-B14F-4D97-AF65-F5344CB8AC3E}">
        <p14:creationId xmlns:p14="http://schemas.microsoft.com/office/powerpoint/2010/main" val="196478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rgbClr val="FFFF00"/>
            </a:gs>
            <a:gs pos="61000">
              <a:srgbClr val="FF0000"/>
            </a:gs>
            <a:gs pos="83000">
              <a:srgbClr val="99FF33"/>
            </a:gs>
            <a:gs pos="100000">
              <a:srgbClr val="0033CC"/>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ACABB-8DAD-4940-B5EE-0AF576B99B09}" type="datetimeFigureOut">
              <a:rPr lang="en-US" smtClean="0"/>
              <a:t>9/6/2016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E6EF9-277F-40A4-9E45-BAF63399BEDF}" type="slidenum">
              <a:rPr lang="en-US" smtClean="0"/>
              <a:t>‹Nº›</a:t>
            </a:fld>
            <a:endParaRPr lang="en-US"/>
          </a:p>
        </p:txBody>
      </p:sp>
    </p:spTree>
    <p:extLst>
      <p:ext uri="{BB962C8B-B14F-4D97-AF65-F5344CB8AC3E}">
        <p14:creationId xmlns:p14="http://schemas.microsoft.com/office/powerpoint/2010/main" val="4058605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rabarcaf@outlook.com.pe" TargetMode="External"/><Relationship Id="rId5" Type="http://schemas.openxmlformats.org/officeDocument/2006/relationships/hyperlink" Target="mailto:rabarcaf@viabcp.com"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9242" y="2274838"/>
            <a:ext cx="5935579" cy="2800767"/>
          </a:xfrm>
          <a:prstGeom prst="rect">
            <a:avLst/>
          </a:prstGeom>
          <a:noFill/>
        </p:spPr>
        <p:txBody>
          <a:bodyPr wrap="square" rtlCol="0">
            <a:spAutoFit/>
          </a:bodyPr>
          <a:lstStyle/>
          <a:p>
            <a:pPr algn="ctr"/>
            <a:r>
              <a:rPr lang="es-PE" sz="4400" b="1" dirty="0">
                <a:latin typeface="Algerian" panose="04020705040A02060702" pitchFamily="82" charset="0"/>
              </a:rPr>
              <a:t>El hombre: </a:t>
            </a:r>
            <a:endParaRPr lang="es-PE" sz="4400" b="1" dirty="0" smtClean="0">
              <a:latin typeface="Algerian" panose="04020705040A02060702" pitchFamily="82" charset="0"/>
            </a:endParaRPr>
          </a:p>
          <a:p>
            <a:pPr algn="ctr"/>
            <a:r>
              <a:rPr lang="es-PE" sz="4400" b="1" dirty="0" smtClean="0">
                <a:latin typeface="Algerian" panose="04020705040A02060702" pitchFamily="82" charset="0"/>
              </a:rPr>
              <a:t>sujeto </a:t>
            </a:r>
            <a:r>
              <a:rPr lang="es-PE" sz="4400" b="1" dirty="0">
                <a:latin typeface="Algerian" panose="04020705040A02060702" pitchFamily="82" charset="0"/>
              </a:rPr>
              <a:t>y objeto </a:t>
            </a:r>
            <a:endParaRPr lang="es-PE" sz="4400" b="1" dirty="0" smtClean="0">
              <a:latin typeface="Algerian" panose="04020705040A02060702" pitchFamily="82" charset="0"/>
            </a:endParaRPr>
          </a:p>
          <a:p>
            <a:pPr algn="ctr"/>
            <a:r>
              <a:rPr lang="es-PE" sz="4400" b="1" dirty="0" smtClean="0">
                <a:latin typeface="Algerian" panose="04020705040A02060702" pitchFamily="82" charset="0"/>
              </a:rPr>
              <a:t>de </a:t>
            </a:r>
            <a:r>
              <a:rPr lang="es-PE" sz="4400" b="1" dirty="0">
                <a:latin typeface="Algerian" panose="04020705040A02060702" pitchFamily="82" charset="0"/>
              </a:rPr>
              <a:t>la reflexión filosófica</a:t>
            </a:r>
            <a:endParaRPr lang="en-US" sz="4400" dirty="0">
              <a:latin typeface="Algerian" panose="04020705040A02060702" pitchFamily="82" charset="0"/>
            </a:endParaRPr>
          </a:p>
        </p:txBody>
      </p:sp>
      <p:sp>
        <p:nvSpPr>
          <p:cNvPr id="5" name="Rectángulo 4"/>
          <p:cNvSpPr/>
          <p:nvPr/>
        </p:nvSpPr>
        <p:spPr>
          <a:xfrm>
            <a:off x="0" y="0"/>
            <a:ext cx="5181600" cy="1631216"/>
          </a:xfrm>
          <a:prstGeom prst="rect">
            <a:avLst/>
          </a:prstGeom>
          <a:solidFill>
            <a:srgbClr val="CCFF33"/>
          </a:solidFill>
        </p:spPr>
        <p:txBody>
          <a:bodyPr wrap="square">
            <a:spAutoFit/>
          </a:bodyPr>
          <a:lstStyle/>
          <a:p>
            <a:pPr marR="359410" algn="just">
              <a:lnSpc>
                <a:spcPts val="2000"/>
              </a:lnSpc>
              <a:spcAft>
                <a:spcPts val="0"/>
              </a:spcAft>
            </a:pPr>
            <a:r>
              <a:rPr lang="es-PE" sz="2000" dirty="0">
                <a:solidFill>
                  <a:srgbClr val="000000"/>
                </a:solidFill>
                <a:latin typeface="Arial" panose="020B0604020202020204" pitchFamily="34" charset="0"/>
                <a:ea typeface="Calibri" panose="020F0502020204030204" pitchFamily="34" charset="0"/>
                <a:cs typeface="Arial" panose="020B0604020202020204" pitchFamily="34" charset="0"/>
              </a:rPr>
              <a:t>Sin principios políticos, sin conceptualización, sin ideales o filosofía, no hay dirección, no hay una meta, no hay una brújula, no hay visión de futuro, no hay ningún elemento para ejercer el liderazgo intelectual.  </a:t>
            </a:r>
            <a:r>
              <a:rPr lang="es-PE" sz="2000" dirty="0" err="1">
                <a:solidFill>
                  <a:srgbClr val="000000"/>
                </a:solidFill>
                <a:latin typeface="Arial" panose="020B0604020202020204" pitchFamily="34" charset="0"/>
                <a:ea typeface="Calibri" panose="020F0502020204030204" pitchFamily="34" charset="0"/>
                <a:cs typeface="Arial" panose="020B0604020202020204" pitchFamily="34" charset="0"/>
              </a:rPr>
              <a:t>Ayn</a:t>
            </a:r>
            <a:r>
              <a:rPr lang="es-PE" sz="2000" dirty="0">
                <a:solidFill>
                  <a:srgbClr val="000000"/>
                </a:solidFill>
                <a:latin typeface="Arial" panose="020B0604020202020204" pitchFamily="34" charset="0"/>
                <a:ea typeface="Calibri" panose="020F0502020204030204" pitchFamily="34" charset="0"/>
                <a:cs typeface="Arial" panose="020B0604020202020204" pitchFamily="34" charset="0"/>
              </a:rPr>
              <a:t> Rand</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Texto 5"/>
          <p:cNvSpPr txBox="1"/>
          <p:nvPr/>
        </p:nvSpPr>
        <p:spPr>
          <a:xfrm>
            <a:off x="6657474" y="0"/>
            <a:ext cx="5534526" cy="1631216"/>
          </a:xfrm>
          <a:prstGeom prst="rect">
            <a:avLst/>
          </a:prstGeom>
          <a:solidFill>
            <a:srgbClr val="CCFF33"/>
          </a:solidFill>
        </p:spPr>
        <p:txBody>
          <a:bodyPr wrap="square" rtlCol="0">
            <a:spAutoFit/>
          </a:bodyPr>
          <a:lstStyle/>
          <a:p>
            <a:pPr algn="just"/>
            <a:r>
              <a:rPr lang="es-PE" sz="2000" dirty="0"/>
              <a:t>La filosofía no es una disciplina, es una potencia de interrogación y de reflexión sobre los conocimientos y sobre la condición humana y, también, sobre los grandes problemas de la vida. Edgar </a:t>
            </a:r>
            <a:r>
              <a:rPr lang="es-PE" sz="2000" dirty="0" err="1"/>
              <a:t>Morin</a:t>
            </a:r>
            <a:r>
              <a:rPr lang="es-PE" sz="2000" dirty="0" smtClean="0"/>
              <a:t>,</a:t>
            </a:r>
            <a:endParaRPr lang="en-US" sz="2000" dirty="0"/>
          </a:p>
        </p:txBody>
      </p:sp>
      <p:sp>
        <p:nvSpPr>
          <p:cNvPr id="7" name="CuadroTexto 6"/>
          <p:cNvSpPr txBox="1"/>
          <p:nvPr/>
        </p:nvSpPr>
        <p:spPr>
          <a:xfrm>
            <a:off x="0" y="6211669"/>
            <a:ext cx="4427621" cy="646331"/>
          </a:xfrm>
          <a:prstGeom prst="rect">
            <a:avLst/>
          </a:prstGeom>
          <a:solidFill>
            <a:srgbClr val="FFFF00"/>
          </a:solidFill>
        </p:spPr>
        <p:txBody>
          <a:bodyPr wrap="square" rtlCol="0">
            <a:spAutoFit/>
          </a:bodyPr>
          <a:lstStyle/>
          <a:p>
            <a:r>
              <a:rPr lang="es-PE" dirty="0"/>
              <a:t>El amor es la última filosofía de la tierra y del </a:t>
            </a:r>
            <a:r>
              <a:rPr lang="es-PE" dirty="0" smtClean="0"/>
              <a:t>cielo. Quevedo</a:t>
            </a:r>
            <a:endParaRPr lang="en-US" dirty="0"/>
          </a:p>
        </p:txBody>
      </p:sp>
      <p:sp>
        <p:nvSpPr>
          <p:cNvPr id="8" name="CuadroTexto 7"/>
          <p:cNvSpPr txBox="1"/>
          <p:nvPr/>
        </p:nvSpPr>
        <p:spPr>
          <a:xfrm>
            <a:off x="8293768" y="5549949"/>
            <a:ext cx="3898232" cy="1323439"/>
          </a:xfrm>
          <a:prstGeom prst="rect">
            <a:avLst/>
          </a:prstGeom>
          <a:solidFill>
            <a:srgbClr val="FFFF00"/>
          </a:solidFill>
        </p:spPr>
        <p:txBody>
          <a:bodyPr wrap="square" rtlCol="0">
            <a:spAutoFit/>
          </a:bodyPr>
          <a:lstStyle/>
          <a:p>
            <a:pPr algn="just"/>
            <a:r>
              <a:rPr lang="es-PE" sz="2000" dirty="0"/>
              <a:t>Protegedme de la sabiduría que no llora, de la filosofía que no ríe y de la grandeza que no se inclina ante los niños. </a:t>
            </a:r>
            <a:r>
              <a:rPr lang="es-PE" sz="2000" dirty="0" err="1"/>
              <a:t>Khalil</a:t>
            </a:r>
            <a:r>
              <a:rPr lang="es-PE" sz="2000" dirty="0"/>
              <a:t> </a:t>
            </a:r>
            <a:r>
              <a:rPr lang="es-PE" sz="2000" dirty="0" err="1" smtClean="0"/>
              <a:t>Gibrán</a:t>
            </a:r>
            <a:endParaRPr lang="en-US" sz="2000" dirty="0"/>
          </a:p>
        </p:txBody>
      </p:sp>
      <p:pic>
        <p:nvPicPr>
          <p:cNvPr id="1028" name="Picture 4" descr="http://www.canalgif.net/Gifs-animados/Personas/Pensando/Imagen-animada-Pensando-0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7320" y="4178348"/>
            <a:ext cx="12573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analgif.net/Gifs-animados/Personas/Mujeres/Imagen-animada-Mujer-10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51838" y="3079151"/>
            <a:ext cx="142875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canalgif.net/Gifs-animados/Personas/Hombres/Imagen-animada-Hombre-1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34620" y="1631216"/>
            <a:ext cx="1472954" cy="19035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canalgif.net/Gifs-animados/Personas/Mujeres/Imagen-animada-Mujer-10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01805" y="1732328"/>
            <a:ext cx="154305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2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8000"/>
                                  </p:iterate>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452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4520"/>
                            </p:stCondLst>
                            <p:childTnLst>
                              <p:par>
                                <p:cTn id="14" presetID="1"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4520"/>
                            </p:stCondLst>
                            <p:childTnLst>
                              <p:par>
                                <p:cTn id="17" presetID="1" presetClass="entr" presetSubtype="0"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par>
                          <p:cTn id="19" fill="hold">
                            <p:stCondLst>
                              <p:cond delay="4520"/>
                            </p:stCondLst>
                            <p:childTnLst>
                              <p:par>
                                <p:cTn id="20" presetID="1"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childTnLst>
                                </p:cTn>
                              </p:par>
                            </p:childTnLst>
                          </p:cTn>
                        </p:par>
                        <p:par>
                          <p:cTn id="22" fill="hold">
                            <p:stCondLst>
                              <p:cond delay="4520"/>
                            </p:stCondLst>
                            <p:childTnLst>
                              <p:par>
                                <p:cTn id="23" presetID="15" presetClass="entr" presetSubtype="0" fill="hold" grpId="0" nodeType="after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4920"/>
                            </p:stCondLst>
                            <p:childTnLst>
                              <p:par>
                                <p:cTn id="30" presetID="43" presetClass="entr" presetSubtype="0" fill="hold" grpId="0" nodeType="afterEffect">
                                  <p:stCondLst>
                                    <p:cond delay="0"/>
                                  </p:stCondLst>
                                  <p:iterate type="lt">
                                    <p:tmPct val="5000"/>
                                  </p:iterate>
                                  <p:childTnLst>
                                    <p:set>
                                      <p:cBhvr>
                                        <p:cTn id="31" dur="1" fill="hold">
                                          <p:stCondLst>
                                            <p:cond delay="0"/>
                                          </p:stCondLst>
                                        </p:cTn>
                                        <p:tgtEl>
                                          <p:spTgt spid="6"/>
                                        </p:tgtEl>
                                        <p:attrNameLst>
                                          <p:attrName>style.visibility</p:attrName>
                                        </p:attrNameLst>
                                      </p:cBhvr>
                                      <p:to>
                                        <p:strVal val="visible"/>
                                      </p:to>
                                    </p:set>
                                    <p:animEffect transition="in" filter="fade">
                                      <p:cBhvr>
                                        <p:cTn id="32" dur="100"/>
                                        <p:tgtEl>
                                          <p:spTgt spid="6"/>
                                        </p:tgtEl>
                                      </p:cBhvr>
                                    </p:animEffect>
                                    <p:anim calcmode="lin" valueType="num">
                                      <p:cBhvr>
                                        <p:cTn id="33" dur="400" fill="hold"/>
                                        <p:tgtEl>
                                          <p:spTgt spid="6"/>
                                        </p:tgtEl>
                                        <p:attrNameLst>
                                          <p:attrName>ppt_x</p:attrName>
                                        </p:attrNameLst>
                                      </p:cBhvr>
                                      <p:tavLst>
                                        <p:tav tm="0">
                                          <p:val>
                                            <p:strVal val="#ppt_x"/>
                                          </p:val>
                                        </p:tav>
                                        <p:tav tm="100000">
                                          <p:val>
                                            <p:strVal val="#ppt_x"/>
                                          </p:val>
                                        </p:tav>
                                      </p:tavLst>
                                    </p:anim>
                                    <p:anim calcmode="lin" valueType="num">
                                      <p:cBhvr>
                                        <p:cTn id="34" dur="400" fill="hold"/>
                                        <p:tgtEl>
                                          <p:spTgt spid="6"/>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7" fill="hold">
                            <p:stCondLst>
                              <p:cond delay="24220"/>
                            </p:stCondLst>
                            <p:childTnLst>
                              <p:par>
                                <p:cTn id="38" presetID="6" presetClass="entr" presetSubtype="16" fill="hold" grpId="0" nodeType="afterEffect">
                                  <p:stCondLst>
                                    <p:cond delay="0"/>
                                  </p:stCondLst>
                                  <p:iterate type="lt">
                                    <p:tmPct val="5000"/>
                                  </p:iterate>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par>
                          <p:cTn id="41" fill="hold">
                            <p:stCondLst>
                              <p:cond delay="31320"/>
                            </p:stCondLst>
                            <p:childTnLst>
                              <p:par>
                                <p:cTn id="42" presetID="15" presetClass="entr" presetSubtype="0" fill="hold" grpId="0" nodeType="afterEffect">
                                  <p:stCondLst>
                                    <p:cond delay="0"/>
                                  </p:stCondLst>
                                  <p:iterate type="lt">
                                    <p:tmPct val="4000"/>
                                  </p:iterate>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2" descr="pla_kart.gif (20581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43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4 Marcador de pie de página"/>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a:t>Ramón R. Abarca Fernández</a:t>
            </a:r>
          </a:p>
        </p:txBody>
      </p:sp>
      <p:sp>
        <p:nvSpPr>
          <p:cNvPr id="2253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67FE1F-5BE2-4D1F-B387-21E6E33A5C50}" type="slidenum">
              <a:rPr lang="es-ES" altLang="es-ES" sz="1400"/>
              <a:pPr>
                <a:spcBef>
                  <a:spcPct val="0"/>
                </a:spcBef>
                <a:buFontTx/>
                <a:buNone/>
              </a:pPr>
              <a:t>10</a:t>
            </a:fld>
            <a:endParaRPr lang="es-ES" altLang="es-ES" sz="1400"/>
          </a:p>
        </p:txBody>
      </p:sp>
      <p:sp>
        <p:nvSpPr>
          <p:cNvPr id="5" name="WordArt 2" descr="Bolsa de papel"/>
          <p:cNvSpPr>
            <a:spLocks noChangeArrowheads="1" noChangeShapeType="1" noTextEdit="1"/>
          </p:cNvSpPr>
          <p:nvPr/>
        </p:nvSpPr>
        <p:spPr bwMode="auto">
          <a:xfrm>
            <a:off x="5159376" y="1557339"/>
            <a:ext cx="1381125" cy="5238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Gracias</a:t>
            </a:r>
          </a:p>
        </p:txBody>
      </p:sp>
      <p:sp>
        <p:nvSpPr>
          <p:cNvPr id="6" name="WordArt 3"/>
          <p:cNvSpPr>
            <a:spLocks noChangeArrowheads="1" noChangeShapeType="1" noTextEdit="1"/>
          </p:cNvSpPr>
          <p:nvPr/>
        </p:nvSpPr>
        <p:spPr bwMode="auto">
          <a:xfrm>
            <a:off x="2952750" y="2571750"/>
            <a:ext cx="6362700" cy="571500"/>
          </a:xfrm>
          <a:prstGeom prst="rect">
            <a:avLst/>
          </a:prstGeom>
        </p:spPr>
        <p:txBody>
          <a:bodyPr wrap="none" fromWordArt="1">
            <a:prstTxWarp prst="textPlain">
              <a:avLst>
                <a:gd name="adj" fmla="val 50000"/>
              </a:avLst>
            </a:prstTxWarp>
          </a:bodyPr>
          <a:lstStyle/>
          <a:p>
            <a:pPr algn="ctr"/>
            <a:r>
              <a:rPr lang="en-US"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Ramón R. Abarca Fernández</a:t>
            </a:r>
          </a:p>
        </p:txBody>
      </p:sp>
      <p:sp>
        <p:nvSpPr>
          <p:cNvPr id="7" name="Text Box 4"/>
          <p:cNvSpPr txBox="1">
            <a:spLocks noChangeArrowheads="1"/>
          </p:cNvSpPr>
          <p:nvPr/>
        </p:nvSpPr>
        <p:spPr bwMode="auto">
          <a:xfrm>
            <a:off x="3178971" y="3763036"/>
            <a:ext cx="6321137" cy="523220"/>
          </a:xfrm>
          <a:prstGeom prst="rect">
            <a:avLst/>
          </a:prstGeom>
          <a:noFill/>
          <a:ln w="9525">
            <a:noFill/>
            <a:miter lim="800000"/>
            <a:headEnd/>
            <a:tailEnd/>
          </a:ln>
          <a:effectLst/>
        </p:spPr>
        <p:txBody>
          <a:bodyPr wrap="square">
            <a:spAutoFit/>
          </a:bodyPr>
          <a:lstStyle/>
          <a:p>
            <a:pPr algn="ctr" eaLnBrk="1" hangingPunct="1">
              <a:spcBef>
                <a:spcPct val="50000"/>
              </a:spcBef>
              <a:defRPr/>
            </a:pPr>
            <a:r>
              <a:rPr lang="es-ES" sz="2800" b="1" dirty="0">
                <a:solidFill>
                  <a:srgbClr val="FFFF00"/>
                </a:solidFill>
                <a:effectLst>
                  <a:outerShdw blurRad="38100" dist="38100" dir="2700000" algn="tl">
                    <a:srgbClr val="000000"/>
                  </a:outerShdw>
                </a:effectLst>
                <a:latin typeface="Times New Roman" pitchFamily="18" charset="0"/>
              </a:rPr>
              <a:t>http</a:t>
            </a:r>
            <a:r>
              <a:rPr lang="es-ES" sz="2800" b="1" dirty="0" smtClean="0">
                <a:solidFill>
                  <a:srgbClr val="FFFF00"/>
                </a:solidFill>
                <a:effectLst>
                  <a:outerShdw blurRad="38100" dist="38100" dir="2700000" algn="tl">
                    <a:srgbClr val="000000"/>
                  </a:outerShdw>
                </a:effectLst>
                <a:latin typeface="Times New Roman" pitchFamily="18" charset="0"/>
              </a:rPr>
              <a:t>://aulavirtual.ucsm.edu.pe/rabarcaf</a:t>
            </a:r>
            <a:endParaRPr lang="es-ES" sz="2800" b="1" dirty="0">
              <a:solidFill>
                <a:srgbClr val="FFFF00"/>
              </a:solidFill>
              <a:effectLst>
                <a:outerShdw blurRad="38100" dist="38100" dir="2700000" algn="tl">
                  <a:srgbClr val="000000"/>
                </a:outerShdw>
              </a:effectLst>
              <a:latin typeface="Times New Roman" pitchFamily="18" charset="0"/>
            </a:endParaRPr>
          </a:p>
        </p:txBody>
      </p:sp>
      <p:sp>
        <p:nvSpPr>
          <p:cNvPr id="9" name="8 Rectángulo"/>
          <p:cNvSpPr/>
          <p:nvPr/>
        </p:nvSpPr>
        <p:spPr>
          <a:xfrm>
            <a:off x="2856503" y="4286256"/>
            <a:ext cx="6966074" cy="1754326"/>
          </a:xfrm>
          <a:prstGeom prst="rect">
            <a:avLst/>
          </a:prstGeom>
          <a:noFill/>
        </p:spPr>
        <p:txBody>
          <a:bodyPr wrap="none">
            <a:spAutoFit/>
          </a:bodyPr>
          <a:lstStyle/>
          <a:p>
            <a:pPr algn="ctr" eaLnBrk="1" hangingPunct="1">
              <a:defRPr/>
            </a:pPr>
            <a:r>
              <a:rPr lang="es-E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hlinkClick r:id="rId5"/>
              </a:rPr>
              <a:t>rabarcaf@ucsm.edu.pe</a:t>
            </a:r>
            <a:endParaRPr lang="es-E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eaLnBrk="1" hangingPunct="1">
              <a:defRPr/>
            </a:pPr>
            <a:r>
              <a:rPr lang="es-E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hlinkClick r:id="rId6"/>
              </a:rPr>
              <a:t>rabarcaf@outlook.com</a:t>
            </a:r>
            <a:r>
              <a:rPr lang="es-E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p:txBody>
      </p:sp>
    </p:spTree>
    <p:extLst>
      <p:ext uri="{BB962C8B-B14F-4D97-AF65-F5344CB8AC3E}">
        <p14:creationId xmlns:p14="http://schemas.microsoft.com/office/powerpoint/2010/main" val="1817608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0" fill="hold">
                                          <p:stCondLst>
                                            <p:cond delay="0"/>
                                          </p:stCondLst>
                                        </p:cTn>
                                        <p:tgtEl>
                                          <p:spTgt spid="5"/>
                                        </p:tgtEl>
                                        <p:attrNameLst>
                                          <p:attrName>ppt_x</p:attrName>
                                        </p:attrNameLst>
                                      </p:cBhvr>
                                    </p:anim>
                                    <p:anim from="0" to="-1.0" calcmode="lin" valueType="num">
                                      <p:cBhvr>
                                        <p:cTn id="8" dur="1000" decel="50000" autoRev="1" fill="hold">
                                          <p:stCondLst>
                                            <p:cond delay="3000"/>
                                          </p:stCondLst>
                                        </p:cTn>
                                        <p:tgtEl>
                                          <p:spTgt spid="5"/>
                                        </p:tgtEl>
                                        <p:attrNameLst>
                                          <p:attrName>xshear</p:attrName>
                                        </p:attrNameLst>
                                      </p:cBhvr>
                                    </p:anim>
                                    <p:animScale>
                                      <p:cBhvr>
                                        <p:cTn id="9" dur="1000" decel="100000" autoRev="1" fill="hold">
                                          <p:stCondLst>
                                            <p:cond delay="3000"/>
                                          </p:stCondLst>
                                        </p:cTn>
                                        <p:tgtEl>
                                          <p:spTgt spid="5"/>
                                        </p:tgtEl>
                                      </p:cBhvr>
                                      <p:from x="100000" y="100000"/>
                                      <p:to x="80000" y="100000"/>
                                    </p:animScale>
                                    <p:anim by="(#ppt_h/3+#ppt_w*0.1)" calcmode="lin" valueType="num">
                                      <p:cBhvr additive="sum">
                                        <p:cTn id="10" dur="1000" decel="100000" autoRev="1" fill="hold">
                                          <p:stCondLst>
                                            <p:cond delay="3000"/>
                                          </p:stCondLst>
                                        </p:cTn>
                                        <p:tgtEl>
                                          <p:spTgt spid="5"/>
                                        </p:tgtEl>
                                        <p:attrNameLst>
                                          <p:attrName>ppt_x</p:attrName>
                                        </p:attrNameLst>
                                      </p:cBhvr>
                                    </p:anim>
                                  </p:childTnLst>
                                </p:cTn>
                              </p:par>
                            </p:childTnLst>
                          </p:cTn>
                        </p:par>
                        <p:par>
                          <p:cTn id="11" fill="hold" nodeType="afterGroup">
                            <p:stCondLst>
                              <p:cond delay="5000"/>
                            </p:stCondLst>
                            <p:childTnLst>
                              <p:par>
                                <p:cTn id="12" presetID="53"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0" fill="hold"/>
                                        <p:tgtEl>
                                          <p:spTgt spid="6"/>
                                        </p:tgtEl>
                                        <p:attrNameLst>
                                          <p:attrName>ppt_w</p:attrName>
                                        </p:attrNameLst>
                                      </p:cBhvr>
                                      <p:tavLst>
                                        <p:tav tm="0">
                                          <p:val>
                                            <p:fltVal val="0"/>
                                          </p:val>
                                        </p:tav>
                                        <p:tav tm="100000">
                                          <p:val>
                                            <p:strVal val="#ppt_w"/>
                                          </p:val>
                                        </p:tav>
                                      </p:tavLst>
                                    </p:anim>
                                    <p:anim calcmode="lin" valueType="num">
                                      <p:cBhvr>
                                        <p:cTn id="15" dur="5000" fill="hold"/>
                                        <p:tgtEl>
                                          <p:spTgt spid="6"/>
                                        </p:tgtEl>
                                        <p:attrNameLst>
                                          <p:attrName>ppt_h</p:attrName>
                                        </p:attrNameLst>
                                      </p:cBhvr>
                                      <p:tavLst>
                                        <p:tav tm="0">
                                          <p:val>
                                            <p:fltVal val="0"/>
                                          </p:val>
                                        </p:tav>
                                        <p:tav tm="100000">
                                          <p:val>
                                            <p:strVal val="#ppt_h"/>
                                          </p:val>
                                        </p:tav>
                                      </p:tavLst>
                                    </p:anim>
                                    <p:animEffect transition="in" filter="fade">
                                      <p:cBhvr>
                                        <p:cTn id="16" dur="5000"/>
                                        <p:tgtEl>
                                          <p:spTgt spid="6"/>
                                        </p:tgtEl>
                                      </p:cBhvr>
                                    </p:animEffect>
                                  </p:childTnLst>
                                </p:cTn>
                              </p:par>
                            </p:childTnLst>
                          </p:cTn>
                        </p:par>
                        <p:par>
                          <p:cTn id="17" fill="hold" nodeType="afterGroup">
                            <p:stCondLst>
                              <p:cond delay="10000"/>
                            </p:stCondLst>
                            <p:childTnLst>
                              <p:par>
                                <p:cTn id="18" presetID="7" presetClass="emph" presetSubtype="2" fill="hold" nodeType="afterEffect">
                                  <p:stCondLst>
                                    <p:cond delay="0"/>
                                  </p:stCondLst>
                                  <p:iterate type="lt">
                                    <p:tmPct val="0"/>
                                  </p:iterate>
                                  <p:childTnLst>
                                    <p:animClr clrSpc="rgb" dir="cw">
                                      <p:cBhvr>
                                        <p:cTn id="19" dur="3000" fill="hold"/>
                                        <p:tgtEl>
                                          <p:spTgt spid="5"/>
                                        </p:tgtEl>
                                        <p:attrNameLst>
                                          <p:attrName>stroke.color</p:attrName>
                                        </p:attrNameLst>
                                      </p:cBhvr>
                                      <p:to>
                                        <a:srgbClr val="FF0066"/>
                                      </p:to>
                                    </p:animClr>
                                    <p:set>
                                      <p:cBhvr>
                                        <p:cTn id="20" dur="3000" fill="hold"/>
                                        <p:tgtEl>
                                          <p:spTgt spid="5"/>
                                        </p:tgtEl>
                                        <p:attrNameLst>
                                          <p:attrName>stroke.on</p:attrName>
                                        </p:attrNameLst>
                                      </p:cBhvr>
                                      <p:to>
                                        <p:strVal val="true"/>
                                      </p:to>
                                    </p:set>
                                  </p:childTnLst>
                                </p:cTn>
                              </p:par>
                            </p:childTnLst>
                          </p:cTn>
                        </p:par>
                        <p:par>
                          <p:cTn id="21" fill="hold" nodeType="afterGroup">
                            <p:stCondLst>
                              <p:cond delay="13000"/>
                            </p:stCondLst>
                            <p:childTnLst>
                              <p:par>
                                <p:cTn id="22" presetID="3" presetClass="emph" presetSubtype="2" fill="hold" nodeType="afterEffect">
                                  <p:stCondLst>
                                    <p:cond delay="0"/>
                                  </p:stCondLst>
                                  <p:iterate type="lt">
                                    <p:tmPct val="0"/>
                                  </p:iterate>
                                  <p:childTnLst>
                                    <p:animClr clrSpc="rgb" dir="cw">
                                      <p:cBhvr>
                                        <p:cTn id="23" dur="3000" fill="hold"/>
                                        <p:tgtEl>
                                          <p:spTgt spid="5"/>
                                        </p:tgtEl>
                                        <p:attrNameLst>
                                          <p:attrName>style.color</p:attrName>
                                        </p:attrNameLst>
                                      </p:cBhvr>
                                      <p:to>
                                        <a:srgbClr val="FF0066"/>
                                      </p:to>
                                    </p:animClr>
                                  </p:childTnLst>
                                </p:cTn>
                              </p:par>
                            </p:childTnLst>
                          </p:cTn>
                        </p:par>
                        <p:par>
                          <p:cTn id="24" fill="hold" nodeType="afterGroup">
                            <p:stCondLst>
                              <p:cond delay="16000"/>
                            </p:stCondLst>
                            <p:childTnLst>
                              <p:par>
                                <p:cTn id="25" presetID="7" presetClass="emph" presetSubtype="2" fill="hold" nodeType="afterEffect">
                                  <p:stCondLst>
                                    <p:cond delay="0"/>
                                  </p:stCondLst>
                                  <p:childTnLst>
                                    <p:animClr clrSpc="rgb" dir="cw">
                                      <p:cBhvr>
                                        <p:cTn id="26" dur="3000" fill="hold"/>
                                        <p:tgtEl>
                                          <p:spTgt spid="6"/>
                                        </p:tgtEl>
                                        <p:attrNameLst>
                                          <p:attrName>stroke.color</p:attrName>
                                        </p:attrNameLst>
                                      </p:cBhvr>
                                      <p:to>
                                        <a:srgbClr val="FF0066"/>
                                      </p:to>
                                    </p:animClr>
                                    <p:set>
                                      <p:cBhvr>
                                        <p:cTn id="27" dur="3000" fill="hold"/>
                                        <p:tgtEl>
                                          <p:spTgt spid="6"/>
                                        </p:tgtEl>
                                        <p:attrNameLst>
                                          <p:attrName>stroke.on</p:attrName>
                                        </p:attrNameLst>
                                      </p:cBhvr>
                                      <p:to>
                                        <p:strVal val="true"/>
                                      </p:to>
                                    </p:set>
                                  </p:childTnLst>
                                </p:cTn>
                              </p:par>
                            </p:childTnLst>
                          </p:cTn>
                        </p:par>
                        <p:par>
                          <p:cTn id="28" fill="hold" nodeType="afterGroup">
                            <p:stCondLst>
                              <p:cond delay="19000"/>
                            </p:stCondLst>
                            <p:childTnLst>
                              <p:par>
                                <p:cTn id="29" presetID="38" presetClass="entr" presetSubtype="0" accel="50000" fill="hold" grpId="0" nodeType="afterEffect">
                                  <p:stCondLst>
                                    <p:cond delay="0"/>
                                  </p:stCondLst>
                                  <p:iterate type="lt">
                                    <p:tmPct val="50000"/>
                                  </p:iterate>
                                  <p:childTnLst>
                                    <p:set>
                                      <p:cBhvr>
                                        <p:cTn id="30" dur="1" fill="hold">
                                          <p:stCondLst>
                                            <p:cond delay="0"/>
                                          </p:stCondLst>
                                        </p:cTn>
                                        <p:tgtEl>
                                          <p:spTgt spid="7"/>
                                        </p:tgtEl>
                                        <p:attrNameLst>
                                          <p:attrName>style.visibility</p:attrName>
                                        </p:attrNameLst>
                                      </p:cBhvr>
                                      <p:to>
                                        <p:strVal val="visible"/>
                                      </p:to>
                                    </p:set>
                                    <p:set>
                                      <p:cBhvr>
                                        <p:cTn id="31" dur="455" fill="hold">
                                          <p:stCondLst>
                                            <p:cond delay="0"/>
                                          </p:stCondLst>
                                        </p:cTn>
                                        <p:tgtEl>
                                          <p:spTgt spid="7"/>
                                        </p:tgtEl>
                                        <p:attrNameLst>
                                          <p:attrName>style.rotation</p:attrName>
                                        </p:attrNameLst>
                                      </p:cBhvr>
                                      <p:to>
                                        <p:strVal val="-45.0"/>
                                      </p:to>
                                    </p:set>
                                    <p:anim calcmode="lin" valueType="num">
                                      <p:cBhvr>
                                        <p:cTn id="32"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36" fill="hold" nodeType="afterGroup">
                            <p:stCondLst>
                              <p:cond delay="39000"/>
                            </p:stCondLst>
                            <p:childTnLst>
                              <p:par>
                                <p:cTn id="37" presetID="56" presetClass="entr" presetSubtype="0" fill="hold" nodeType="after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by="(-#ppt_w*2)" calcmode="lin" valueType="num">
                                      <p:cBhvr rctx="PPT">
                                        <p:cTn id="39" dur="500" autoRev="1" fill="hold">
                                          <p:stCondLst>
                                            <p:cond delay="0"/>
                                          </p:stCondLst>
                                        </p:cTn>
                                        <p:tgtEl>
                                          <p:spTgt spid="9"/>
                                        </p:tgtEl>
                                        <p:attrNameLst>
                                          <p:attrName>ppt_w</p:attrName>
                                        </p:attrNameLst>
                                      </p:cBhvr>
                                    </p:anim>
                                    <p:anim by="(#ppt_w*0.50)" calcmode="lin" valueType="num">
                                      <p:cBhvr>
                                        <p:cTn id="40" dur="500" decel="50000" autoRev="1" fill="hold">
                                          <p:stCondLst>
                                            <p:cond delay="0"/>
                                          </p:stCondLst>
                                        </p:cTn>
                                        <p:tgtEl>
                                          <p:spTgt spid="9"/>
                                        </p:tgtEl>
                                        <p:attrNameLst>
                                          <p:attrName>ppt_x</p:attrName>
                                        </p:attrNameLst>
                                      </p:cBhvr>
                                    </p:anim>
                                    <p:anim from="(-#ppt_h/2)" to="(#ppt_y)" calcmode="lin" valueType="num">
                                      <p:cBhvr>
                                        <p:cTn id="41" dur="1000" fill="hold">
                                          <p:stCondLst>
                                            <p:cond delay="0"/>
                                          </p:stCondLst>
                                        </p:cTn>
                                        <p:tgtEl>
                                          <p:spTgt spid="9"/>
                                        </p:tgtEl>
                                        <p:attrNameLst>
                                          <p:attrName>ppt_y</p:attrName>
                                        </p:attrNameLst>
                                      </p:cBhvr>
                                    </p:anim>
                                    <p:animRot by="21600000">
                                      <p:cBhvr>
                                        <p:cTn id="42" dur="1000" fill="hold">
                                          <p:stCondLst>
                                            <p:cond delay="0"/>
                                          </p:stCondLst>
                                        </p:cTn>
                                        <p:tgtEl>
                                          <p:spTgt spid="9"/>
                                        </p:tgtEl>
                                        <p:attrNameLst>
                                          <p:attrName>r</p:attrName>
                                        </p:attrNameLst>
                                      </p:cBhvr>
                                    </p:animRot>
                                  </p:childTnLst>
                                </p:cTn>
                              </p:par>
                            </p:childTnLst>
                          </p:cTn>
                        </p:par>
                        <p:par>
                          <p:cTn id="43" fill="hold" nodeType="afterGroup">
                            <p:stCondLst>
                              <p:cond delay="43900"/>
                            </p:stCondLst>
                            <p:childTnLst>
                              <p:par>
                                <p:cTn id="44" presetID="3" presetClass="emph" presetSubtype="2" fill="hold" nodeType="afterEffect">
                                  <p:stCondLst>
                                    <p:cond delay="0"/>
                                  </p:stCondLst>
                                  <p:childTnLst>
                                    <p:animClr clrSpc="rgb" dir="cw">
                                      <p:cBhvr>
                                        <p:cTn id="45" dur="1000" fill="hold"/>
                                        <p:tgtEl>
                                          <p:spTgt spid="6"/>
                                        </p:tgtEl>
                                        <p:attrNameLst>
                                          <p:attrName>style.color</p:attrName>
                                        </p:attrNameLst>
                                      </p:cBhvr>
                                      <p:to>
                                        <a:srgbClr val="FF0066"/>
                                      </p:to>
                                    </p:animClr>
                                  </p:childTnLst>
                                </p:cTn>
                              </p:par>
                            </p:childTnLst>
                          </p:cTn>
                        </p:par>
                        <p:par>
                          <p:cTn id="46" fill="hold" nodeType="afterGroup">
                            <p:stCondLst>
                              <p:cond delay="449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5"/>
                                        </p:tgtEl>
                                        <p:attrNameLst>
                                          <p:attrName>style.visibility</p:attrName>
                                        </p:attrNameLst>
                                      </p:cBhvr>
                                      <p:to>
                                        <p:strVal val="visible"/>
                                      </p:to>
                                    </p:set>
                                    <p:anim by="(-#ppt_w*2)" calcmode="lin" valueType="num">
                                      <p:cBhvr rctx="PPT">
                                        <p:cTn id="49" dur="500" autoRev="1" fill="hold">
                                          <p:stCondLst>
                                            <p:cond delay="0"/>
                                          </p:stCondLst>
                                        </p:cTn>
                                        <p:tgtEl>
                                          <p:spTgt spid="5"/>
                                        </p:tgtEl>
                                        <p:attrNameLst>
                                          <p:attrName>ppt_w</p:attrName>
                                        </p:attrNameLst>
                                      </p:cBhvr>
                                    </p:anim>
                                    <p:anim by="(#ppt_w*0.50)" calcmode="lin" valueType="num">
                                      <p:cBhvr>
                                        <p:cTn id="50" dur="500" decel="50000" autoRev="1" fill="hold">
                                          <p:stCondLst>
                                            <p:cond delay="0"/>
                                          </p:stCondLst>
                                        </p:cTn>
                                        <p:tgtEl>
                                          <p:spTgt spid="5"/>
                                        </p:tgtEl>
                                        <p:attrNameLst>
                                          <p:attrName>ppt_x</p:attrName>
                                        </p:attrNameLst>
                                      </p:cBhvr>
                                    </p:anim>
                                    <p:anim from="(-#ppt_h/2)" to="(#ppt_y)" calcmode="lin" valueType="num">
                                      <p:cBhvr>
                                        <p:cTn id="51" dur="1000" fill="hold">
                                          <p:stCondLst>
                                            <p:cond delay="0"/>
                                          </p:stCondLst>
                                        </p:cTn>
                                        <p:tgtEl>
                                          <p:spTgt spid="5"/>
                                        </p:tgtEl>
                                        <p:attrNameLst>
                                          <p:attrName>ppt_y</p:attrName>
                                        </p:attrNameLst>
                                      </p:cBhvr>
                                    </p:anim>
                                    <p:animRot by="21600000">
                                      <p:cBhvr>
                                        <p:cTn id="52" dur="1000" fill="hold">
                                          <p:stCondLst>
                                            <p:cond delay="0"/>
                                          </p:stCondLst>
                                        </p:cTn>
                                        <p:tgtEl>
                                          <p:spTgt spid="5"/>
                                        </p:tgtEl>
                                        <p:attrNameLst>
                                          <p:attrName>r</p:attrName>
                                        </p:attrNameLst>
                                      </p:cBhvr>
                                    </p:animRot>
                                  </p:childTnLst>
                                </p:cTn>
                              </p:par>
                            </p:childTnLst>
                          </p:cTn>
                        </p:par>
                        <p:par>
                          <p:cTn id="53" fill="hold" nodeType="afterGroup">
                            <p:stCondLst>
                              <p:cond delay="46500"/>
                            </p:stCondLst>
                            <p:childTnLst>
                              <p:par>
                                <p:cTn id="54" presetID="49" presetClass="path" presetSubtype="0" accel="50000" decel="50000" fill="hold" nodeType="afterEffect">
                                  <p:stCondLst>
                                    <p:cond delay="0"/>
                                  </p:stCondLst>
                                  <p:childTnLst>
                                    <p:animMotion origin="layout" path="M 0 0  L 0.25 0.33295  E" pathEditMode="relative" ptsTypes="">
                                      <p:cBhvr>
                                        <p:cTn id="55" dur="1000" fill="hold"/>
                                        <p:tgtEl>
                                          <p:spTgt spid="6"/>
                                        </p:tgtEl>
                                        <p:attrNameLst>
                                          <p:attrName>ppt_x</p:attrName>
                                          <p:attrName>ppt_y</p:attrName>
                                        </p:attrNameLst>
                                      </p:cBhvr>
                                    </p:animMotion>
                                  </p:childTnLst>
                                </p:cTn>
                              </p:par>
                            </p:childTnLst>
                          </p:cTn>
                        </p:par>
                        <p:par>
                          <p:cTn id="56" fill="hold" nodeType="afterGroup">
                            <p:stCondLst>
                              <p:cond delay="47500"/>
                            </p:stCondLst>
                            <p:childTnLst>
                              <p:par>
                                <p:cTn id="57" presetID="9" presetClass="path" presetSubtype="0" accel="50000" decel="50000" fill="hold" nodeType="afterEffect">
                                  <p:stCondLst>
                                    <p:cond delay="0"/>
                                  </p:stCondLst>
                                  <p:iterate type="lt">
                                    <p:tmPct val="0"/>
                                  </p:iterate>
                                  <p:childTnLst>
                                    <p:animMotion origin="layout" path="M 0.00799 -0.01271 C 0.01997 -0.03676 0.04097 -0.07121 0.06597 -0.07121 C 0.10295 -0.07121 0.13299 -0.03537 0.13299 0.00995 C 0.13299 0.02451 0.13004 0.03792 0.12396 0.04995 C 0.125 0.04995 0.00799 0.2296 0.00799 0.23099 C 0.00799 0.2296 -0.10903 0.04995 -0.10798 0.04995 C -0.11406 0.03792 -0.11701 0.02451 -0.11701 0.00995 C -0.11701 -0.03537 -0.08698 -0.07121 -0.04896 -0.07121 C -0.025 -0.07121 -0.00399 -0.03676 0.00799 -0.01271 Z " pathEditMode="relative" rAng="0" ptsTypes="fffffffff">
                                      <p:cBhvr>
                                        <p:cTn id="58" dur="1000" fill="hold"/>
                                        <p:tgtEl>
                                          <p:spTgt spid="5"/>
                                        </p:tgtEl>
                                        <p:attrNameLst>
                                          <p:attrName>ppt_x</p:attrName>
                                          <p:attrName>ppt_y</p:attrName>
                                        </p:attrNameLst>
                                      </p:cBhvr>
                                      <p:rCtr x="0" y="9249"/>
                                    </p:animMotion>
                                  </p:childTnLst>
                                </p:cTn>
                              </p:par>
                            </p:childTnLst>
                          </p:cTn>
                        </p:par>
                        <p:par>
                          <p:cTn id="59" fill="hold" nodeType="afterGroup">
                            <p:stCondLst>
                              <p:cond delay="48500"/>
                            </p:stCondLst>
                            <p:childTnLst>
                              <p:par>
                                <p:cTn id="60" presetID="9" presetClass="path" presetSubtype="0" accel="50000" decel="50000" fill="hold" nodeType="after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61" dur="1000" fill="hold"/>
                                        <p:tgtEl>
                                          <p:spTgt spid="6"/>
                                        </p:tgtEl>
                                        <p:attrNameLst>
                                          <p:attrName>ppt_x</p:attrName>
                                          <p:attrName>ppt_y</p:attrName>
                                        </p:attrNameLst>
                                      </p:cBhvr>
                                    </p:animMotion>
                                  </p:childTnLst>
                                </p:cTn>
                              </p:par>
                            </p:childTnLst>
                          </p:cTn>
                        </p:par>
                        <p:par>
                          <p:cTn id="62" fill="hold" nodeType="afterGroup">
                            <p:stCondLst>
                              <p:cond delay="49500"/>
                            </p:stCondLst>
                            <p:childTnLst>
                              <p:par>
                                <p:cTn id="63" presetID="8" presetClass="emph" presetSubtype="0" fill="hold" nodeType="afterEffect">
                                  <p:stCondLst>
                                    <p:cond delay="0"/>
                                  </p:stCondLst>
                                  <p:iterate type="lt">
                                    <p:tmPct val="0"/>
                                  </p:iterate>
                                  <p:childTnLst>
                                    <p:animRot by="21600000">
                                      <p:cBhvr>
                                        <p:cTn id="64" dur="1000" fill="hold"/>
                                        <p:tgtEl>
                                          <p:spTgt spid="9"/>
                                        </p:tgtEl>
                                        <p:attrNameLst>
                                          <p:attrName>r</p:attrName>
                                        </p:attrNameLst>
                                      </p:cBhvr>
                                    </p:animRot>
                                  </p:childTnLst>
                                </p:cTn>
                              </p:par>
                            </p:childTnLst>
                          </p:cTn>
                        </p:par>
                        <p:par>
                          <p:cTn id="65" fill="hold" nodeType="afterGroup">
                            <p:stCondLst>
                              <p:cond delay="50500"/>
                            </p:stCondLst>
                            <p:childTnLst>
                              <p:par>
                                <p:cTn id="66" presetID="0" presetClass="path" presetSubtype="0" accel="50000" decel="50000" fill="hold" nodeType="afterEffect">
                                  <p:stCondLst>
                                    <p:cond delay="0"/>
                                  </p:stCondLst>
                                  <p:iterate type="lt">
                                    <p:tmPct val="0"/>
                                  </p:iterate>
                                  <p:childTnLst>
                                    <p:animMotion origin="layout" path="M -1.66667E-6 -2.19653E-6 C -0.00746 0.00324 -0.01337 0.00925 -0.02066 0.01249 C -0.02847 0.02336 -0.04357 0.02312 -0.05399 0.02521 C -0.06996 0.03237 -0.09132 0.03214 -0.10798 0.03376 C -0.11875 0.03862 -0.13021 0.04116 -0.14132 0.0444 C -0.15035 0.05226 -0.14253 0.04671 -0.15868 0.05064 C -0.16614 0.05249 -0.17344 0.05711 -0.1809 0.05919 C -0.19201 0.0622 -0.2033 0.06497 -0.21423 0.0696 C -0.22274 0.0733 -0.23125 0.07654 -0.23975 0.08023 C -0.24288 0.08162 -0.2493 0.0844 -0.2493 0.0844 C -0.25555 0.09018 -0.26198 0.09573 -0.26823 0.10127 C -0.26944 0.10243 -0.27014 0.10474 -0.27153 0.10567 C -0.2776 0.10983 -0.28385 0.11052 -0.29045 0.11191 C -0.30903 0.11122 -0.3276 0.11168 -0.346 0.10983 C -0.34757 0.1096 -0.34791 0.10659 -0.3493 0.10567 C -0.35069 0.10451 -0.35243 0.10428 -0.35399 0.10359 C -0.3566 0.10012 -0.36076 0.09781 -0.36198 0.09295 C -0.3625 0.09087 -0.3625 0.08833 -0.36354 0.08648 C -0.3658 0.08255 -0.37153 0.07607 -0.37153 0.07607 C -0.37309 0.06775 -0.3743 0.06197 -0.37778 0.0548 C -0.37916 0.04694 -0.38107 0.03931 -0.38264 0.03168 C -0.38368 -0.02057 -0.38472 -0.0726 -0.38576 -0.12485 C -0.38611 -0.14127 -0.39236 -0.1674 -0.3809 -0.17341 C -0.36788 -0.18034 -0.34844 -0.17896 -0.33646 -0.17988 C -0.28003 -0.1882 -0.2276 -0.18705 -0.16979 -0.1882 C -0.0434 -0.20323 0.08611 -0.19098 0.21111 -0.19029 C 0.28663 -0.17618 0.18611 -0.18659 0.40313 -0.18404 C 0.41268 -0.17988 0.42344 -0.17572 0.43334 -0.17341 C 0.44566 -0.1704 0.46094 -0.16948 0.47136 -0.15861 C 0.48472 -0.14474 0.49983 -0.11329 0.50313 -0.09109 C 0.5066 -0.06705 0.50486 -0.07676 0.50799 -0.0615 C 0.50695 -0.01086 0.50764 0.03168 0.49514 0.07815 C 0.49566 0.0881 0.49601 0.09804 0.49688 0.10775 C 0.49931 0.13364 0.50955 0.15862 0.51424 0.18382 C 0.51702 0.22382 0.5184 0.26474 0.52379 0.30428 C 0.52622 0.32185 0.52778 0.33966 0.53021 0.35723 C 0.5309 0.36301 0.53334 0.37411 0.53334 0.37411 C 0.53455 0.3926 0.53577 0.41087 0.53802 0.42914 C 0.5375 0.47908 0.5375 0.52925 0.53646 0.57919 C 0.53646 0.58197 0.53525 0.58474 0.5349 0.58752 C 0.53125 0.61434 0.53559 0.66104 0.50955 0.66798 C 0.49809 0.67769 0.48438 0.67931 0.47136 0.68278 C 0.44948 0.68856 0.42535 0.69573 0.40313 0.69758 C 0.37309 0.70012 0.34288 0.69989 0.31268 0.70174 C 0.23941 0.71237 0.16389 0.70497 0.09045 0.69966 C -0.00712 0.68139 -0.0908 0.69087 -0.2 0.68902 C -0.20972 0.68648 -0.21892 0.68278 -0.22864 0.6807 C -0.23073 0.67931 -0.23264 0.67746 -0.23489 0.6763 C -0.23698 0.67515 -0.23923 0.67538 -0.24132 0.67422 C -0.24305 0.6733 -0.24427 0.67122 -0.246 0.67006 C -0.24757 0.66914 -0.2493 0.66867 -0.25087 0.66798 C -0.25347 0.66428 -0.25486 0.66151 -0.25868 0.65943 C -0.2618 0.65758 -0.26823 0.65526 -0.26823 0.65526 C -0.27778 0.64324 -0.28489 0.64971 -0.3 0.6511 C -0.3085 0.65341 -0.31528 0.65873 -0.32378 0.66151 C -0.32986 0.6696 -0.33958 0.67075 -0.34757 0.67422 C -0.35399 0.67353 -0.36041 0.67422 -0.36666 0.67214 C -0.375 0.66937 -0.37812 0.64486 -0.37934 0.6363 C -0.37847 0.55954 -0.37743 0.4874 -0.36979 0.41203 C -0.37031 0.36902 -0.37048 0.32625 -0.37153 0.28324 C -0.37205 0.25804 -0.37708 0.23237 -0.37934 0.20717 C -0.37969 0.20347 -0.38298 0.17457 -0.38264 0.17318 C -0.38229 0.17087 -0.37934 0.17457 -0.37778 0.17526 C -0.37569 0.17619 -0.37361 0.17688 -0.37153 0.17758 C -0.35833 0.18197 -0.34722 0.18428 -0.33333 0.1859 C -0.32604 0.18844 -0.3184 0.18983 -0.31111 0.19237 C -0.30764 0.19353 -0.30503 0.19769 -0.30156 0.19862 C -0.29583 0.20023 -0.28993 0.2 -0.2842 0.2007 C -0.26875 0.21064 -0.28958 0.19838 -0.26354 0.20717 C -0.26163 0.20786 -0.26059 0.21064 -0.25868 0.21133 C -0.25399 0.21295 -0.24913 0.21249 -0.24444 0.21341 C -0.23906 0.21457 -0.22864 0.21758 -0.22864 0.21758 C -0.21545 0.22659 -0.22986 0.21781 -0.21111 0.22405 C -0.19375 0.2296 -0.17725 0.23977 -0.16041 0.24717 C -0.1533 0.25665 -0.13889 0.26174 -0.13021 0.26636 C -0.11232 0.27607 -0.09496 0.28925 -0.07621 0.29596 C -0.06423 0.30659 -0.08177 0.29203 -0.06041 0.30428 C -0.05903 0.30497 -0.0585 0.30752 -0.05712 0.30844 C -0.05607 0.30914 -0.04548 0.31237 -0.04444 0.31284 C -0.03767 0.32185 -0.03142 0.33064 -0.02535 0.34035 C -0.02083 0.34752 -0.01857 0.35607 -0.01423 0.36347 C -0.01128 0.37596 -0.00278 0.38289 0.00625 0.38682 C 0.01129 0.3933 0.01736 0.39399 0.02379 0.39723 C 0.03316 0.40185 0.04271 0.4074 0.05243 0.40995 C 0.05295 0.40786 0.054 0.40578 0.054 0.4037 C 0.054 0.40208 0.05104 0.3926 0.0507 0.39099 C 0.04601 0.36694 0.05174 0.39075 0.04757 0.37411 C 0.04462 0.35006 0.04445 0.32578 0.03959 0.3022 C 0.03785 0.28093 0.03559 0.25989 0.03334 0.23885 C 0.03229 0.20509 0.03368 0.15607 0.02535 0.12255 C 0.02222 0.09272 0.01823 0.06289 0.01268 0.03376 C 0.01129 0.01827 0.00799 0.00278 0.00799 -0.01271 " pathEditMode="relative" ptsTypes="fffffffffffffffffffffffffffffffffffffffffffffffffffffffffffffffffffffffffffffffffffffffffffA">
                                      <p:cBhvr>
                                        <p:cTn id="67" dur="1000" fill="hold"/>
                                        <p:tgtEl>
                                          <p:spTgt spid="5"/>
                                        </p:tgtEl>
                                        <p:attrNameLst>
                                          <p:attrName>ppt_x</p:attrName>
                                          <p:attrName>ppt_y</p:attrName>
                                        </p:attrNameLst>
                                      </p:cBhvr>
                                    </p:animMotion>
                                  </p:childTnLst>
                                </p:cTn>
                              </p:par>
                            </p:childTnLst>
                          </p:cTn>
                        </p:par>
                        <p:par>
                          <p:cTn id="68" fill="hold" nodeType="afterGroup">
                            <p:stCondLst>
                              <p:cond delay="51500"/>
                            </p:stCondLst>
                            <p:childTnLst>
                              <p:par>
                                <p:cTn id="69" presetID="0" presetClass="path" presetSubtype="0" accel="50000" decel="50000" fill="hold" nodeType="afterEffect">
                                  <p:stCondLst>
                                    <p:cond delay="0"/>
                                  </p:stCondLst>
                                  <p:childTnLst>
                                    <p:animMotion origin="layout" path="M 0.00659 -4.9711E-6 C 0.05139 -0.00115 0.08993 -0.00393 0.13368 -0.00624 C 0.14757 -0.01086 0.16232 -0.01132 0.17656 -0.01271 C 0.19809 -0.02219 0.25468 -0.01849 0.26545 -0.01895 C 0.33663 -0.03791 0.41093 -0.02867 0.48281 -0.01687 C 0.48593 -0.01549 0.4901 -0.01595 0.49236 -0.01271 C 0.49687 -0.00647 0.50052 0.00024 0.50503 0.00648 C 0.50868 0.02081 0.5059 0.01596 0.51146 0.02336 C 0.51198 0.04509 0.51215 0.06706 0.51302 0.08879 C 0.51354 0.10128 0.51718 0.11284 0.51927 0.12486 C 0.5217 0.13896 0.52378 0.15307 0.52725 0.16694 C 0.53003 0.1896 0.53211 0.2118 0.53368 0.23469 C 0.53281 0.2696 0.53923 0.28879 0.52725 0.31284 C 0.52673 0.31492 0.52673 0.31746 0.52569 0.31931 C 0.52343 0.32324 0.51771 0.32972 0.51771 0.32995 C 0.51545 0.33873 0.51302 0.33827 0.50816 0.34451 C 0.50468 0.36347 0.50816 0.34266 0.50503 0.37642 C 0.50486 0.37827 0.50277 0.39237 0.50191 0.3933 C 0.49878 0.39631 0.48836 0.39862 0.48437 0.39954 C 0.48229 0.40093 0.48038 0.4037 0.47812 0.4037 C 0.41771 0.4044 0.35746 0.40162 0.29705 0.40162 C 0.25312 0.40162 0.20937 0.40301 0.16545 0.4037 C 0.10017 0.40764 0.03576 0.41272 -0.02986 0.41434 C -0.06233 0.4229 -0.02483 0.41365 -0.1092 0.4185 C -0.11945 0.4192 -0.15226 0.42313 -0.16789 0.42498 C -0.20712 0.43515 -0.24132 0.43816 -0.28229 0.43977 C -0.32882 0.43862 -0.34688 0.44579 -0.38073 0.43122 C -0.3908 0.4222 -0.39601 0.4081 -0.40608 0.39954 C -0.41198 0.38775 -0.41545 0.37943 -0.41875 0.36579 C -0.41979 0.36162 -0.42188 0.35307 -0.42188 0.3533 C -0.42118 0.24394 -0.4283 0.12093 -0.40764 0.01064 C -0.40608 -0.02612 -0.40504 -0.0652 -0.39966 -0.1015 C -0.3974 -0.16393 -0.39809 -0.22751 -0.39341 -0.28947 C -0.39462 -0.39907 -0.39427 -0.39052 -0.39809 -0.45872 C -0.38924 -0.46658 -0.39323 -0.4645 -0.37587 -0.46497 C -0.32622 -0.46612 -0.27639 -0.46635 -0.22674 -0.46705 C -0.05313 -0.52947 0.13316 -0.47005 0.31302 -0.46936 C 0.34722 -0.45248 0.43298 -0.46705 0.43524 -0.46705 C 0.45139 -0.47306 0.46944 -0.46705 0.48593 -0.46497 C 0.4967 -0.4615 0.50642 -0.46011 0.51771 -0.45872 C 0.51927 -0.45803 0.52239 -0.45895 0.52257 -0.45664 C 0.52448 -0.4245 0.51996 -0.39653 0.51614 -0.36578 C 0.51701 -0.32161 0.51666 -0.28323 0.521 -0.24092 C 0.52274 -0.19352 0.52482 -0.14705 0.52569 -0.09942 C 0.52621 -0.06566 0.52639 -0.03167 0.52725 0.00209 C 0.5276 0.01249 0.52968 0.02197 0.53211 0.03168 C 0.53316 0.03584 0.53854 0.04509 0.53524 0.0444 C 0.52725 0.04301 0.51944 0.04047 0.51146 0.04024 C 0.45538 0.03839 0.3993 0.03885 0.34323 0.03816 C 0.2625 0.02937 0.18437 0.0296 0.10191 0.02752 C 0.05052 0.02081 0.1118 0.02821 -0.01077 0.02336 C -0.01632 0.02313 -0.01875 0.02105 -0.02344 0.01896 C -0.02657 0.01758 -0.03299 0.0148 -0.03299 0.01503 C -0.0349 0.0111 -0.03941 0.00879 -0.03941 0.00417 C -0.03941 0.00116 -0.03854 -0.00323 -0.03629 -0.00416 C -0.02032 -0.01109 0.0059 -0.01132 0.02257 -0.01271 C 0.07118 -0.01687 0.14635 -0.01618 0.18281 -0.01687 C 0.20382 -0.01849 0.20711 -0.01803 0.22257 -0.02312 C 0.20902 -0.02774 0.19635 -0.03537 0.18281 -0.04023 C 0.17621 -0.04624 0.1684 -0.05017 0.16059 -0.05271 C 0.1559 -0.05942 0.14948 -0.05919 0.14323 -0.06335 C 0.12725 -0.05988 0.11232 -0.05294 0.09705 -0.04647 C 0.08854 -0.03907 0.08021 -0.0356 0.07014 -0.03375 C 0.04531 -0.0178 0.01614 -0.03052 -0.01077 -0.02543 C -0.02604 -0.01849 -0.04115 -0.01595 -0.05677 -0.01063 C -0.06268 -0.00855 -0.06233 -0.00647 -0.06962 -0.00624 C -0.09289 -0.00554 -0.11615 -0.00624 -0.13941 -0.00624 " pathEditMode="relative" rAng="0" ptsTypes="ffffffffffffffffffffffffffffffffffffffffffffffffffffffffffffffffffA">
                                      <p:cBhvr>
                                        <p:cTn id="70" dur="1000" fill="hold"/>
                                        <p:tgtEl>
                                          <p:spTgt spid="6"/>
                                        </p:tgtEl>
                                        <p:attrNameLst>
                                          <p:attrName>ppt_x</p:attrName>
                                          <p:attrName>ppt_y</p:attrName>
                                        </p:attrNameLst>
                                      </p:cBhvr>
                                      <p:rCtr x="4900" y="-4200"/>
                                    </p:animMotion>
                                  </p:childTnLst>
                                </p:cTn>
                              </p:par>
                            </p:childTnLst>
                          </p:cTn>
                        </p:par>
                        <p:par>
                          <p:cTn id="71" fill="hold" nodeType="afterGroup">
                            <p:stCondLst>
                              <p:cond delay="52500"/>
                            </p:stCondLst>
                            <p:childTnLst>
                              <p:par>
                                <p:cTn id="72" presetID="7" presetClass="path" presetSubtype="0" accel="50000" decel="50000" fill="hold" nodeType="afterEffect">
                                  <p:stCondLst>
                                    <p:cond delay="0"/>
                                  </p:stCondLst>
                                  <p:childTnLst>
                                    <p:animMotion origin="layout" path="M 0 0  L 0.25 0  L 0.25 0.33295  L 0 0.33295  L 0 0  Z" pathEditMode="relative" ptsTypes="">
                                      <p:cBhvr>
                                        <p:cTn id="73" dur="1000" fill="hold"/>
                                        <p:tgtEl>
                                          <p:spTgt spid="6"/>
                                        </p:tgtEl>
                                        <p:attrNameLst>
                                          <p:attrName>ppt_x</p:attrName>
                                          <p:attrName>ppt_y</p:attrName>
                                        </p:attrNameLst>
                                      </p:cBhvr>
                                    </p:animMotion>
                                  </p:childTnLst>
                                </p:cTn>
                              </p:par>
                            </p:childTnLst>
                          </p:cTn>
                        </p:par>
                        <p:par>
                          <p:cTn id="74" fill="hold" nodeType="afterGroup">
                            <p:stCondLst>
                              <p:cond delay="53500"/>
                            </p:stCondLst>
                            <p:childTnLst>
                              <p:par>
                                <p:cTn id="75" presetID="5" presetClass="exit" presetSubtype="10" fill="hold" nodeType="afterEffect">
                                  <p:stCondLst>
                                    <p:cond delay="0"/>
                                  </p:stCondLst>
                                  <p:iterate type="lt">
                                    <p:tmPct val="0"/>
                                  </p:iterate>
                                  <p:childTnLst>
                                    <p:animEffect transition="out" filter="checkerboard(across)">
                                      <p:cBhvr>
                                        <p:cTn id="76" dur="1000"/>
                                        <p:tgtEl>
                                          <p:spTgt spid="9"/>
                                        </p:tgtEl>
                                      </p:cBhvr>
                                    </p:animEffect>
                                    <p:set>
                                      <p:cBhvr>
                                        <p:cTn id="77" dur="1" fill="hold">
                                          <p:stCondLst>
                                            <p:cond delay="999"/>
                                          </p:stCondLst>
                                        </p:cTn>
                                        <p:tgtEl>
                                          <p:spTgt spid="9"/>
                                        </p:tgtEl>
                                        <p:attrNameLst>
                                          <p:attrName>style.visibility</p:attrName>
                                        </p:attrNameLst>
                                      </p:cBhvr>
                                      <p:to>
                                        <p:strVal val="hidden"/>
                                      </p:to>
                                    </p:set>
                                  </p:childTnLst>
                                </p:cTn>
                              </p:par>
                            </p:childTnLst>
                          </p:cTn>
                        </p:par>
                        <p:par>
                          <p:cTn id="78" fill="hold" nodeType="afterGroup">
                            <p:stCondLst>
                              <p:cond delay="54500"/>
                            </p:stCondLst>
                            <p:childTnLst>
                              <p:par>
                                <p:cTn id="79" presetID="29" presetClass="path" presetSubtype="0" accel="50000" decel="50000" fill="hold" nodeType="afterEffect">
                                  <p:stCondLst>
                                    <p:cond delay="0"/>
                                  </p:stCondLst>
                                  <p:iterate type="lt">
                                    <p:tmPct val="0"/>
                                  </p:iterate>
                                  <p:childTnLst>
                                    <p:animMotion origin="layout" path="M 0 0  C 0.007 -0.01332  0.014 -0.02797  0.021 -0.04661  C 0.04 -0.09988  0.045 -0.15182  0.031 -0.15982  C 0.017 -0.16914  -0.01 -0.13185  -0.029 -0.07858  C -0.039 -0.05061  -0.045 -0.02397  -0.047 -0.004  C -0.05 0.01199  -0.051 0.02797  -0.051 0.04661  C -0.051 0.10654  -0.038 0.15582  -0.023 0.15582  C -0.008 0.15582  0.005 0.10654  0.005 0.04661  C 0.005 0.01865  0.002 -0.00799  -0.003 -0.02664  C -0.005 -0.04262  -0.01 -0.05993  -0.016 -0.07724  C -0.036 -0.13185  -0.063 -0.16914  -0.077 -0.15982  C -0.091 -0.15049  -0.086 -0.09988  -0.066 -0.04528  C -0.058 -0.01998  -0.047 0.00133  -0.036 0.01598  C -0.028 0.0293  -0.019 0.04129  -0.007 0.05327  C 0.029 0.09189  0.065 0.10921  0.075 0.09323  C 0.084 0.07724  0.064 0.03329  0.028 -0.004  C 0.013 -0.01998  -0.003 -0.03196  -0.016 -0.03995  C -0.028 -0.04794  -0.043 -0.0546  -0.059 -0.0586  C -0.103 -0.07192  -0.141 -0.06792  -0.144 -0.04661  C -0.148 -0.02664  -0.115 0  -0.071 0.01332  C -0.051 0.01865  -0.032 0.02131  -0.017 0.01998  C -0.004 0.01998  0.01 0.01731  0.025 0.01332  C 0.069 0  0.102 -0.02797  0.098 -0.04794  C 0.095 -0.06792  0.057 -0.07325  0.013 -0.05993  C -0.008 -0.05327  -0.027 -0.04395  -0.04 -0.03329  C -0.051 -0.0253  -0.062 -0.01598  -0.074 -0.004  C -0.109 0.03463  -0.13 0.07724  -0.12 0.09323  C -0.111 0.10921  -0.074 0.09189  -0.039 0.0546  C -0.022 0.03596  -0.008 0.01731  0 0  Z" pathEditMode="relative" ptsTypes="">
                                      <p:cBhvr>
                                        <p:cTn id="80" dur="2000" fill="hold"/>
                                        <p:tgtEl>
                                          <p:spTgt spid="9"/>
                                        </p:tgtEl>
                                        <p:attrNameLst>
                                          <p:attrName>ppt_x</p:attrName>
                                          <p:attrName>ppt_y</p:attrName>
                                        </p:attrNameLst>
                                      </p:cBhvr>
                                    </p:animMotion>
                                  </p:childTnLst>
                                </p:cTn>
                              </p:par>
                            </p:childTnLst>
                          </p:cTn>
                        </p:par>
                        <p:par>
                          <p:cTn id="81" fill="hold" nodeType="afterGroup">
                            <p:stCondLst>
                              <p:cond delay="56500"/>
                            </p:stCondLst>
                            <p:childTnLst>
                              <p:par>
                                <p:cTn id="82" presetID="1" presetClass="emph" presetSubtype="2" fill="hold" nodeType="afterEffect">
                                  <p:stCondLst>
                                    <p:cond delay="0"/>
                                  </p:stCondLst>
                                  <p:childTnLst>
                                    <p:animClr clrSpc="rgb" dir="cw">
                                      <p:cBhvr>
                                        <p:cTn id="83" dur="1000" fill="hold"/>
                                        <p:tgtEl>
                                          <p:spTgt spid="7"/>
                                        </p:tgtEl>
                                        <p:attrNameLst>
                                          <p:attrName>fillcolor</p:attrName>
                                        </p:attrNameLst>
                                      </p:cBhvr>
                                      <p:to>
                                        <a:schemeClr val="bg1"/>
                                      </p:to>
                                    </p:animClr>
                                    <p:set>
                                      <p:cBhvr>
                                        <p:cTn id="84" dur="1000" fill="hold"/>
                                        <p:tgtEl>
                                          <p:spTgt spid="7"/>
                                        </p:tgtEl>
                                        <p:attrNameLst>
                                          <p:attrName>fill.type</p:attrName>
                                        </p:attrNameLst>
                                      </p:cBhvr>
                                      <p:to>
                                        <p:strVal val="solid"/>
                                      </p:to>
                                    </p:set>
                                    <p:set>
                                      <p:cBhvr>
                                        <p:cTn id="85" dur="1000" fill="hold"/>
                                        <p:tgtEl>
                                          <p:spTgt spid="7"/>
                                        </p:tgtEl>
                                        <p:attrNameLst>
                                          <p:attrName>fill.on</p:attrName>
                                        </p:attrNameLst>
                                      </p:cBhvr>
                                      <p:to>
                                        <p:strVal val="true"/>
                                      </p:to>
                                    </p:set>
                                  </p:childTnLst>
                                </p:cTn>
                              </p:par>
                            </p:childTnLst>
                          </p:cTn>
                        </p:par>
                        <p:par>
                          <p:cTn id="86" fill="hold" nodeType="afterGroup">
                            <p:stCondLst>
                              <p:cond delay="57500"/>
                            </p:stCondLst>
                            <p:childTnLst>
                              <p:par>
                                <p:cTn id="87" presetID="12" presetClass="path" presetSubtype="0" accel="50000" decel="50000" fill="hold" nodeType="afterEffect">
                                  <p:stCondLst>
                                    <p:cond delay="0"/>
                                  </p:stCondLst>
                                  <p:iterate type="lt">
                                    <p:tmPct val="0"/>
                                  </p:iterate>
                                  <p:childTnLst>
                                    <p:animMotion origin="layout" path="M 0 0  C 0.03 -0.05061  0.075 -0.08257  0.125 -0.08257  C 0.175 -0.08257  0.22 -0.05061  0.25 0  C 0.22 0.05061  0.175 0.08257  0.125 0.08257  C 0.075 0.08257  0.03 0.05061  0 0  Z" pathEditMode="relative" ptsTypes="">
                                      <p:cBhvr>
                                        <p:cTn id="88" dur="1000" fill="hold"/>
                                        <p:tgtEl>
                                          <p:spTgt spid="5"/>
                                        </p:tgtEl>
                                        <p:attrNameLst>
                                          <p:attrName>ppt_x</p:attrName>
                                          <p:attrName>ppt_y</p:attrName>
                                        </p:attrNameLst>
                                      </p:cBhvr>
                                    </p:animMotion>
                                  </p:childTnLst>
                                </p:cTn>
                              </p:par>
                            </p:childTnLst>
                          </p:cTn>
                        </p:par>
                        <p:par>
                          <p:cTn id="89" fill="hold" nodeType="afterGroup">
                            <p:stCondLst>
                              <p:cond delay="58500"/>
                            </p:stCondLst>
                            <p:childTnLst>
                              <p:par>
                                <p:cTn id="90" presetID="35" presetClass="exit" presetSubtype="0" fill="hold" nodeType="afterEffect">
                                  <p:stCondLst>
                                    <p:cond delay="0"/>
                                  </p:stCondLst>
                                  <p:iterate type="lt">
                                    <p:tmPct val="0"/>
                                  </p:iterate>
                                  <p:childTnLst>
                                    <p:animEffect transition="out" filter="fade">
                                      <p:cBhvr>
                                        <p:cTn id="91" dur="1000"/>
                                        <p:tgtEl>
                                          <p:spTgt spid="9"/>
                                        </p:tgtEl>
                                      </p:cBhvr>
                                    </p:animEffect>
                                    <p:anim calcmode="lin" valueType="num">
                                      <p:cBhvr>
                                        <p:cTn id="92" dur="1000"/>
                                        <p:tgtEl>
                                          <p:spTgt spid="9"/>
                                        </p:tgtEl>
                                        <p:attrNameLst>
                                          <p:attrName>style.rotation</p:attrName>
                                        </p:attrNameLst>
                                      </p:cBhvr>
                                      <p:tavLst>
                                        <p:tav tm="0">
                                          <p:val>
                                            <p:fltVal val="0"/>
                                          </p:val>
                                        </p:tav>
                                        <p:tav tm="100000">
                                          <p:val>
                                            <p:fltVal val="720"/>
                                          </p:val>
                                        </p:tav>
                                      </p:tavLst>
                                    </p:anim>
                                    <p:anim calcmode="lin" valueType="num">
                                      <p:cBhvr>
                                        <p:cTn id="93" dur="1000"/>
                                        <p:tgtEl>
                                          <p:spTgt spid="9"/>
                                        </p:tgtEl>
                                        <p:attrNameLst>
                                          <p:attrName>ppt_h</p:attrName>
                                        </p:attrNameLst>
                                      </p:cBhvr>
                                      <p:tavLst>
                                        <p:tav tm="0">
                                          <p:val>
                                            <p:strVal val="ppt_h"/>
                                          </p:val>
                                        </p:tav>
                                        <p:tav tm="100000">
                                          <p:val>
                                            <p:fltVal val="0"/>
                                          </p:val>
                                        </p:tav>
                                      </p:tavLst>
                                    </p:anim>
                                    <p:anim calcmode="lin" valueType="num">
                                      <p:cBhvr>
                                        <p:cTn id="94" dur="1000"/>
                                        <p:tgtEl>
                                          <p:spTgt spid="9"/>
                                        </p:tgtEl>
                                        <p:attrNameLst>
                                          <p:attrName>ppt_w</p:attrName>
                                        </p:attrNameLst>
                                      </p:cBhvr>
                                      <p:tavLst>
                                        <p:tav tm="0">
                                          <p:val>
                                            <p:strVal val="ppt_w"/>
                                          </p:val>
                                        </p:tav>
                                        <p:tav tm="100000">
                                          <p:val>
                                            <p:fltVal val="0"/>
                                          </p:val>
                                        </p:tav>
                                      </p:tavLst>
                                    </p:anim>
                                    <p:set>
                                      <p:cBhvr>
                                        <p:cTn id="95" dur="1" fill="hold">
                                          <p:stCondLst>
                                            <p:cond delay="999"/>
                                          </p:stCondLst>
                                        </p:cTn>
                                        <p:tgtEl>
                                          <p:spTgt spid="9"/>
                                        </p:tgtEl>
                                        <p:attrNameLst>
                                          <p:attrName>style.visibility</p:attrName>
                                        </p:attrNameLst>
                                      </p:cBhvr>
                                      <p:to>
                                        <p:strVal val="hidden"/>
                                      </p:to>
                                    </p:set>
                                  </p:childTnLst>
                                </p:cTn>
                              </p:par>
                            </p:childTnLst>
                          </p:cTn>
                        </p:par>
                        <p:par>
                          <p:cTn id="96" fill="hold" nodeType="afterGroup">
                            <p:stCondLst>
                              <p:cond delay="59500"/>
                            </p:stCondLst>
                            <p:childTnLst>
                              <p:par>
                                <p:cTn id="97" presetID="12" presetClass="path" presetSubtype="0" accel="50000" decel="50000" fill="hold" nodeType="afterEffect">
                                  <p:stCondLst>
                                    <p:cond delay="0"/>
                                  </p:stCondLst>
                                  <p:childTnLst>
                                    <p:animMotion origin="layout" path="M 0 0  C 0.03 -0.05061  0.075 -0.08257  0.125 -0.08257  C 0.175 -0.08257  0.22 -0.05061  0.25 0  C 0.22 0.05061  0.175 0.08257  0.125 0.08257  C 0.075 0.08257  0.03 0.05061  0 0  Z" pathEditMode="relative" ptsTypes="">
                                      <p:cBhvr>
                                        <p:cTn id="98" dur="1000" fill="hold"/>
                                        <p:tgtEl>
                                          <p:spTgt spid="6"/>
                                        </p:tgtEl>
                                        <p:attrNameLst>
                                          <p:attrName>ppt_x</p:attrName>
                                          <p:attrName>ppt_y</p:attrName>
                                        </p:attrNameLst>
                                      </p:cBhvr>
                                    </p:animMotion>
                                  </p:childTnLst>
                                </p:cTn>
                              </p:par>
                            </p:childTnLst>
                          </p:cTn>
                        </p:par>
                        <p:par>
                          <p:cTn id="99" fill="hold" nodeType="afterGroup">
                            <p:stCondLst>
                              <p:cond delay="60500"/>
                            </p:stCondLst>
                            <p:childTnLst>
                              <p:par>
                                <p:cTn id="100" presetID="53" presetClass="path" presetSubtype="0" accel="50000" decel="50000" fill="hold" nodeType="afterEffect">
                                  <p:stCondLst>
                                    <p:cond delay="0"/>
                                  </p:stCondLst>
                                  <p:iterate type="lt">
                                    <p:tmPct val="0"/>
                                  </p:iterate>
                                  <p:childTnLst>
                                    <p:animMotion origin="layout" path="M 0 0  C -0.066 0.00799  -0.115 0.02797  -0.115 0.04395  C -0.115 0.0586  -0.067 0.06925  -0.003 0.06925  C 0.061 0.06925  0.115 0.0586  0.115 0.04395  C 0.115 0.02797  0.059 0.02397  -0.005 0.03463  C -0.068 0.04661  -0.115 0.06659  -0.115 0.08124  C -0.115 0.09589  -0.066 0.10788  -0.003 0.10788  C 0.061 0.10788  0.115 0.09589  0.115 0.08124  C 0.115 0.06659  0.059 0.06259  -0.004 0.07325  C -0.068 0.0839  -0.115 0.10388  -0.115 0.11853  C -0.115 0.13451  -0.066 0.1465  -0.002 0.1465  C 0.061 0.1465  0.115 0.13451  0.115 0.11853  C 0.115 0.10521  0.059 0.10122  -0.004 0.11054  C -0.067 0.12119  -0.115 0.1425  -0.115 0.15715  C -0.115 0.1718  -0.065 0.18379  -0.002 0.18379  C 0.063 0.18379  0.115 0.1718  0.115 0.15715  C 0.115 0.1425  0.06 0.13851  -0.003 0.14916  C -0.066 0.15982  -0.115 0.17979  -0.115 0.19444  C -0.115 0.21042  -0.065 0.22108  -0.001 0.22108  C 0.063 0.22108  0.115 0.20909  0.115 0.19444  C 0.115 0.17979  0.06 0.1758  -0.003 0.18645  C -0.066 0.19711  -0.115 0.21841  -0.115 0.23173  C -0.115 0.24638  -0.064 0.25837  -0.001 0.25837  C 0.063 0.25837  0.115 0.24638  0.115 0.23173  C 0.115 0.21841  0.061 0.21442  -0.003 0.22374  C -0.066 0.2344  -0.115 0.2557  -0.115 0.27035  C -0.115 0.28367  -0.064 0.29699  0 0.29699  C 0.064 0.29699  0.115 0.285  0.115 0.27035  C 0.115 0.2557  0.061 0.25171  -0.002 0.26236  C -0.065 0.27302  -0.116 0.29299  -0.115 0.30764  C -0.114 0.32229  -0.064 0.33295  0 0.33295  C 0.064 0.33295  0.115 0.32096  0.115 0.30631  C 0.115 0.29299  0.063 0.289  0 0.30098  E" pathEditMode="relative" ptsTypes="">
                                      <p:cBhvr>
                                        <p:cTn id="101" dur="2000" fill="hold"/>
                                        <p:tgtEl>
                                          <p:spTgt spid="9"/>
                                        </p:tgtEl>
                                        <p:attrNameLst>
                                          <p:attrName>ppt_x</p:attrName>
                                          <p:attrName>ppt_y</p:attrName>
                                        </p:attrNameLst>
                                      </p:cBhvr>
                                    </p:animMotion>
                                  </p:childTnLst>
                                </p:cTn>
                              </p:par>
                            </p:childTnLst>
                          </p:cTn>
                        </p:par>
                        <p:par>
                          <p:cTn id="102" fill="hold" nodeType="afterGroup">
                            <p:stCondLst>
                              <p:cond delay="62500"/>
                            </p:stCondLst>
                            <p:childTnLst>
                              <p:par>
                                <p:cTn id="103" presetID="21" presetClass="entr" presetSubtype="4" fill="hold" nodeType="afterEffect">
                                  <p:stCondLst>
                                    <p:cond delay="0"/>
                                  </p:stCondLst>
                                  <p:iterate type="lt">
                                    <p:tmPct val="0"/>
                                  </p:iterate>
                                  <p:childTnLst>
                                    <p:set>
                                      <p:cBhvr>
                                        <p:cTn id="104" dur="1" fill="hold">
                                          <p:stCondLst>
                                            <p:cond delay="0"/>
                                          </p:stCondLst>
                                        </p:cTn>
                                        <p:tgtEl>
                                          <p:spTgt spid="5"/>
                                        </p:tgtEl>
                                        <p:attrNameLst>
                                          <p:attrName>style.visibility</p:attrName>
                                        </p:attrNameLst>
                                      </p:cBhvr>
                                      <p:to>
                                        <p:strVal val="visible"/>
                                      </p:to>
                                    </p:set>
                                    <p:animEffect transition="in" filter="wheel(4)">
                                      <p:cBhvr>
                                        <p:cTn id="105" dur="1000"/>
                                        <p:tgtEl>
                                          <p:spTgt spid="5"/>
                                        </p:tgtEl>
                                      </p:cBhvr>
                                    </p:animEffect>
                                  </p:childTnLst>
                                </p:cTn>
                              </p:par>
                            </p:childTnLst>
                          </p:cTn>
                        </p:par>
                        <p:par>
                          <p:cTn id="106" fill="hold" nodeType="afterGroup">
                            <p:stCondLst>
                              <p:cond delay="63500"/>
                            </p:stCondLst>
                            <p:childTnLst>
                              <p:par>
                                <p:cTn id="107" presetID="21" presetClass="entr" presetSubtype="4"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heel(4)">
                                      <p:cBhvr>
                                        <p:cTn id="109" dur="1000"/>
                                        <p:tgtEl>
                                          <p:spTgt spid="6"/>
                                        </p:tgtEl>
                                      </p:cBhvr>
                                    </p:animEffect>
                                  </p:childTnLst>
                                </p:cTn>
                              </p:par>
                            </p:childTnLst>
                          </p:cTn>
                        </p:par>
                        <p:par>
                          <p:cTn id="110" fill="hold" nodeType="afterGroup">
                            <p:stCondLst>
                              <p:cond delay="64500"/>
                            </p:stCondLst>
                            <p:childTnLst>
                              <p:par>
                                <p:cTn id="111" presetID="0" presetClass="path" presetSubtype="0" accel="50000" decel="50000" fill="hold" grpId="1" nodeType="afterEffect">
                                  <p:stCondLst>
                                    <p:cond delay="0"/>
                                  </p:stCondLst>
                                  <p:iterate type="lt">
                                    <p:tmPct val="0"/>
                                  </p:iterate>
                                  <p:childTnLst>
                                    <p:animMotion origin="layout" path="M 0.01263 0.00231 C 0.00013 -0.00371 -0.01133 -0.01204 -0.02383 -0.0169 C -0.0306 -0.02662 -0.05091 -0.03218 -0.06028 -0.03635 C -0.06823 -0.03959 -0.07252 -0.04468 -0.08086 -0.04653 C -0.08607 -0.04977 -0.09114 -0.05487 -0.09674 -0.05718 C -0.09987 -0.05903 -0.10312 -0.05973 -0.10625 -0.06135 C -0.12969 -0.07524 -0.11406 -0.07037 -0.13008 -0.07408 C -0.14531 -0.0845 -0.16302 -0.08843 -0.17929 -0.09561 C -0.18815 -0.09931 -0.19206 -0.10325 -0.20156 -0.10556 C -0.20416 -0.10718 -0.2069 -0.10857 -0.2095 -0.11019 C -0.21133 -0.11135 -0.2125 -0.1132 -0.21419 -0.11412 C -0.2181 -0.11644 -0.22135 -0.11621 -0.22539 -0.11852 C -0.23268 -0.12153 -0.24062 -0.12593 -0.24752 -0.13102 C -0.25364 -0.13565 -0.26666 -0.14167 -0.26666 -0.14121 C -0.28607 -0.16158 -0.26081 -0.13797 -0.27929 -0.14977 C -0.28541 -0.1544 -0.28854 -0.15996 -0.29518 -0.16297 C -0.25403 -0.18056 -0.29271 -0.16528 -0.18737 -0.16922 C -0.1306 -0.1713 -0.07396 -0.17825 -0.01732 -0.18149 C 0.07448 -0.19723 0.16992 -0.19283 0.26198 -0.19491 C 0.31042 -0.19954 0.35794 -0.20811 0.40638 -0.21158 C 0.43242 -0.21852 0.39167 -0.20903 0.4444 -0.21621 C 0.44987 -0.21667 0.46042 -0.21991 0.46042 -0.21968 C 0.44909 -0.23426 0.43815 -0.24121 0.42383 -0.24723 C 0.40834 -0.26227 0.3905 -0.27061 0.37305 -0.28125 C 0.34479 -0.29908 0.31628 -0.31482 0.28711 -0.32963 C 0.26875 -0.33912 0.25052 -0.35139 0.23164 -0.35926 C 0.17435 -0.3845 0.25742 -0.34491 0.19531 -0.37408 C 0.18347 -0.37963 0.17253 -0.3882 0.16042 -0.39167 C 0.14115 -0.39537 0.125 -0.40278 0.10638 -0.40996 C 0.08711 -0.41806 0.06719 -0.42176 0.04779 -0.4294 C 0.02748 -0.43658 0.00768 -0.44584 -0.01263 -0.45232 C -0.02044 -0.45926 -0.02487 -0.45926 -0.03489 -0.46088 C -0.06289 -0.47014 -0.10924 -0.46621 -0.13646 -0.46737 C -0.15325 -0.47084 -0.17031 -0.47385 -0.18737 -0.4757 C -0.20364 -0.48149 -0.21992 -0.48727 -0.23646 -0.49283 C -0.24166 -0.49746 -0.24635 -0.49885 -0.25221 -0.50093 C -0.25625 -0.50625 -0.26081 -0.50695 -0.2651 -0.51158 C -0.27695 -0.52477 -0.26302 -0.51204 -0.27448 -0.52223 C -0.2819 -0.53681 -0.27773 -0.53149 -0.28554 -0.53889 C -0.28073 -0.54885 -0.27148 -0.55417 -0.26341 -0.55811 C -0.24062 -0.56945 -0.2181 -0.57593 -0.19362 -0.57686 C -0.16081 -0.57825 -0.12799 -0.57848 -0.09518 -0.57894 C -0.0526 -0.57662 -0.01081 -0.56922 0.03177 -0.56621 C 0.15248 -0.56806 0.27175 -0.57778 0.39219 -0.58125 C 0.46081 -0.59121 0.53802 -0.58658 0.60482 -0.58774 C 0.59935 -0.59005 0.5944 -0.59422 0.58893 -0.59584 C 0.5556 -0.60579 0.52123 -0.6088 0.48737 -0.61065 C 0.35742 -0.6088 0.22813 -0.60579 0.09844 -0.59815 C 0.08216 -0.59514 0.06576 -0.59329 0.04935 -0.59167 C 0.00899 -0.5926 -0.03125 -0.59306 -0.07135 -0.59422 C -0.08633 -0.59422 -0.10104 -0.59885 -0.11575 -0.60047 C -0.14791 -0.60348 -0.1806 -0.6051 -0.21263 -0.60672 C -0.23268 -0.61112 -0.25299 -0.61551 -0.27291 -0.61922 C -0.26549 -0.60926 -0.25429 -0.60834 -0.2444 -0.60463 C -0.2194 -0.59514 -0.19414 -0.58311 -0.16823 -0.57894 C -0.13698 -0.5669 -0.15052 -0.57084 -0.12851 -0.56621 C -0.10429 -0.55672 -0.07708 -0.55 -0.05221 -0.54329 C -0.0345 -0.5338 -0.01719 -0.53079 0.00156 -0.52639 C 0.01459 -0.52292 0.02656 -0.51806 0.03972 -0.51575 C 0.06159 -0.50787 0.08229 -0.50186 0.10482 -0.49908 C 0.12826 -0.49283 0.15052 -0.48473 0.17461 -0.48218 C 0.19792 -0.47639 0.22097 -0.46968 0.2444 -0.46505 C 0.25625 -0.46088 0.26732 -0.45926 0.2793 -0.45672 C 0.31979 -0.44723 0.36055 -0.4382 0.40156 -0.43334 C 0.41367 -0.43033 0.42435 -0.42732 0.43659 -0.42524 C 0.44284 -0.42385 0.4556 -0.42084 0.4556 -0.42037 C 0.45612 -0.41899 0.45768 -0.41667 0.45716 -0.41436 C 0.45508 -0.40602 0.43399 -0.39584 0.42865 -0.39399 C 0.40222 -0.37963 0.37748 -0.36991 0.34935 -0.36412 C 0.32956 -0.35417 0.31133 -0.34862 0.2905 -0.34422 C 0.23073 -0.31991 0.16302 -0.30047 0.10156 -0.29005 C 0.07448 -0.28542 0.04753 -0.27778 0.02071 -0.27292 C 0.00951 -0.27107 -0.01263 -0.26875 -0.01263 -0.26829 C -0.03581 -0.26204 -0.05898 -0.25996 -0.08242 -0.25834 C -0.10299 -0.25394 -0.08581 -0.25718 -0.11575 -0.25394 C -0.12747 -0.25255 -0.15065 -0.24954 -0.15065 -0.24931 C -0.17018 -0.24375 -0.1931 -0.24445 -0.21263 -0.24375 C -0.23424 -0.23797 -0.21028 -0.24375 -0.24909 -0.23912 C -0.26719 -0.23681 -0.28502 -0.23264 -0.30312 -0.23079 C -0.29531 -0.21922 -0.26159 -0.21991 -0.24909 -0.21852 C -0.22956 -0.21436 -0.21002 -0.21204 -0.19049 -0.20926 C -0.16367 -0.20579 -0.13789 -0.19723 -0.11107 -0.19491 C -0.10469 -0.19306 -0.09844 -0.19005 -0.09206 -0.18843 C -0.08476 -0.18658 -0.06979 -0.18426 -0.06979 -0.18403 C -0.05104 -0.17639 -0.0306 -0.17014 -0.01107 -0.1669 C 0.01706 -0.15463 0.04831 -0.14561 0.07774 -0.14167 C 0.18138 -0.11019 0.29492 -0.1213 0.39844 -0.12037 C 0.42656 -0.11737 0.45469 -0.1176 0.48268 -0.11412 C 0.47982 -0.10325 0.47656 -0.09445 0.46823 -0.09098 C 0.45899 -0.08334 0.45052 -0.07338 0.43972 -0.07037 C 0.38802 -0.03473 0.33177 -0.01158 0.27461 0.00231 C 0.26185 0.00509 0.24909 0.01041 0.23659 0.01458 C 0.22865 0.01759 0.19362 0.02476 0.18112 0.02777 C 0.13438 0.03726 0.08854 0.05208 0.04128 0.05902 C 0.02722 0.06481 0.01446 0.06736 -1.875E-6 0.07013 C -0.01562 0.07569 -0.03177 0.078 -0.04752 0.08263 C -0.05625 0.08449 -0.06419 0.09027 -0.07291 0.09282 C -0.09127 0.09907 -0.11133 0.10162 -0.13008 0.10555 C -0.1582 0.11157 -0.18554 0.11898 -0.21419 0.12245 C -0.22956 0.12916 -0.25 0.12963 -0.26666 0.13287 C -0.25221 0.13588 -0.23997 0.13912 -0.22539 0.14097 C -0.19414 0.15254 -0.15885 0.15486 -0.12695 0.15648 C -0.07278 0.15833 -0.05247 0.15833 0.00482 0.16018 C 0.03503 0.16296 0.06511 0.16365 0.09531 0.16643 C 0.2194 0.16597 0.34388 0.16643 0.46823 0.16458 C 0.47149 0.16458 0.46198 0.1618 0.45886 0.16018 C 0.45052 0.15671 0.44206 0.15347 0.43334 0.15185 C 0.42292 0.14282 0.40925 0.13981 0.39688 0.1368 C 0.38477 0.12939 0.37149 0.12708 0.35886 0.12013 C 0.35326 0.11736 0.34675 0.11527 0.34128 0.11157 C 0.33281 0.10578 0.32513 0.10069 0.31602 0.09722 C 0.30482 0.08634 0.31459 0.09398 0.30143 0.08865 C 0.29011 0.08402 0.27878 0.07708 0.26823 0.07013 C 0.26654 0.06851 0.26524 0.06597 0.26341 0.06527 C 0.25886 0.0625 0.24909 0.05902 0.24909 0.05925 C 0.23581 0.04583 0.25039 0.05833 0.2349 0.05092 C 0.22748 0.04699 0.22031 0.03912 0.21263 0.03541 C 0.20951 0.03425 0.20612 0.03333 0.20313 0.03171 C 0.1931 0.025 0.18268 0.0162 0.17136 0.01226 C 0.1655 0.0074 0.15951 0.00463 0.15248 0.00231 C 0.14427 -0.0051 0.13321 -0.00672 0.12383 -0.01088 C 0.09636 -0.01042 0.06875 -0.00996 0.04128 -0.0088 C 0.02748 -0.00787 0.01406 4.44444E-6 -1.875E-6 4.44444E-6 " pathEditMode="relative" rAng="0" ptsTypes="AAAAAAAAAAAAAAAAAAAAAAAAAAAAAAAAAAAAAAAAAAAAAAAAAAAAAAAAAAAAAAAAAAAAAAAAAAAAAAAAAAAAAAAAAAAAAAAAAAAAAAAAAAAAAAAAAAAAAAAAAAA">
                                      <p:cBhvr>
                                        <p:cTn id="112" dur="1000" fill="hold"/>
                                        <p:tgtEl>
                                          <p:spTgt spid="7"/>
                                        </p:tgtEl>
                                        <p:attrNameLst>
                                          <p:attrName>ppt_x</p:attrName>
                                          <p:attrName>ppt_y</p:attrName>
                                        </p:attrNameLst>
                                      </p:cBhvr>
                                      <p:rCtr x="13815" y="-22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4000">
              <a:srgbClr val="FFFF00"/>
            </a:gs>
            <a:gs pos="61000">
              <a:srgbClr val="FF0000"/>
            </a:gs>
            <a:gs pos="83000">
              <a:srgbClr val="99FF33"/>
            </a:gs>
            <a:gs pos="100000">
              <a:srgbClr val="0033CC"/>
            </a:gs>
          </a:gsLst>
          <a:path path="rect">
            <a:fillToRect l="50000" t="50000" r="50000" b="50000"/>
          </a:path>
        </a:gradFill>
        <a:effectLst/>
      </p:bgPr>
    </p:bg>
    <p:spTree>
      <p:nvGrpSpPr>
        <p:cNvPr id="1" name=""/>
        <p:cNvGrpSpPr/>
        <p:nvPr/>
      </p:nvGrpSpPr>
      <p:grpSpPr>
        <a:xfrm>
          <a:off x="0" y="0"/>
          <a:ext cx="0" cy="0"/>
          <a:chOff x="0" y="0"/>
          <a:chExt cx="0" cy="0"/>
        </a:xfrm>
      </p:grpSpPr>
      <p:sp>
        <p:nvSpPr>
          <p:cNvPr id="2" name="Rectángulo 1"/>
          <p:cNvSpPr/>
          <p:nvPr/>
        </p:nvSpPr>
        <p:spPr>
          <a:xfrm>
            <a:off x="0" y="1878976"/>
            <a:ext cx="5943600" cy="2144177"/>
          </a:xfrm>
          <a:prstGeom prst="rect">
            <a:avLst/>
          </a:prstGeom>
          <a:solidFill>
            <a:schemeClr val="accent4">
              <a:lumMod val="20000"/>
              <a:lumOff val="80000"/>
            </a:schemeClr>
          </a:solidFill>
        </p:spPr>
        <p:txBody>
          <a:bodyPr wrap="square">
            <a:spAutoFit/>
          </a:bodyPr>
          <a:lstStyle/>
          <a:p>
            <a:pPr marL="47625" marR="47625" algn="just">
              <a:lnSpc>
                <a:spcPts val="2000"/>
              </a:lnSpc>
            </a:pPr>
            <a:r>
              <a:rPr lang="es-PE"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a:t>
            </a:r>
            <a:r>
              <a:rPr lang="es-PE"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reduccionismo </a:t>
            </a:r>
            <a:r>
              <a:rPr lang="es-PE"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racionalista/epistemológico, nacido con </a:t>
            </a:r>
            <a:r>
              <a:rPr lang="es-PE" sz="20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Descartes y convertido </a:t>
            </a:r>
            <a:r>
              <a:rPr lang="es-P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 único paradigma de la modernidad, redujo la verdad a la verdad llamada científica, con la nefasta imposición conceptual del discurso cientificista/objetivista, fundado en un logicismo extremo y en un sistema categorial cerrado, en forma de modelo metodológico al cual la realidad y los hechos deben adecuarse.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6172200" y="1962332"/>
            <a:ext cx="6019800" cy="1977464"/>
          </a:xfrm>
          <a:prstGeom prst="rect">
            <a:avLst/>
          </a:prstGeom>
          <a:pattFill prst="pct5">
            <a:fgClr>
              <a:schemeClr val="accent4">
                <a:lumMod val="20000"/>
                <a:lumOff val="80000"/>
              </a:schemeClr>
            </a:fgClr>
            <a:bgClr>
              <a:schemeClr val="bg1"/>
            </a:bgClr>
          </a:pattFill>
        </p:spPr>
        <p:txBody>
          <a:bodyPr wrap="square">
            <a:spAutoFit/>
          </a:bodyPr>
          <a:lstStyle/>
          <a:p>
            <a:pPr marL="47625" marR="47625" algn="just">
              <a:lnSpc>
                <a:spcPts val="2100"/>
              </a:lnSpc>
            </a:pPr>
            <a:r>
              <a:rPr lang="es-P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Hoy, la noción de ciencia y ciencia positiva limita el conocimiento y desfigura la investigación</a:t>
            </a:r>
            <a:r>
              <a:rPr lang="es-PE"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47625" marR="47625" algn="just">
              <a:lnSpc>
                <a:spcPts val="2100"/>
              </a:lnSpc>
            </a:pPr>
            <a:r>
              <a:rPr lang="es-PE"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a:t>
            </a:r>
            <a:r>
              <a:rPr lang="es-P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ciencia positiva se margina o desecha el proceso del saber, el lugar de la imagen que suscita, la imaginación creadora del hombre, la metáfora y otras formas tropológicas, cuyo sentido figurativo no le resta valor cognoscitivo, práctico, axiológico y comunicativo.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048000" y="4425065"/>
            <a:ext cx="6096000" cy="2144177"/>
          </a:xfrm>
          <a:prstGeom prst="rect">
            <a:avLst/>
          </a:prstGeom>
          <a:solidFill>
            <a:srgbClr val="CCFF33"/>
          </a:solidFill>
        </p:spPr>
        <p:txBody>
          <a:bodyPr>
            <a:spAutoFit/>
          </a:bodyPr>
          <a:lstStyle/>
          <a:p>
            <a:pPr marL="47625" marR="47625" algn="just">
              <a:lnSpc>
                <a:spcPts val="2000"/>
              </a:lnSpc>
            </a:pPr>
            <a:r>
              <a:rPr lang="es-PE"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ciencia cualitativa activa el proceso del saber y le imprime mayor sentido de integralidad, y con ello, nuevas posibilidades de apertura para penetrar en los procesos reales. </a:t>
            </a:r>
            <a:r>
              <a:rPr lang="es-PE"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 es posible hacer del conocimiento, llamado científico, el núcleo arquetípico del pensamiento y convertirlo en un modelo impersonal que, a priori y teleológicamente, condiciona la realidad existente para hacer con ella una unidad o identidad, llamada verdad.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775283" y="136928"/>
            <a:ext cx="6096000" cy="1566263"/>
          </a:xfrm>
          <a:prstGeom prst="rect">
            <a:avLst/>
          </a:prstGeom>
          <a:solidFill>
            <a:srgbClr val="FFFF00"/>
          </a:solidFill>
        </p:spPr>
        <p:txBody>
          <a:bodyPr>
            <a:spAutoFit/>
          </a:bodyPr>
          <a:lstStyle/>
          <a:p>
            <a:pPr algn="ctr">
              <a:lnSpc>
                <a:spcPts val="2880"/>
              </a:lnSpc>
            </a:pPr>
            <a:r>
              <a:rPr lang="es-PE"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Hipótesis</a:t>
            </a:r>
            <a:r>
              <a:rPr lang="es-PE"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s-PE"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2880"/>
              </a:lnSpc>
            </a:pPr>
            <a:r>
              <a:rPr lang="es-PE"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Dado el </a:t>
            </a:r>
            <a:r>
              <a:rPr lang="es-PE"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contexto socio/intelectual y conceptual, es posible que la reflexión filosófica muestre nuevos bríos.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95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3100"/>
                            </p:stCondLst>
                            <p:childTnLst>
                              <p:par>
                                <p:cTn id="13" presetID="15" presetClass="entr" presetSubtype="0" fill="hold" grpId="0" nodeType="afterEffect">
                                  <p:stCondLst>
                                    <p:cond delay="0"/>
                                  </p:stCondLst>
                                  <p:iterate type="lt">
                                    <p:tmPct val="4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7580"/>
                            </p:stCondLst>
                            <p:childTnLst>
                              <p:par>
                                <p:cTn id="20" presetID="49" presetClass="entr" presetSubtype="0" decel="100000" fill="hold" grpId="0" nodeType="afterEffect">
                                  <p:stCondLst>
                                    <p:cond delay="0"/>
                                  </p:stCondLst>
                                  <p:iterate type="lt">
                                    <p:tmPct val="5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style.rotation</p:attrName>
                                        </p:attrNameLst>
                                      </p:cBhvr>
                                      <p:tavLst>
                                        <p:tav tm="0">
                                          <p:val>
                                            <p:fltVal val="360"/>
                                          </p:val>
                                        </p:tav>
                                        <p:tav tm="100000">
                                          <p:val>
                                            <p:fltVal val="0"/>
                                          </p:val>
                                        </p:tav>
                                      </p:tavLst>
                                    </p:anim>
                                    <p:animEffect transition="in" filter="fade">
                                      <p:cBhvr>
                                        <p:cTn id="25" dur="500"/>
                                        <p:tgtEl>
                                          <p:spTgt spid="3"/>
                                        </p:tgtEl>
                                      </p:cBhvr>
                                    </p:animEffect>
                                  </p:childTnLst>
                                </p:cTn>
                              </p:par>
                            </p:childTnLst>
                          </p:cTn>
                        </p:par>
                        <p:par>
                          <p:cTn id="26" fill="hold">
                            <p:stCondLst>
                              <p:cond delay="25805"/>
                            </p:stCondLst>
                            <p:childTnLst>
                              <p:par>
                                <p:cTn id="27" presetID="52" presetClass="entr" presetSubtype="0" fill="hold" grpId="0" nodeType="afterEffect">
                                  <p:stCondLst>
                                    <p:cond delay="0"/>
                                  </p:stCondLst>
                                  <p:iterate type="lt">
                                    <p:tmPct val="5000"/>
                                  </p:iterate>
                                  <p:childTnLst>
                                    <p:set>
                                      <p:cBhvr>
                                        <p:cTn id="28" dur="1" fill="hold">
                                          <p:stCondLst>
                                            <p:cond delay="0"/>
                                          </p:stCondLst>
                                        </p:cTn>
                                        <p:tgtEl>
                                          <p:spTgt spid="4"/>
                                        </p:tgtEl>
                                        <p:attrNameLst>
                                          <p:attrName>style.visibility</p:attrName>
                                        </p:attrNameLst>
                                      </p:cBhvr>
                                      <p:to>
                                        <p:strVal val="visible"/>
                                      </p:to>
                                    </p:set>
                                    <p:animScale>
                                      <p:cBhvr>
                                        <p:cTn id="2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
                                        </p:tgtEl>
                                        <p:attrNameLst>
                                          <p:attrName>ppt_x</p:attrName>
                                          <p:attrName>ppt_y</p:attrName>
                                        </p:attrNameLst>
                                      </p:cBhvr>
                                    </p:animMotion>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2657138"/>
            <a:ext cx="6096000" cy="2554545"/>
          </a:xfrm>
          <a:prstGeom prst="rect">
            <a:avLst/>
          </a:prstGeom>
          <a:solidFill>
            <a:schemeClr val="accent4">
              <a:lumMod val="20000"/>
              <a:lumOff val="80000"/>
            </a:schemeClr>
          </a:solidFill>
        </p:spPr>
        <p:txBody>
          <a:bodyPr>
            <a:spAutoFit/>
          </a:bodyPr>
          <a:lstStyle/>
          <a:p>
            <a:pPr algn="just"/>
            <a:r>
              <a:rPr lang="es-PE" sz="2000" dirty="0">
                <a:solidFill>
                  <a:srgbClr val="000000"/>
                </a:solidFill>
                <a:latin typeface="Times New Roman" panose="02020603050405020304" pitchFamily="18" charset="0"/>
                <a:ea typeface="Calibri" panose="020F0502020204030204" pitchFamily="34" charset="0"/>
              </a:rPr>
              <a:t>Las situaciones cambian, las ocasiones se suceden. Si éstas no se aprovechan no vuelven más. El hombre puede trabajar por hacer que cambie la situación; </a:t>
            </a:r>
            <a:r>
              <a:rPr lang="es-PE" sz="2000" dirty="0" smtClean="0">
                <a:solidFill>
                  <a:srgbClr val="000000"/>
                </a:solidFill>
                <a:latin typeface="Times New Roman" panose="02020603050405020304" pitchFamily="18" charset="0"/>
                <a:ea typeface="Calibri" panose="020F0502020204030204" pitchFamily="34" charset="0"/>
              </a:rPr>
              <a:t>pero, </a:t>
            </a:r>
            <a:r>
              <a:rPr lang="es-PE" sz="2000" dirty="0">
                <a:solidFill>
                  <a:srgbClr val="000000"/>
                </a:solidFill>
                <a:latin typeface="Times New Roman" panose="02020603050405020304" pitchFamily="18" charset="0"/>
                <a:ea typeface="Calibri" panose="020F0502020204030204" pitchFamily="34" charset="0"/>
              </a:rPr>
              <a:t>hay situaciones </a:t>
            </a:r>
            <a:r>
              <a:rPr lang="es-PE" sz="2000" dirty="0" smtClean="0">
                <a:solidFill>
                  <a:srgbClr val="000000"/>
                </a:solidFill>
                <a:latin typeface="Times New Roman" panose="02020603050405020304" pitchFamily="18" charset="0"/>
                <a:ea typeface="Calibri" panose="020F0502020204030204" pitchFamily="34" charset="0"/>
              </a:rPr>
              <a:t>permanentes </a:t>
            </a:r>
            <a:r>
              <a:rPr lang="es-PE" sz="2000" dirty="0">
                <a:solidFill>
                  <a:srgbClr val="000000"/>
                </a:solidFill>
                <a:latin typeface="Times New Roman" panose="02020603050405020304" pitchFamily="18" charset="0"/>
                <a:ea typeface="Calibri" panose="020F0502020204030204" pitchFamily="34" charset="0"/>
              </a:rPr>
              <a:t>por su esencia, aun cuando se altere su apariencia momentánea; su poder sobrecogedor se cubre de un velo: no puedo menos de morir, ni de padecer, ni de luchar; estoy sometido al acaso; me hundo inevitablemente en la culpa. </a:t>
            </a:r>
            <a:endParaRPr lang="en-US" sz="2000" dirty="0"/>
          </a:p>
        </p:txBody>
      </p:sp>
      <p:sp>
        <p:nvSpPr>
          <p:cNvPr id="3" name="Rectángulo 2"/>
          <p:cNvSpPr/>
          <p:nvPr/>
        </p:nvSpPr>
        <p:spPr>
          <a:xfrm>
            <a:off x="6096000" y="0"/>
            <a:ext cx="6096000" cy="2657138"/>
          </a:xfrm>
          <a:prstGeom prst="rect">
            <a:avLst/>
          </a:prstGeom>
          <a:solidFill>
            <a:srgbClr val="CCFF33"/>
          </a:solidFill>
        </p:spPr>
        <p:txBody>
          <a:bodyPr>
            <a:spAutoFit/>
          </a:bodyPr>
          <a:lstStyle/>
          <a:p>
            <a:pPr algn="just">
              <a:lnSpc>
                <a:spcPts val="2000"/>
              </a:lnSpc>
            </a:pPr>
            <a:r>
              <a:rPr lang="es-PE" dirty="0">
                <a:solidFill>
                  <a:srgbClr val="000000"/>
                </a:solidFill>
                <a:latin typeface="Times New Roman" panose="02020603050405020304" pitchFamily="18" charset="0"/>
                <a:ea typeface="Calibri" panose="020F0502020204030204" pitchFamily="34" charset="0"/>
              </a:rPr>
              <a:t>Según Sócrates, quien quiera humanizar y quien quiera politizar no puede dejar de saber y, menos aún, puede pensar que sabe, cuando, realmente, no sabe. </a:t>
            </a:r>
            <a:endParaRPr lang="es-PE" dirty="0" smtClean="0">
              <a:solidFill>
                <a:srgbClr val="000000"/>
              </a:solidFill>
              <a:latin typeface="Times New Roman" panose="02020603050405020304" pitchFamily="18" charset="0"/>
              <a:ea typeface="Calibri" panose="020F0502020204030204" pitchFamily="34" charset="0"/>
            </a:endParaRPr>
          </a:p>
          <a:p>
            <a:pPr algn="just">
              <a:lnSpc>
                <a:spcPts val="2000"/>
              </a:lnSpc>
            </a:pPr>
            <a:r>
              <a:rPr lang="es-PE" dirty="0" smtClean="0">
                <a:solidFill>
                  <a:srgbClr val="000000"/>
                </a:solidFill>
                <a:latin typeface="Times New Roman" panose="02020603050405020304" pitchFamily="18" charset="0"/>
                <a:ea typeface="Calibri" panose="020F0502020204030204" pitchFamily="34" charset="0"/>
              </a:rPr>
              <a:t>El </a:t>
            </a:r>
            <a:r>
              <a:rPr lang="es-PE" dirty="0">
                <a:solidFill>
                  <a:srgbClr val="000000"/>
                </a:solidFill>
                <a:latin typeface="Times New Roman" panose="02020603050405020304" pitchFamily="18" charset="0"/>
                <a:ea typeface="Calibri" panose="020F0502020204030204" pitchFamily="34" charset="0"/>
              </a:rPr>
              <a:t>filosofar nace </a:t>
            </a:r>
            <a:r>
              <a:rPr lang="es-PE" dirty="0" smtClean="0">
                <a:solidFill>
                  <a:srgbClr val="000000"/>
                </a:solidFill>
                <a:latin typeface="Times New Roman" panose="02020603050405020304" pitchFamily="18" charset="0"/>
                <a:ea typeface="Calibri" panose="020F0502020204030204" pitchFamily="34" charset="0"/>
              </a:rPr>
              <a:t>de </a:t>
            </a:r>
            <a:r>
              <a:rPr lang="es-PE" dirty="0">
                <a:solidFill>
                  <a:srgbClr val="000000"/>
                </a:solidFill>
                <a:latin typeface="Times New Roman" panose="02020603050405020304" pitchFamily="18" charset="0"/>
                <a:ea typeface="Calibri" panose="020F0502020204030204" pitchFamily="34" charset="0"/>
              </a:rPr>
              <a:t>una gran preocupación: lo que es el hombre y lo que es la ciudad, como morada del hombre. Ahí están las raíces de su pensamiento, y de ahí surgen los temas sobre los que va a reflexionar. No le importa tan sólo saber cómo son las cosas (el hombre, la ciudad y sus </a:t>
            </a:r>
            <a:r>
              <a:rPr lang="es-PE" dirty="0" smtClean="0">
                <a:solidFill>
                  <a:srgbClr val="000000"/>
                </a:solidFill>
                <a:latin typeface="Times New Roman" panose="02020603050405020304" pitchFamily="18" charset="0"/>
                <a:ea typeface="Calibri" panose="020F0502020204030204" pitchFamily="34" charset="0"/>
              </a:rPr>
              <a:t>asuntos</a:t>
            </a:r>
            <a:r>
              <a:rPr lang="es-PE" dirty="0">
                <a:solidFill>
                  <a:srgbClr val="000000"/>
                </a:solidFill>
                <a:latin typeface="Times New Roman" panose="02020603050405020304" pitchFamily="18" charset="0"/>
                <a:ea typeface="Calibri" panose="020F0502020204030204" pitchFamily="34" charset="0"/>
              </a:rPr>
              <a:t>, la cosa pública que dijeron los romanos), sino, que las cosas sean, que las cosas lleguen a ser, </a:t>
            </a:r>
            <a:r>
              <a:rPr lang="es-PE" dirty="0" smtClean="0">
                <a:solidFill>
                  <a:srgbClr val="000000"/>
                </a:solidFill>
                <a:latin typeface="Times New Roman" panose="02020603050405020304" pitchFamily="18" charset="0"/>
                <a:ea typeface="Calibri" panose="020F0502020204030204" pitchFamily="34" charset="0"/>
              </a:rPr>
              <a:t>ya </a:t>
            </a:r>
            <a:r>
              <a:rPr lang="es-PE" dirty="0">
                <a:solidFill>
                  <a:srgbClr val="000000"/>
                </a:solidFill>
                <a:latin typeface="Times New Roman" panose="02020603050405020304" pitchFamily="18" charset="0"/>
                <a:ea typeface="Calibri" panose="020F0502020204030204" pitchFamily="34" charset="0"/>
              </a:rPr>
              <a:t>que, por no serlo, son falsas e injustas</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568" y="609601"/>
            <a:ext cx="2680068" cy="1459148"/>
          </a:xfrm>
          <a:prstGeom prst="rect">
            <a:avLst/>
          </a:prstGeom>
        </p:spPr>
      </p:pic>
      <p:pic>
        <p:nvPicPr>
          <p:cNvPr id="2052" name="Picture 4" descr="bai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96835" y="4065597"/>
            <a:ext cx="2095165" cy="300202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777" y="3227804"/>
            <a:ext cx="3172243" cy="3172243"/>
          </a:xfrm>
          <a:prstGeom prst="rect">
            <a:avLst/>
          </a:prstGeom>
        </p:spPr>
      </p:pic>
    </p:spTree>
    <p:extLst>
      <p:ext uri="{BB962C8B-B14F-4D97-AF65-F5344CB8AC3E}">
        <p14:creationId xmlns:p14="http://schemas.microsoft.com/office/powerpoint/2010/main" val="1973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0" presetClass="entr" presetSubtype="0" fill="hold" grpId="0" nodeType="afterEffect">
                                  <p:stCondLst>
                                    <p:cond delay="0"/>
                                  </p:stCondLst>
                                  <p:iterate type="lt">
                                    <p:tmPct val="4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800" decel="100000"/>
                                        <p:tgtEl>
                                          <p:spTgt spid="2"/>
                                        </p:tgtEl>
                                      </p:cBhvr>
                                    </p:animEffect>
                                    <p:anim calcmode="lin" valueType="num">
                                      <p:cBhvr>
                                        <p:cTn id="11" dur="800" decel="100000" fill="hold"/>
                                        <p:tgtEl>
                                          <p:spTgt spid="2"/>
                                        </p:tgtEl>
                                        <p:attrNameLst>
                                          <p:attrName>style.rotation</p:attrName>
                                        </p:attrNameLst>
                                      </p:cBhvr>
                                      <p:tavLst>
                                        <p:tav tm="0">
                                          <p:val>
                                            <p:fltVal val="-90"/>
                                          </p:val>
                                        </p:tav>
                                        <p:tav tm="100000">
                                          <p:val>
                                            <p:fltVal val="0"/>
                                          </p:val>
                                        </p:tav>
                                      </p:tavLst>
                                    </p:anim>
                                    <p:anim calcmode="lin" valueType="num">
                                      <p:cBhvr>
                                        <p:cTn id="12" dur="800" decel="100000" fill="hold"/>
                                        <p:tgtEl>
                                          <p:spTgt spid="2"/>
                                        </p:tgtEl>
                                        <p:attrNameLst>
                                          <p:attrName>ppt_x</p:attrName>
                                        </p:attrNameLst>
                                      </p:cBhvr>
                                      <p:tavLst>
                                        <p:tav tm="0">
                                          <p:val>
                                            <p:strVal val="#ppt_x+0.4"/>
                                          </p:val>
                                        </p:tav>
                                        <p:tav tm="100000">
                                          <p:val>
                                            <p:strVal val="#ppt_x-0.05"/>
                                          </p:val>
                                        </p:tav>
                                      </p:tavLst>
                                    </p:anim>
                                    <p:anim calcmode="lin" valueType="num">
                                      <p:cBhvr>
                                        <p:cTn id="13" dur="800" decel="100000" fill="hold"/>
                                        <p:tgtEl>
                                          <p:spTgt spid="2"/>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6" fill="hold">
                            <p:stCondLst>
                              <p:cond delay="14640"/>
                            </p:stCondLst>
                            <p:childTnLst>
                              <p:par>
                                <p:cTn id="17" presetID="1"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par>
                          <p:cTn id="19" fill="hold">
                            <p:stCondLst>
                              <p:cond delay="1464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5640"/>
                            </p:stCondLst>
                            <p:childTnLst>
                              <p:par>
                                <p:cTn id="26" presetID="15" presetClass="entr" presetSubtype="0" fill="hold" grpId="0" nodeType="afterEffect">
                                  <p:stCondLst>
                                    <p:cond delay="0"/>
                                  </p:stCondLst>
                                  <p:iterate type="lt">
                                    <p:tmPct val="4000"/>
                                  </p:iterate>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47587" y="1645430"/>
            <a:ext cx="8926803" cy="923330"/>
          </a:xfrm>
          <a:prstGeom prst="rect">
            <a:avLst/>
          </a:prstGeom>
        </p:spPr>
        <p:txBody>
          <a:bodyPr wrap="none">
            <a:spAutoFit/>
          </a:bodyPr>
          <a:lstStyle/>
          <a:p>
            <a:pPr marL="342900" lvl="0" indent="-342900" algn="just">
              <a:lnSpc>
                <a:spcPct val="150000"/>
              </a:lnSpc>
              <a:spcAft>
                <a:spcPts val="3520"/>
              </a:spcAft>
              <a:buFont typeface="+mj-lt"/>
              <a:buAutoNum type="arabicPeriod"/>
            </a:pPr>
            <a:r>
              <a:rPr lang="es-PE" sz="3600" b="1" dirty="0">
                <a:latin typeface="Times New Roman" panose="02020603050405020304" pitchFamily="18" charset="0"/>
                <a:ea typeface="Times New Roman" panose="02020603050405020304" pitchFamily="18" charset="0"/>
              </a:rPr>
              <a:t>El hombre: Sujeto de la reflexión filosófica</a:t>
            </a:r>
            <a:endParaRPr lang="en-US" sz="3600" dirty="0">
              <a:latin typeface="Times New Roman" panose="02020603050405020304" pitchFamily="18" charset="0"/>
              <a:ea typeface="Times New Roman" panose="02020603050405020304" pitchFamily="18" charset="0"/>
            </a:endParaRPr>
          </a:p>
        </p:txBody>
      </p:sp>
      <p:sp>
        <p:nvSpPr>
          <p:cNvPr id="3" name="Rectángulo 2"/>
          <p:cNvSpPr/>
          <p:nvPr/>
        </p:nvSpPr>
        <p:spPr>
          <a:xfrm>
            <a:off x="0" y="0"/>
            <a:ext cx="3352799" cy="1323439"/>
          </a:xfrm>
          <a:prstGeom prst="rect">
            <a:avLst/>
          </a:prstGeom>
          <a:solidFill>
            <a:srgbClr val="FFFF00"/>
          </a:solidFill>
        </p:spPr>
        <p:txBody>
          <a:bodyPr wrap="square">
            <a:spAutoFit/>
          </a:bodyPr>
          <a:lstStyle/>
          <a:p>
            <a:pPr algn="just"/>
            <a:r>
              <a:rPr lang="es-P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libertad es, en la filosofía, la razón; en el arte, la inspiración; en la política, el derecho</a:t>
            </a:r>
            <a:r>
              <a:rPr lang="es-PE"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Víctor Hugo</a:t>
            </a:r>
            <a:endParaRPr lang="en-US" sz="2000" dirty="0"/>
          </a:p>
        </p:txBody>
      </p:sp>
      <p:sp>
        <p:nvSpPr>
          <p:cNvPr id="4" name="Rectángulo 3"/>
          <p:cNvSpPr/>
          <p:nvPr/>
        </p:nvSpPr>
        <p:spPr>
          <a:xfrm>
            <a:off x="6096000" y="0"/>
            <a:ext cx="6096000" cy="1438855"/>
          </a:xfrm>
          <a:prstGeom prst="rect">
            <a:avLst/>
          </a:prstGeom>
          <a:solidFill>
            <a:srgbClr val="CCFF33"/>
          </a:solidFill>
        </p:spPr>
        <p:txBody>
          <a:bodyPr>
            <a:spAutoFit/>
          </a:bodyPr>
          <a:lstStyle/>
          <a:p>
            <a:pPr marL="82550" marR="269240" algn="just">
              <a:lnSpc>
                <a:spcPts val="2100"/>
              </a:lnSpc>
              <a:spcAft>
                <a:spcPts val="0"/>
              </a:spcAft>
            </a:pPr>
            <a:r>
              <a:rPr lang="es-PE" sz="2000" dirty="0">
                <a:solidFill>
                  <a:srgbClr val="000000"/>
                </a:solidFill>
                <a:latin typeface="Times New Roman" panose="02020603050405020304" pitchFamily="18" charset="0"/>
                <a:ea typeface="Times New Roman" panose="02020603050405020304" pitchFamily="18" charset="0"/>
              </a:rPr>
              <a:t>En la calidad, lo más importante es la calidad de las personas. La filosofía de la calidad considera que lo importante no son las cosas que hace el hombre, sino el hombre que hace las cosas. Y se propone desarrollar integralmente a las personas. </a:t>
            </a:r>
            <a:r>
              <a:rPr lang="es-PE" sz="2000" dirty="0" err="1">
                <a:solidFill>
                  <a:srgbClr val="000000"/>
                </a:solidFill>
                <a:latin typeface="Times New Roman" panose="02020603050405020304" pitchFamily="18" charset="0"/>
                <a:ea typeface="Times New Roman" panose="02020603050405020304" pitchFamily="18" charset="0"/>
              </a:rPr>
              <a:t>Schmelkes</a:t>
            </a:r>
            <a:r>
              <a:rPr lang="es-PE" sz="2000" dirty="0">
                <a:solidFill>
                  <a:srgbClr val="000000"/>
                </a:solidFill>
                <a:latin typeface="Times New Roman" panose="02020603050405020304" pitchFamily="18" charset="0"/>
                <a:ea typeface="Times New Roman" panose="02020603050405020304" pitchFamily="18" charset="0"/>
              </a:rPr>
              <a:t>, S., 2002</a:t>
            </a:r>
            <a:endParaRPr lang="en-US" sz="20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0" y="2687323"/>
            <a:ext cx="5943600" cy="1220847"/>
          </a:xfrm>
          <a:prstGeom prst="rect">
            <a:avLst/>
          </a:prstGeom>
          <a:solidFill>
            <a:srgbClr val="00FFFF"/>
          </a:solidFill>
        </p:spPr>
        <p:txBody>
          <a:bodyPr wrap="square">
            <a:spAutoFit/>
          </a:bodyPr>
          <a:lstStyle/>
          <a:p>
            <a:pPr algn="just">
              <a:lnSpc>
                <a:spcPts val="2160"/>
              </a:lnSpc>
            </a:pPr>
            <a:r>
              <a:rPr lang="es-PE" sz="2000" dirty="0">
                <a:solidFill>
                  <a:srgbClr val="000000"/>
                </a:solidFill>
                <a:latin typeface="Times New Roman" panose="02020603050405020304" pitchFamily="18" charset="0"/>
                <a:ea typeface="Calibri" panose="020F0502020204030204" pitchFamily="34" charset="0"/>
              </a:rPr>
              <a:t>La apertura al mundo y la participación son la clave de un </a:t>
            </a:r>
            <a:r>
              <a:rPr lang="es-PE" sz="2000" b="1" dirty="0">
                <a:solidFill>
                  <a:srgbClr val="000000"/>
                </a:solidFill>
                <a:latin typeface="Times New Roman" panose="02020603050405020304" pitchFamily="18" charset="0"/>
                <a:ea typeface="Calibri" panose="020F0502020204030204" pitchFamily="34" charset="0"/>
              </a:rPr>
              <a:t>sujeto</a:t>
            </a:r>
            <a:r>
              <a:rPr lang="es-PE" sz="2000" dirty="0">
                <a:solidFill>
                  <a:srgbClr val="000000"/>
                </a:solidFill>
                <a:latin typeface="Times New Roman" panose="02020603050405020304" pitchFamily="18" charset="0"/>
                <a:ea typeface="Calibri" panose="020F0502020204030204" pitchFamily="34" charset="0"/>
              </a:rPr>
              <a:t> plenamente racional. La relación entre razón y acción pertenece a la constitución del hombre como ser natural. Dicha relación consiste en </a:t>
            </a:r>
            <a:r>
              <a:rPr lang="es-PE" sz="2000" dirty="0" smtClean="0">
                <a:solidFill>
                  <a:srgbClr val="000000"/>
                </a:solidFill>
                <a:latin typeface="Times New Roman" panose="02020603050405020304" pitchFamily="18" charset="0"/>
                <a:ea typeface="Calibri" panose="020F0502020204030204" pitchFamily="34" charset="0"/>
              </a:rPr>
              <a:t>conocerse.</a:t>
            </a:r>
            <a:endParaRPr lang="en-US" sz="2000" dirty="0"/>
          </a:p>
        </p:txBody>
      </p:sp>
      <p:sp>
        <p:nvSpPr>
          <p:cNvPr id="6" name="Rectángulo 5"/>
          <p:cNvSpPr/>
          <p:nvPr/>
        </p:nvSpPr>
        <p:spPr>
          <a:xfrm>
            <a:off x="6096000" y="2687323"/>
            <a:ext cx="6096000" cy="1631216"/>
          </a:xfrm>
          <a:prstGeom prst="rect">
            <a:avLst/>
          </a:prstGeom>
          <a:solidFill>
            <a:srgbClr val="FFFFCC"/>
          </a:solidFill>
        </p:spPr>
        <p:txBody>
          <a:bodyPr>
            <a:spAutoFit/>
          </a:bodyPr>
          <a:lstStyle/>
          <a:p>
            <a:pPr algn="just"/>
            <a:r>
              <a:rPr lang="es-PE" sz="2000" dirty="0" smtClean="0">
                <a:solidFill>
                  <a:srgbClr val="000000"/>
                </a:solidFill>
                <a:latin typeface="Times New Roman" panose="02020603050405020304" pitchFamily="18" charset="0"/>
                <a:ea typeface="Calibri" panose="020F0502020204030204" pitchFamily="34" charset="0"/>
              </a:rPr>
              <a:t>El vocablo </a:t>
            </a:r>
            <a:r>
              <a:rPr lang="es-PE" sz="2000" dirty="0">
                <a:solidFill>
                  <a:srgbClr val="000000"/>
                </a:solidFill>
                <a:latin typeface="Times New Roman" panose="02020603050405020304" pitchFamily="18" charset="0"/>
                <a:ea typeface="Calibri" panose="020F0502020204030204" pitchFamily="34" charset="0"/>
              </a:rPr>
              <a:t>“sujeto” hace referencia a </a:t>
            </a:r>
            <a:r>
              <a:rPr lang="es-PE" sz="2000" dirty="0" smtClean="0">
                <a:solidFill>
                  <a:srgbClr val="000000"/>
                </a:solidFill>
                <a:latin typeface="Times New Roman" panose="02020603050405020304" pitchFamily="18" charset="0"/>
                <a:ea typeface="Calibri" panose="020F0502020204030204" pitchFamily="34" charset="0"/>
              </a:rPr>
              <a:t>un ser</a:t>
            </a:r>
            <a:r>
              <a:rPr lang="es-PE" sz="2000" dirty="0">
                <a:solidFill>
                  <a:srgbClr val="000000"/>
                </a:solidFill>
                <a:latin typeface="Times New Roman" panose="02020603050405020304" pitchFamily="18" charset="0"/>
                <a:ea typeface="Calibri" panose="020F0502020204030204" pitchFamily="34" charset="0"/>
              </a:rPr>
              <a:t> que es actor de sus actos, en el sentido de que </a:t>
            </a:r>
            <a:r>
              <a:rPr lang="es-PE" sz="2000" dirty="0" smtClean="0">
                <a:solidFill>
                  <a:srgbClr val="000000"/>
                </a:solidFill>
                <a:latin typeface="Times New Roman" panose="02020603050405020304" pitchFamily="18" charset="0"/>
                <a:ea typeface="Calibri" panose="020F0502020204030204" pitchFamily="34" charset="0"/>
              </a:rPr>
              <a:t>su comportamiento o conducta</a:t>
            </a:r>
            <a:r>
              <a:rPr lang="es-PE" sz="2000" dirty="0">
                <a:solidFill>
                  <a:srgbClr val="000000"/>
                </a:solidFill>
                <a:latin typeface="Times New Roman" panose="02020603050405020304" pitchFamily="18" charset="0"/>
                <a:ea typeface="Calibri" panose="020F0502020204030204" pitchFamily="34" charset="0"/>
              </a:rPr>
              <a:t>  no es meramente reactiva, sino que aporta un plus </a:t>
            </a:r>
            <a:r>
              <a:rPr lang="es-PE" sz="2000" dirty="0" smtClean="0">
                <a:solidFill>
                  <a:srgbClr val="000000"/>
                </a:solidFill>
                <a:latin typeface="Times New Roman" panose="02020603050405020304" pitchFamily="18" charset="0"/>
                <a:ea typeface="Calibri" panose="020F0502020204030204" pitchFamily="34" charset="0"/>
              </a:rPr>
              <a:t>de originalidad</a:t>
            </a:r>
            <a:r>
              <a:rPr lang="es-PE" sz="2000" dirty="0">
                <a:solidFill>
                  <a:srgbClr val="000000"/>
                </a:solidFill>
                <a:latin typeface="Times New Roman" panose="02020603050405020304" pitchFamily="18" charset="0"/>
                <a:ea typeface="Calibri" panose="020F0502020204030204" pitchFamily="34" charset="0"/>
              </a:rPr>
              <a:t>  que responde a lo que solemos entender por </a:t>
            </a:r>
            <a:r>
              <a:rPr lang="es-PE" sz="2000" b="1" dirty="0">
                <a:solidFill>
                  <a:srgbClr val="000000"/>
                </a:solidFill>
                <a:latin typeface="Times New Roman" panose="02020603050405020304" pitchFamily="18" charset="0"/>
                <a:ea typeface="Calibri" panose="020F0502020204030204" pitchFamily="34" charset="0"/>
              </a:rPr>
              <a:t>decisión</a:t>
            </a:r>
            <a:r>
              <a:rPr lang="es-PE" sz="2000" dirty="0">
                <a:solidFill>
                  <a:srgbClr val="000000"/>
                </a:solidFill>
                <a:latin typeface="Times New Roman" panose="02020603050405020304" pitchFamily="18" charset="0"/>
                <a:ea typeface="Calibri" panose="020F0502020204030204" pitchFamily="34" charset="0"/>
              </a:rPr>
              <a:t> </a:t>
            </a:r>
            <a:r>
              <a:rPr lang="es-PE" sz="2000" dirty="0" smtClean="0">
                <a:solidFill>
                  <a:srgbClr val="000000"/>
                </a:solidFill>
                <a:latin typeface="Times New Roman" panose="02020603050405020304" pitchFamily="18" charset="0"/>
                <a:ea typeface="Calibri" panose="020F0502020204030204" pitchFamily="34" charset="0"/>
              </a:rPr>
              <a:t>o voluntad. </a:t>
            </a:r>
            <a:endParaRPr lang="en-US" sz="2000" dirty="0"/>
          </a:p>
        </p:txBody>
      </p:sp>
      <p:sp>
        <p:nvSpPr>
          <p:cNvPr id="7" name="Rectángulo 6"/>
          <p:cNvSpPr/>
          <p:nvPr/>
        </p:nvSpPr>
        <p:spPr>
          <a:xfrm>
            <a:off x="0" y="4001667"/>
            <a:ext cx="5550568" cy="2862322"/>
          </a:xfrm>
          <a:prstGeom prst="rect">
            <a:avLst/>
          </a:prstGeom>
          <a:solidFill>
            <a:schemeClr val="accent4">
              <a:lumMod val="20000"/>
              <a:lumOff val="80000"/>
            </a:schemeClr>
          </a:solidFill>
        </p:spPr>
        <p:txBody>
          <a:bodyPr wrap="square">
            <a:spAutoFit/>
          </a:bodyPr>
          <a:lstStyle/>
          <a:p>
            <a:pPr algn="just"/>
            <a:r>
              <a:rPr lang="es-PE" sz="2000" dirty="0" smtClean="0">
                <a:solidFill>
                  <a:srgbClr val="000000"/>
                </a:solidFill>
                <a:latin typeface="Times New Roman" panose="02020603050405020304" pitchFamily="18" charset="0"/>
                <a:ea typeface="Times New Roman" panose="02020603050405020304" pitchFamily="18" charset="0"/>
              </a:rPr>
              <a:t>El sujeto </a:t>
            </a:r>
            <a:r>
              <a:rPr lang="es-PE" sz="2000" dirty="0">
                <a:solidFill>
                  <a:srgbClr val="000000"/>
                </a:solidFill>
                <a:latin typeface="Times New Roman" panose="02020603050405020304" pitchFamily="18" charset="0"/>
                <a:ea typeface="Times New Roman" panose="02020603050405020304" pitchFamily="18" charset="0"/>
              </a:rPr>
              <a:t>es el elemento de la relación que, en su acto de conocer, recibe las imágenes del mundo, las procesa y las explica a través del </a:t>
            </a:r>
            <a:r>
              <a:rPr lang="es-PE" sz="2000" dirty="0" smtClean="0">
                <a:solidFill>
                  <a:srgbClr val="000000"/>
                </a:solidFill>
                <a:latin typeface="Times New Roman" panose="02020603050405020304" pitchFamily="18" charset="0"/>
                <a:ea typeface="Times New Roman" panose="02020603050405020304" pitchFamily="18" charset="0"/>
              </a:rPr>
              <a:t>lenguaje. </a:t>
            </a:r>
            <a:r>
              <a:rPr lang="es-PE" sz="2000" dirty="0">
                <a:latin typeface="Times New Roman" panose="02020603050405020304" pitchFamily="18" charset="0"/>
                <a:ea typeface="Calibri" panose="020F0502020204030204" pitchFamily="34" charset="0"/>
              </a:rPr>
              <a:t>La noción de sujeto hace referencia al “mundo interior” del hombre, es decir, al “centro al que se le imputan la conciencia y a los actos intelectuales del hombre</a:t>
            </a:r>
            <a:r>
              <a:rPr lang="es-PE" sz="2000" dirty="0" smtClean="0">
                <a:latin typeface="Times New Roman" panose="02020603050405020304" pitchFamily="18" charset="0"/>
                <a:ea typeface="Calibri" panose="020F0502020204030204" pitchFamily="34" charset="0"/>
              </a:rPr>
              <a:t>”; </a:t>
            </a:r>
            <a:r>
              <a:rPr lang="es-PE" sz="2000" dirty="0">
                <a:latin typeface="Times New Roman" panose="02020603050405020304" pitchFamily="18" charset="0"/>
                <a:ea typeface="Calibri" panose="020F0502020204030204" pitchFamily="34" charset="0"/>
              </a:rPr>
              <a:t>epistemológicamente hablando, “es lo que subyace al hombre, es decir, lo que se considera su ser más íntimo y </a:t>
            </a:r>
            <a:r>
              <a:rPr lang="es-PE" sz="2000" dirty="0" smtClean="0">
                <a:latin typeface="Times New Roman" panose="02020603050405020304" pitchFamily="18" charset="0"/>
                <a:ea typeface="Calibri" panose="020F0502020204030204" pitchFamily="34" charset="0"/>
              </a:rPr>
              <a:t>profundo.</a:t>
            </a:r>
            <a:endParaRPr lang="en-US" sz="2000" dirty="0"/>
          </a:p>
        </p:txBody>
      </p:sp>
      <p:sp>
        <p:nvSpPr>
          <p:cNvPr id="9" name="Rectángulo 8"/>
          <p:cNvSpPr/>
          <p:nvPr/>
        </p:nvSpPr>
        <p:spPr>
          <a:xfrm>
            <a:off x="6096000" y="4555665"/>
            <a:ext cx="6096000" cy="1754326"/>
          </a:xfrm>
          <a:prstGeom prst="rect">
            <a:avLst/>
          </a:prstGeom>
          <a:solidFill>
            <a:schemeClr val="accent3">
              <a:lumMod val="20000"/>
              <a:lumOff val="80000"/>
            </a:schemeClr>
          </a:solidFill>
        </p:spPr>
        <p:txBody>
          <a:bodyPr>
            <a:spAutoFit/>
          </a:bodyPr>
          <a:lstStyle/>
          <a:p>
            <a:pPr algn="just"/>
            <a:r>
              <a:rPr lang="es-PE" dirty="0">
                <a:solidFill>
                  <a:srgbClr val="000000"/>
                </a:solidFill>
                <a:latin typeface="Times New Roman" panose="02020603050405020304" pitchFamily="18" charset="0"/>
                <a:ea typeface="Calibri" panose="020F0502020204030204" pitchFamily="34" charset="0"/>
              </a:rPr>
              <a:t>La expresión “Sociedad del Conocimiento” tiene sus orígenes en los años 1960 cuando se </a:t>
            </a:r>
            <a:r>
              <a:rPr lang="es-PE" dirty="0" smtClean="0">
                <a:solidFill>
                  <a:srgbClr val="000000"/>
                </a:solidFill>
                <a:latin typeface="Times New Roman" panose="02020603050405020304" pitchFamily="18" charset="0"/>
                <a:ea typeface="Calibri" panose="020F0502020204030204" pitchFamily="34" charset="0"/>
              </a:rPr>
              <a:t>analizaban </a:t>
            </a:r>
            <a:r>
              <a:rPr lang="es-PE" dirty="0">
                <a:solidFill>
                  <a:srgbClr val="000000"/>
                </a:solidFill>
                <a:latin typeface="Times New Roman" panose="02020603050405020304" pitchFamily="18" charset="0"/>
                <a:ea typeface="Calibri" panose="020F0502020204030204" pitchFamily="34" charset="0"/>
              </a:rPr>
              <a:t>los cambios en las sociedades industriales y se acuñó la noción de la </a:t>
            </a:r>
            <a:r>
              <a:rPr lang="es-PE" dirty="0" smtClean="0">
                <a:solidFill>
                  <a:srgbClr val="000000"/>
                </a:solidFill>
                <a:latin typeface="Times New Roman" panose="02020603050405020304" pitchFamily="18" charset="0"/>
                <a:ea typeface="Calibri" panose="020F0502020204030204" pitchFamily="34" charset="0"/>
              </a:rPr>
              <a:t>“sociedad post-industrial”. El </a:t>
            </a:r>
            <a:r>
              <a:rPr lang="es-PE" dirty="0">
                <a:solidFill>
                  <a:srgbClr val="000000"/>
                </a:solidFill>
                <a:latin typeface="Times New Roman" panose="02020603050405020304" pitchFamily="18" charset="0"/>
                <a:ea typeface="Calibri" panose="020F0502020204030204" pitchFamily="34" charset="0"/>
              </a:rPr>
              <a:t>sociólogo Peter F. Drucker pronosticó la emergencia de una nueva capa social de trabajadores de conocimiento </a:t>
            </a:r>
            <a:endParaRPr lang="en-US" dirty="0"/>
          </a:p>
        </p:txBody>
      </p:sp>
    </p:spTree>
    <p:extLst>
      <p:ext uri="{BB962C8B-B14F-4D97-AF65-F5344CB8AC3E}">
        <p14:creationId xmlns:p14="http://schemas.microsoft.com/office/powerpoint/2010/main" val="15345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4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480"/>
                            </p:stCondLst>
                            <p:childTnLst>
                              <p:par>
                                <p:cTn id="12" presetID="16" presetClass="entr" presetSubtype="21"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230"/>
                            </p:stCondLst>
                            <p:childTnLst>
                              <p:par>
                                <p:cTn id="16" presetID="6" presetClass="entr" presetSubtype="16" fill="hold" grpId="0"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par>
                          <p:cTn id="19" fill="hold">
                            <p:stCondLst>
                              <p:cond delay="29030"/>
                            </p:stCondLst>
                            <p:childTnLst>
                              <p:par>
                                <p:cTn id="20" presetID="30" presetClass="entr" presetSubtype="0" fill="hold" grpId="1" nodeType="after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8" fill="hold">
                            <p:stCondLst>
                              <p:cond delay="38980"/>
                            </p:stCondLst>
                            <p:childTnLst>
                              <p:par>
                                <p:cTn id="29" presetID="15" presetClass="entr" presetSubtype="0" fill="hold" grpId="0" nodeType="afterEffect">
                                  <p:stCondLst>
                                    <p:cond delay="0"/>
                                  </p:stCondLst>
                                  <p:iterate type="lt">
                                    <p:tmPct val="4000"/>
                                  </p:iterate>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48220"/>
                            </p:stCondLst>
                            <p:childTnLst>
                              <p:par>
                                <p:cTn id="36" presetID="42" presetClass="entr" presetSubtype="0" fill="hold" grpId="0" nodeType="afterEffect">
                                  <p:stCondLst>
                                    <p:cond delay="0"/>
                                  </p:stCondLst>
                                  <p:iterate type="lt">
                                    <p:tmPct val="5000"/>
                                  </p:iterate>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66970"/>
                            </p:stCondLst>
                            <p:childTnLst>
                              <p:par>
                                <p:cTn id="42" presetID="15"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1" animBg="1"/>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53048" y="1194245"/>
            <a:ext cx="10068141" cy="923330"/>
          </a:xfrm>
          <a:prstGeom prst="rect">
            <a:avLst/>
          </a:prstGeom>
        </p:spPr>
        <p:txBody>
          <a:bodyPr wrap="none">
            <a:spAutoFit/>
          </a:bodyPr>
          <a:lstStyle/>
          <a:p>
            <a:pPr marL="1143000" lvl="2" indent="-228600">
              <a:lnSpc>
                <a:spcPct val="150000"/>
              </a:lnSpc>
              <a:spcAft>
                <a:spcPts val="0"/>
              </a:spcAft>
              <a:buFont typeface="+mj-lt"/>
              <a:buAutoNum type="arabicPeriod" startAt="2"/>
            </a:pPr>
            <a:r>
              <a:rPr lang="es-PE" sz="3600" b="1" dirty="0" smtClean="0">
                <a:solidFill>
                  <a:srgbClr val="000000"/>
                </a:solidFill>
                <a:latin typeface="Times New Roman" panose="02020603050405020304" pitchFamily="18" charset="0"/>
                <a:ea typeface="Times New Roman" panose="02020603050405020304" pitchFamily="18" charset="0"/>
              </a:rPr>
              <a:t> El hombre</a:t>
            </a:r>
            <a:r>
              <a:rPr lang="es-PE" sz="3600" b="1" dirty="0">
                <a:solidFill>
                  <a:srgbClr val="000000"/>
                </a:solidFill>
                <a:latin typeface="Times New Roman" panose="02020603050405020304" pitchFamily="18" charset="0"/>
                <a:ea typeface="Times New Roman" panose="02020603050405020304" pitchFamily="18" charset="0"/>
              </a:rPr>
              <a:t>: Objeto de la reflexión filosófica</a:t>
            </a:r>
            <a:endParaRPr lang="en-US" sz="36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0" y="0"/>
            <a:ext cx="6096000" cy="1015663"/>
          </a:xfrm>
          <a:prstGeom prst="rect">
            <a:avLst/>
          </a:prstGeom>
          <a:solidFill>
            <a:srgbClr val="FFFF00"/>
          </a:solidFill>
        </p:spPr>
        <p:txBody>
          <a:bodyPr>
            <a:spAutoFit/>
          </a:bodyPr>
          <a:lstStyle/>
          <a:p>
            <a:pPr algn="just"/>
            <a:r>
              <a:rPr lang="es-P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Quien afirma que no se debe </a:t>
            </a:r>
            <a:r>
              <a:rPr lang="es-PE"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filosofar</a:t>
            </a:r>
            <a:r>
              <a:rPr lang="es-P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hace filosofía, porque es propio del filósofo </a:t>
            </a:r>
            <a:r>
              <a:rPr lang="es-PE"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discutir</a:t>
            </a:r>
            <a:r>
              <a:rPr lang="es-PE"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qué se debe y qué no se debe hacer en la vida. Aristóteles</a:t>
            </a:r>
            <a:endParaRPr lang="en-US" sz="2000" dirty="0"/>
          </a:p>
        </p:txBody>
      </p:sp>
      <p:sp>
        <p:nvSpPr>
          <p:cNvPr id="5" name="Rectángulo 4"/>
          <p:cNvSpPr/>
          <p:nvPr/>
        </p:nvSpPr>
        <p:spPr>
          <a:xfrm>
            <a:off x="-8882" y="2266334"/>
            <a:ext cx="6096000" cy="1569660"/>
          </a:xfrm>
          <a:prstGeom prst="rect">
            <a:avLst/>
          </a:prstGeom>
          <a:solidFill>
            <a:schemeClr val="accent6">
              <a:lumMod val="20000"/>
              <a:lumOff val="80000"/>
            </a:schemeClr>
          </a:solidFill>
        </p:spPr>
        <p:txBody>
          <a:bodyPr>
            <a:spAutoFit/>
          </a:bodyPr>
          <a:lstStyle/>
          <a:p>
            <a:pPr algn="just"/>
            <a:r>
              <a:rPr lang="es-MX" sz="2000" dirty="0">
                <a:solidFill>
                  <a:srgbClr val="000000"/>
                </a:solidFill>
                <a:latin typeface="Times New Roman" panose="02020603050405020304" pitchFamily="18" charset="0"/>
                <a:ea typeface="Calibri" panose="020F0502020204030204" pitchFamily="34" charset="0"/>
              </a:rPr>
              <a:t>La filosofía es un saber integral sobre el mundo en relación con el hombre. Esa relación es, al mismo tiempo, cognoscitiva, valorativa, práctica y comunicativa</a:t>
            </a:r>
            <a:r>
              <a:rPr lang="es-MX" sz="2000" dirty="0" smtClean="0">
                <a:solidFill>
                  <a:srgbClr val="000000"/>
                </a:solidFill>
                <a:latin typeface="Times New Roman" panose="02020603050405020304" pitchFamily="18" charset="0"/>
                <a:ea typeface="Calibri" panose="020F0502020204030204" pitchFamily="34" charset="0"/>
              </a:rPr>
              <a:t>.</a:t>
            </a:r>
          </a:p>
          <a:p>
            <a:pPr algn="just"/>
            <a:r>
              <a:rPr lang="es-MX" dirty="0"/>
              <a:t>El hombre constantemente está emitiendo juicios valorativos, a partir de su visión crítica de la realidad</a:t>
            </a:r>
            <a:endParaRPr lang="en-US" sz="2000" dirty="0"/>
          </a:p>
        </p:txBody>
      </p:sp>
      <p:sp>
        <p:nvSpPr>
          <p:cNvPr id="6" name="Rectángulo 5"/>
          <p:cNvSpPr/>
          <p:nvPr/>
        </p:nvSpPr>
        <p:spPr>
          <a:xfrm>
            <a:off x="6087118" y="2284063"/>
            <a:ext cx="6096000" cy="2862322"/>
          </a:xfrm>
          <a:prstGeom prst="rect">
            <a:avLst/>
          </a:prstGeom>
          <a:solidFill>
            <a:srgbClr val="92D050"/>
          </a:solidFill>
        </p:spPr>
        <p:txBody>
          <a:bodyPr>
            <a:spAutoFit/>
          </a:bodyPr>
          <a:lstStyle/>
          <a:p>
            <a:pPr algn="just"/>
            <a:r>
              <a:rPr lang="es-ES_tradnl" sz="2000" dirty="0" smtClean="0">
                <a:solidFill>
                  <a:srgbClr val="000000"/>
                </a:solidFill>
                <a:latin typeface="Times New Roman" panose="02020603050405020304" pitchFamily="18" charset="0"/>
                <a:ea typeface="Calibri" panose="020F0502020204030204" pitchFamily="34" charset="0"/>
              </a:rPr>
              <a:t>La </a:t>
            </a:r>
            <a:r>
              <a:rPr lang="es-ES_tradnl" sz="2000" dirty="0">
                <a:solidFill>
                  <a:srgbClr val="000000"/>
                </a:solidFill>
                <a:latin typeface="Times New Roman" panose="02020603050405020304" pitchFamily="18" charset="0"/>
                <a:ea typeface="Calibri" panose="020F0502020204030204" pitchFamily="34" charset="0"/>
              </a:rPr>
              <a:t>filosofía  no constituye un corpus de pensamientos e ideas, </a:t>
            </a:r>
            <a:r>
              <a:rPr lang="es-ES_tradnl" sz="2000" dirty="0" smtClean="0">
                <a:solidFill>
                  <a:srgbClr val="000000"/>
                </a:solidFill>
                <a:latin typeface="Times New Roman" panose="02020603050405020304" pitchFamily="18" charset="0"/>
                <a:ea typeface="Calibri" panose="020F0502020204030204" pitchFamily="34" charset="0"/>
              </a:rPr>
              <a:t>independiente </a:t>
            </a:r>
            <a:r>
              <a:rPr lang="es-ES_tradnl" sz="2000" dirty="0">
                <a:solidFill>
                  <a:srgbClr val="000000"/>
                </a:solidFill>
                <a:latin typeface="Times New Roman" panose="02020603050405020304" pitchFamily="18" charset="0"/>
                <a:ea typeface="Calibri" panose="020F0502020204030204" pitchFamily="34" charset="0"/>
              </a:rPr>
              <a:t>y distinto de los restantes saberes, sino, una actividad crítico/reflexiva  de naturaleza </a:t>
            </a:r>
            <a:r>
              <a:rPr lang="es-ES_tradnl" sz="2000" dirty="0" err="1">
                <a:solidFill>
                  <a:srgbClr val="000000"/>
                </a:solidFill>
                <a:latin typeface="Times New Roman" panose="02020603050405020304" pitchFamily="18" charset="0"/>
                <a:ea typeface="Calibri" panose="020F0502020204030204" pitchFamily="34" charset="0"/>
              </a:rPr>
              <a:t>cosmovisional</a:t>
            </a:r>
            <a:r>
              <a:rPr lang="es-ES_tradnl" sz="2000" dirty="0">
                <a:solidFill>
                  <a:srgbClr val="000000"/>
                </a:solidFill>
                <a:latin typeface="Times New Roman" panose="02020603050405020304" pitchFamily="18" charset="0"/>
                <a:ea typeface="Calibri" panose="020F0502020204030204" pitchFamily="34" charset="0"/>
              </a:rPr>
              <a:t> sobre aquellos momentos esenciales de los distintos ámbitos de la vida humana en relación con el universo, incluyendo las eternas preguntas sobre los límites del conocimiento, el sentido de la vida, la formación humana, el sentido de la existencia, la muerte, los problemas de la ciencia, de la vida cotidiana, </a:t>
            </a:r>
            <a:r>
              <a:rPr lang="es-ES_tradnl" sz="2000" dirty="0" smtClean="0">
                <a:solidFill>
                  <a:srgbClr val="000000"/>
                </a:solidFill>
                <a:latin typeface="Times New Roman" panose="02020603050405020304" pitchFamily="18" charset="0"/>
                <a:ea typeface="Calibri" panose="020F0502020204030204" pitchFamily="34" charset="0"/>
              </a:rPr>
              <a:t>etc.</a:t>
            </a:r>
            <a:endParaRPr lang="en-US" sz="2000" dirty="0"/>
          </a:p>
        </p:txBody>
      </p:sp>
      <p:sp>
        <p:nvSpPr>
          <p:cNvPr id="7" name="Rectángulo 6"/>
          <p:cNvSpPr/>
          <p:nvPr/>
        </p:nvSpPr>
        <p:spPr>
          <a:xfrm>
            <a:off x="18228" y="3945984"/>
            <a:ext cx="6096000" cy="1477328"/>
          </a:xfrm>
          <a:prstGeom prst="rect">
            <a:avLst/>
          </a:prstGeom>
          <a:solidFill>
            <a:schemeClr val="accent2">
              <a:lumMod val="40000"/>
              <a:lumOff val="60000"/>
            </a:schemeClr>
          </a:solidFill>
        </p:spPr>
        <p:txBody>
          <a:bodyPr>
            <a:spAutoFit/>
          </a:bodyPr>
          <a:lstStyle/>
          <a:p>
            <a:pPr algn="just"/>
            <a:r>
              <a:rPr lang="es-PE" dirty="0">
                <a:solidFill>
                  <a:srgbClr val="000000"/>
                </a:solidFill>
                <a:latin typeface="Times New Roman" panose="02020603050405020304" pitchFamily="18" charset="0"/>
                <a:ea typeface="Calibri" panose="020F0502020204030204" pitchFamily="34" charset="0"/>
              </a:rPr>
              <a:t>En nuestro tiempo, más que en otro posterior a Descartes, se hace claramente evidente que el ser humano es el punto central de toda reflexión, no solo en el sentido de </a:t>
            </a:r>
            <a:r>
              <a:rPr lang="es-PE" b="1" dirty="0">
                <a:solidFill>
                  <a:srgbClr val="000000"/>
                </a:solidFill>
                <a:latin typeface="Times New Roman" panose="02020603050405020304" pitchFamily="18" charset="0"/>
                <a:ea typeface="Calibri" panose="020F0502020204030204" pitchFamily="34" charset="0"/>
              </a:rPr>
              <a:t>sujeto </a:t>
            </a:r>
            <a:r>
              <a:rPr lang="es-PE" dirty="0">
                <a:solidFill>
                  <a:srgbClr val="000000"/>
                </a:solidFill>
                <a:latin typeface="Times New Roman" panose="02020603050405020304" pitchFamily="18" charset="0"/>
                <a:ea typeface="Calibri" panose="020F0502020204030204" pitchFamily="34" charset="0"/>
              </a:rPr>
              <a:t>de reflexión, sino </a:t>
            </a:r>
            <a:r>
              <a:rPr lang="es-PE" b="1" dirty="0">
                <a:solidFill>
                  <a:srgbClr val="000000"/>
                </a:solidFill>
                <a:latin typeface="Times New Roman" panose="02020603050405020304" pitchFamily="18" charset="0"/>
                <a:ea typeface="Calibri" panose="020F0502020204030204" pitchFamily="34" charset="0"/>
              </a:rPr>
              <a:t>objeto</a:t>
            </a:r>
            <a:r>
              <a:rPr lang="es-PE" dirty="0">
                <a:solidFill>
                  <a:srgbClr val="000000"/>
                </a:solidFill>
                <a:latin typeface="Times New Roman" panose="02020603050405020304" pitchFamily="18" charset="0"/>
                <a:ea typeface="Calibri" panose="020F0502020204030204" pitchFamily="34" charset="0"/>
              </a:rPr>
              <a:t> de estudio, siendo comprendido como ser-en-relación-con. </a:t>
            </a:r>
            <a:endParaRPr lang="en-US" dirty="0"/>
          </a:p>
        </p:txBody>
      </p:sp>
      <p:sp>
        <p:nvSpPr>
          <p:cNvPr id="8" name="Rectángulo 7"/>
          <p:cNvSpPr/>
          <p:nvPr/>
        </p:nvSpPr>
        <p:spPr>
          <a:xfrm>
            <a:off x="1157038" y="5533302"/>
            <a:ext cx="4764505" cy="923330"/>
          </a:xfrm>
          <a:prstGeom prst="rect">
            <a:avLst/>
          </a:prstGeom>
          <a:solidFill>
            <a:schemeClr val="accent3">
              <a:lumMod val="20000"/>
              <a:lumOff val="80000"/>
            </a:schemeClr>
          </a:solidFill>
        </p:spPr>
        <p:txBody>
          <a:bodyPr wrap="square">
            <a:spAutoFit/>
          </a:bodyPr>
          <a:lstStyle/>
          <a:p>
            <a:pPr algn="just"/>
            <a:r>
              <a:rPr lang="es-PE" dirty="0">
                <a:solidFill>
                  <a:srgbClr val="000000"/>
                </a:solidFill>
                <a:latin typeface="Calibri" panose="020F0502020204030204" pitchFamily="34" charset="0"/>
                <a:ea typeface="Calibri" panose="020F0502020204030204" pitchFamily="34" charset="0"/>
                <a:cs typeface="Times New Roman" panose="02020603050405020304" pitchFamily="18" charset="0"/>
              </a:rPr>
              <a:t>El pensamiento humano no es, en modo alguno, una tarea privada, intimista, como pudiera sugerir </a:t>
            </a:r>
            <a:endParaRPr lang="en-US" dirty="0"/>
          </a:p>
        </p:txBody>
      </p:sp>
      <p:pic>
        <p:nvPicPr>
          <p:cNvPr id="9" name="Imagen 8"/>
          <p:cNvPicPr/>
          <p:nvPr/>
        </p:nvPicPr>
        <p:blipFill>
          <a:blip r:embed="rId2"/>
          <a:stretch>
            <a:fillRect/>
          </a:stretch>
        </p:blipFill>
        <p:spPr>
          <a:xfrm>
            <a:off x="6096000" y="5146385"/>
            <a:ext cx="1429572" cy="1769993"/>
          </a:xfrm>
          <a:prstGeom prst="rect">
            <a:avLst/>
          </a:prstGeom>
        </p:spPr>
      </p:pic>
      <p:sp>
        <p:nvSpPr>
          <p:cNvPr id="10" name="Rectángulo 9"/>
          <p:cNvSpPr/>
          <p:nvPr/>
        </p:nvSpPr>
        <p:spPr>
          <a:xfrm>
            <a:off x="7718257" y="5350060"/>
            <a:ext cx="3402932" cy="1200329"/>
          </a:xfrm>
          <a:prstGeom prst="rect">
            <a:avLst/>
          </a:prstGeom>
          <a:solidFill>
            <a:schemeClr val="accent3">
              <a:lumMod val="20000"/>
              <a:lumOff val="80000"/>
            </a:schemeClr>
          </a:solidFill>
        </p:spPr>
        <p:txBody>
          <a:bodyPr wrap="square">
            <a:spAutoFit/>
          </a:bodyPr>
          <a:lstStyle/>
          <a:p>
            <a:pPr algn="just"/>
            <a:r>
              <a:rPr lang="es-PE"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El pensador</a:t>
            </a:r>
            <a:r>
              <a:rPr lang="es-PE"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 François-Auguste-René </a:t>
            </a:r>
            <a:r>
              <a:rPr lang="es-PE"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Rodin</a:t>
            </a:r>
            <a:r>
              <a:rPr lang="es-PE" dirty="0">
                <a:solidFill>
                  <a:srgbClr val="000000"/>
                </a:solidFill>
                <a:latin typeface="Calibri" panose="020F0502020204030204" pitchFamily="34" charset="0"/>
                <a:ea typeface="Calibri" panose="020F0502020204030204" pitchFamily="34" charset="0"/>
                <a:cs typeface="Times New Roman" panose="02020603050405020304" pitchFamily="18" charset="0"/>
              </a:rPr>
              <a:t> o la imagen del Descartes solitario junto a la estufa</a:t>
            </a:r>
            <a:endParaRPr lang="en-US" dirty="0"/>
          </a:p>
        </p:txBody>
      </p:sp>
      <p:sp>
        <p:nvSpPr>
          <p:cNvPr id="16" name="Rectángulo 15"/>
          <p:cNvSpPr/>
          <p:nvPr/>
        </p:nvSpPr>
        <p:spPr>
          <a:xfrm>
            <a:off x="6390691" y="-34924"/>
            <a:ext cx="5792427" cy="1118255"/>
          </a:xfrm>
          <a:prstGeom prst="rect">
            <a:avLst/>
          </a:prstGeom>
          <a:solidFill>
            <a:srgbClr val="66FFFF"/>
          </a:solidFill>
        </p:spPr>
        <p:txBody>
          <a:bodyPr wrap="square">
            <a:spAutoFit/>
          </a:bodyPr>
          <a:lstStyle/>
          <a:p>
            <a:pPr algn="just">
              <a:lnSpc>
                <a:spcPts val="2000"/>
              </a:lnSpc>
            </a:pPr>
            <a:r>
              <a:rPr lang="es-PE" sz="2000" dirty="0">
                <a:ea typeface="Times New Roman" panose="02020603050405020304" pitchFamily="18" charset="0"/>
              </a:rPr>
              <a:t>Nunca pude, a lo largo de toda mi vida, resignarme al saber </a:t>
            </a:r>
            <a:r>
              <a:rPr lang="es-PE" sz="2000" dirty="0" err="1">
                <a:ea typeface="Times New Roman" panose="02020603050405020304" pitchFamily="18" charset="0"/>
              </a:rPr>
              <a:t>parcelarizado</a:t>
            </a:r>
            <a:r>
              <a:rPr lang="es-PE" sz="2000" dirty="0">
                <a:ea typeface="Times New Roman" panose="02020603050405020304" pitchFamily="18" charset="0"/>
              </a:rPr>
              <a:t>, nunca pude aislar un objeto de estudio de su contexto, de sus antecedentes, de su </a:t>
            </a:r>
            <a:r>
              <a:rPr lang="es-PE" sz="2000" dirty="0" smtClean="0">
                <a:ea typeface="Times New Roman" panose="02020603050405020304" pitchFamily="18" charset="0"/>
              </a:rPr>
              <a:t>devenir. E. </a:t>
            </a:r>
            <a:r>
              <a:rPr lang="es-PE" sz="2000" dirty="0" err="1" smtClean="0">
                <a:ea typeface="Times New Roman" panose="02020603050405020304" pitchFamily="18" charset="0"/>
              </a:rPr>
              <a:t>Morin</a:t>
            </a:r>
            <a:endParaRPr lang="en-US" sz="2000" dirty="0"/>
          </a:p>
        </p:txBody>
      </p:sp>
    </p:spTree>
    <p:extLst>
      <p:ext uri="{BB962C8B-B14F-4D97-AF65-F5344CB8AC3E}">
        <p14:creationId xmlns:p14="http://schemas.microsoft.com/office/powerpoint/2010/main" val="32110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850"/>
                            </p:stCondLst>
                            <p:childTnLst>
                              <p:par>
                                <p:cTn id="12" presetID="55" presetClass="entr" presetSubtype="0"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par>
                          <p:cTn id="17" fill="hold">
                            <p:stCondLst>
                              <p:cond delay="10050"/>
                            </p:stCondLst>
                            <p:childTnLst>
                              <p:par>
                                <p:cTn id="18" presetID="52" presetClass="entr" presetSubtype="0" fill="hold" grpId="0" nodeType="afterEffect">
                                  <p:stCondLst>
                                    <p:cond delay="0"/>
                                  </p:stCondLst>
                                  <p:iterate type="lt">
                                    <p:tmPct val="5000"/>
                                  </p:iterate>
                                  <p:childTnLst>
                                    <p:set>
                                      <p:cBhvr>
                                        <p:cTn id="19" dur="1" fill="hold">
                                          <p:stCondLst>
                                            <p:cond delay="0"/>
                                          </p:stCondLst>
                                        </p:cTn>
                                        <p:tgtEl>
                                          <p:spTgt spid="16"/>
                                        </p:tgtEl>
                                        <p:attrNameLst>
                                          <p:attrName>style.visibility</p:attrName>
                                        </p:attrNameLst>
                                      </p:cBhvr>
                                      <p:to>
                                        <p:strVal val="visible"/>
                                      </p:to>
                                    </p:set>
                                    <p:animScale>
                                      <p:cBhvr>
                                        <p:cTn id="2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6"/>
                                        </p:tgtEl>
                                        <p:attrNameLst>
                                          <p:attrName>ppt_x</p:attrName>
                                          <p:attrName>ppt_y</p:attrName>
                                        </p:attrNameLst>
                                      </p:cBhvr>
                                    </p:animMotion>
                                    <p:animEffect transition="in" filter="fade">
                                      <p:cBhvr>
                                        <p:cTn id="22" dur="1000"/>
                                        <p:tgtEl>
                                          <p:spTgt spid="16"/>
                                        </p:tgtEl>
                                      </p:cBhvr>
                                    </p:animEffect>
                                  </p:childTnLst>
                                </p:cTn>
                              </p:par>
                            </p:childTnLst>
                          </p:cTn>
                        </p:par>
                        <p:par>
                          <p:cTn id="23" fill="hold">
                            <p:stCondLst>
                              <p:cond delay="1820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30450"/>
                            </p:stCondLst>
                            <p:childTnLst>
                              <p:par>
                                <p:cTn id="31" presetID="42" presetClass="entr" presetSubtype="0" fill="hold" grpId="0" nodeType="afterEffect">
                                  <p:stCondLst>
                                    <p:cond delay="0"/>
                                  </p:stCondLst>
                                  <p:iterate type="lt">
                                    <p:tmPct val="5000"/>
                                  </p:iterate>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52400"/>
                            </p:stCondLst>
                            <p:childTnLst>
                              <p:par>
                                <p:cTn id="37" presetID="43" presetClass="entr" presetSubtype="0" fill="hold" grpId="0" nodeType="afterEffect">
                                  <p:stCondLst>
                                    <p:cond delay="0"/>
                                  </p:stCondLst>
                                  <p:iterate type="lt">
                                    <p:tmPct val="7000"/>
                                  </p:iterate>
                                  <p:childTnLst>
                                    <p:set>
                                      <p:cBhvr>
                                        <p:cTn id="38" dur="1" fill="hold">
                                          <p:stCondLst>
                                            <p:cond delay="0"/>
                                          </p:stCondLst>
                                        </p:cTn>
                                        <p:tgtEl>
                                          <p:spTgt spid="7"/>
                                        </p:tgtEl>
                                        <p:attrNameLst>
                                          <p:attrName>style.visibility</p:attrName>
                                        </p:attrNameLst>
                                      </p:cBhvr>
                                      <p:to>
                                        <p:strVal val="visible"/>
                                      </p:to>
                                    </p:set>
                                    <p:animEffect transition="in" filter="fade">
                                      <p:cBhvr>
                                        <p:cTn id="39" dur="100"/>
                                        <p:tgtEl>
                                          <p:spTgt spid="7"/>
                                        </p:tgtEl>
                                      </p:cBhvr>
                                    </p:animEffect>
                                    <p:anim calcmode="lin" valueType="num">
                                      <p:cBhvr>
                                        <p:cTn id="40" dur="400" fill="hold"/>
                                        <p:tgtEl>
                                          <p:spTgt spid="7"/>
                                        </p:tgtEl>
                                        <p:attrNameLst>
                                          <p:attrName>ppt_x</p:attrName>
                                        </p:attrNameLst>
                                      </p:cBhvr>
                                      <p:tavLst>
                                        <p:tav tm="0">
                                          <p:val>
                                            <p:strVal val="#ppt_x"/>
                                          </p:val>
                                        </p:tav>
                                        <p:tav tm="100000">
                                          <p:val>
                                            <p:strVal val="#ppt_x"/>
                                          </p:val>
                                        </p:tav>
                                      </p:tavLst>
                                    </p:anim>
                                    <p:anim calcmode="lin" valueType="num">
                                      <p:cBhvr>
                                        <p:cTn id="41" dur="400" fill="hold"/>
                                        <p:tgtEl>
                                          <p:spTgt spid="7"/>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p:stCondLst>
                              <p:cond delay="68450"/>
                            </p:stCondLst>
                            <p:childTnLst>
                              <p:par>
                                <p:cTn id="45" presetID="1"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par>
                          <p:cTn id="47" fill="hold">
                            <p:stCondLst>
                              <p:cond delay="68450"/>
                            </p:stCondLst>
                            <p:childTnLst>
                              <p:par>
                                <p:cTn id="48" presetID="41" presetClass="entr" presetSubtype="0" fill="hold" grpId="0" nodeType="afterEffect">
                                  <p:stCondLst>
                                    <p:cond delay="0"/>
                                  </p:stCondLst>
                                  <p:iterate type="lt">
                                    <p:tmPct val="5000"/>
                                  </p:iterate>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
                                        </p:tgtEl>
                                        <p:attrNameLst>
                                          <p:attrName>ppt_y</p:attrName>
                                        </p:attrNameLst>
                                      </p:cBhvr>
                                      <p:tavLst>
                                        <p:tav tm="0">
                                          <p:val>
                                            <p:strVal val="#ppt_y"/>
                                          </p:val>
                                        </p:tav>
                                        <p:tav tm="100000">
                                          <p:val>
                                            <p:strVal val="#ppt_y"/>
                                          </p:val>
                                        </p:tav>
                                      </p:tavLst>
                                    </p:anim>
                                    <p:anim calcmode="lin" valueType="num">
                                      <p:cBhvr>
                                        <p:cTn id="5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
                                        </p:tgtEl>
                                      </p:cBhvr>
                                    </p:animEffect>
                                  </p:childTnLst>
                                </p:cTn>
                              </p:par>
                            </p:childTnLst>
                          </p:cTn>
                        </p:par>
                        <p:par>
                          <p:cTn id="55" fill="hold">
                            <p:stCondLst>
                              <p:cond delay="70950"/>
                            </p:stCondLst>
                            <p:childTnLst>
                              <p:par>
                                <p:cTn id="56" presetID="41" presetClass="entr" presetSubtype="0" fill="hold" grpId="0" nodeType="afterEffect">
                                  <p:stCondLst>
                                    <p:cond delay="0"/>
                                  </p:stCondLst>
                                  <p:iterate type="lt">
                                    <p:tmPct val="5000"/>
                                  </p:iterate>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
                                        </p:tgtEl>
                                        <p:attrNameLst>
                                          <p:attrName>ppt_y</p:attrName>
                                        </p:attrNameLst>
                                      </p:cBhvr>
                                      <p:tavLst>
                                        <p:tav tm="0">
                                          <p:val>
                                            <p:strVal val="#ppt_y"/>
                                          </p:val>
                                        </p:tav>
                                        <p:tav tm="100000">
                                          <p:val>
                                            <p:strVal val="#ppt_y"/>
                                          </p:val>
                                        </p:tav>
                                      </p:tavLst>
                                    </p:anim>
                                    <p:anim calcmode="lin" valueType="num">
                                      <p:cBhvr>
                                        <p:cTn id="6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8" grpId="0" animBg="1"/>
      <p:bldP spid="10"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6096000" cy="2246769"/>
          </a:xfrm>
          <a:prstGeom prst="rect">
            <a:avLst/>
          </a:prstGeom>
          <a:solidFill>
            <a:srgbClr val="CCFF33"/>
          </a:solidFill>
        </p:spPr>
        <p:txBody>
          <a:bodyPr>
            <a:spAutoFit/>
          </a:bodyPr>
          <a:lstStyle/>
          <a:p>
            <a:pPr algn="just"/>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pensamiento es el conjunto de ideas propias de una persona o colectividad. Es la capacidad de creatividad y de anticipar las consecuencias de la conducta sin realizarla. A través del pensamiento efectuamos una actividad cognitiva donde interactúan los mecanismos de la atención, memoria, el proceso </a:t>
            </a:r>
            <a:r>
              <a:rPr lang="es-E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aprendizaje </a:t>
            </a: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 de comprensión. </a:t>
            </a:r>
            <a:endParaRPr lang="en-US" sz="2000" dirty="0">
              <a:latin typeface="Times New Roman" panose="02020603050405020304" pitchFamily="18" charset="0"/>
              <a:cs typeface="Times New Roman" panose="02020603050405020304" pitchFamily="18" charset="0"/>
            </a:endParaRPr>
          </a:p>
        </p:txBody>
      </p:sp>
      <p:sp>
        <p:nvSpPr>
          <p:cNvPr id="3" name="Rectángulo 2"/>
          <p:cNvSpPr/>
          <p:nvPr/>
        </p:nvSpPr>
        <p:spPr>
          <a:xfrm>
            <a:off x="6096000" y="0"/>
            <a:ext cx="6096000" cy="1887696"/>
          </a:xfrm>
          <a:prstGeom prst="rect">
            <a:avLst/>
          </a:prstGeom>
          <a:solidFill>
            <a:schemeClr val="accent4">
              <a:lumMod val="40000"/>
              <a:lumOff val="60000"/>
            </a:schemeClr>
          </a:solidFill>
        </p:spPr>
        <p:txBody>
          <a:bodyPr>
            <a:spAutoFit/>
          </a:bodyPr>
          <a:lstStyle/>
          <a:p>
            <a:pPr algn="just">
              <a:lnSpc>
                <a:spcPts val="2000"/>
              </a:lnSpc>
              <a:spcAft>
                <a:spcPts val="0"/>
              </a:spcAft>
            </a:pPr>
            <a:r>
              <a:rPr lang="es-P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Eugenio </a:t>
            </a:r>
            <a:r>
              <a:rPr lang="es-PE"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d`Ors</a:t>
            </a:r>
            <a:r>
              <a:rPr lang="es-PE"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enfatizaba que </a:t>
            </a:r>
            <a:r>
              <a:rPr lang="es-P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pensamiento es siempre </a:t>
            </a:r>
            <a:r>
              <a:rPr lang="es-PE"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diálogo: </a:t>
            </a:r>
            <a:r>
              <a:rPr lang="es-P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"pensar es siempre 'pensar con alguien'"; "no es sólo que el pensamiento necesite del diálogo, sino que es, en esencia, el mismo diálogo".  </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2000"/>
              </a:lnSpc>
              <a:spcAft>
                <a:spcPts val="0"/>
              </a:spcAft>
            </a:pPr>
            <a:r>
              <a:rPr lang="es-PE"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diálogo con los demás, con los que nos precedieron, incluso el diálogo con nosotros mismos, es la fuente del pensamiento por excelencia.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0" y="2629222"/>
            <a:ext cx="6096000" cy="2862322"/>
          </a:xfrm>
          <a:prstGeom prst="rect">
            <a:avLst/>
          </a:prstGeom>
          <a:solidFill>
            <a:schemeClr val="accent2">
              <a:lumMod val="20000"/>
              <a:lumOff val="80000"/>
            </a:schemeClr>
          </a:solidFill>
        </p:spPr>
        <p:txBody>
          <a:bodyPr>
            <a:spAutoFit/>
          </a:bodyPr>
          <a:lstStyle/>
          <a:p>
            <a:pPr algn="just"/>
            <a:r>
              <a:rPr lang="es-PE" sz="2000" dirty="0" smtClean="0">
                <a:solidFill>
                  <a:srgbClr val="000000"/>
                </a:solidFill>
                <a:latin typeface="Times New Roman" panose="02020603050405020304" pitchFamily="18" charset="0"/>
                <a:ea typeface="Calibri" panose="020F0502020204030204" pitchFamily="34" charset="0"/>
              </a:rPr>
              <a:t>El conocimiento </a:t>
            </a:r>
            <a:r>
              <a:rPr lang="es-PE" sz="2000" dirty="0">
                <a:solidFill>
                  <a:srgbClr val="000000"/>
                </a:solidFill>
                <a:latin typeface="Times New Roman" panose="02020603050405020304" pitchFamily="18" charset="0"/>
                <a:ea typeface="Calibri" panose="020F0502020204030204" pitchFamily="34" charset="0"/>
              </a:rPr>
              <a:t>intelectual presenta una doble articulación por la que el objeto ha de ser mentalizado en el sujeto para que pueda ser objeto del nuevo acto de conocimiento del mismo sujeto que hace posible la reflexión. Esta doble articulación del conocimiento intelectual establece una nueva forma de relación entre el objeto y el sujeto, ya que el objeto del conocimiento no es otro que el mismo y su capacidad de conocer sensible que le relaciona con la realidad externa. </a:t>
            </a:r>
            <a:endParaRPr lang="en-US" sz="2000" dirty="0"/>
          </a:p>
        </p:txBody>
      </p:sp>
      <p:sp>
        <p:nvSpPr>
          <p:cNvPr id="5" name="Rectángulo 4"/>
          <p:cNvSpPr/>
          <p:nvPr/>
        </p:nvSpPr>
        <p:spPr>
          <a:xfrm>
            <a:off x="6368716" y="2731814"/>
            <a:ext cx="5823284" cy="2657138"/>
          </a:xfrm>
          <a:prstGeom prst="rect">
            <a:avLst/>
          </a:prstGeom>
          <a:solidFill>
            <a:srgbClr val="CCFF33"/>
          </a:solidFill>
        </p:spPr>
        <p:txBody>
          <a:bodyPr wrap="square">
            <a:spAutoFit/>
          </a:bodyPr>
          <a:lstStyle/>
          <a:p>
            <a:pPr algn="just">
              <a:lnSpc>
                <a:spcPts val="2000"/>
              </a:lnSpc>
            </a:pPr>
            <a:r>
              <a:rPr lang="es-PE" sz="2000" dirty="0" err="1">
                <a:solidFill>
                  <a:srgbClr val="000000"/>
                </a:solidFill>
                <a:latin typeface="Times New Roman" panose="02020603050405020304" pitchFamily="18" charset="0"/>
                <a:ea typeface="Calibri" panose="020F0502020204030204" pitchFamily="34" charset="0"/>
              </a:rPr>
              <a:t>Althusser</a:t>
            </a:r>
            <a:r>
              <a:rPr lang="es-PE" sz="2000" dirty="0">
                <a:solidFill>
                  <a:srgbClr val="000000"/>
                </a:solidFill>
                <a:latin typeface="Times New Roman" panose="02020603050405020304" pitchFamily="18" charset="0"/>
                <a:ea typeface="Calibri" panose="020F0502020204030204" pitchFamily="34" charset="0"/>
              </a:rPr>
              <a:t> hace una distinción crítica entre el “objeto real” y el “objeto del </a:t>
            </a:r>
            <a:r>
              <a:rPr lang="es-PE" sz="2000" dirty="0" smtClean="0">
                <a:solidFill>
                  <a:srgbClr val="000000"/>
                </a:solidFill>
                <a:latin typeface="Times New Roman" panose="02020603050405020304" pitchFamily="18" charset="0"/>
                <a:ea typeface="Calibri" panose="020F0502020204030204" pitchFamily="34" charset="0"/>
              </a:rPr>
              <a:t>conocimiento”. Posiblemente </a:t>
            </a:r>
            <a:r>
              <a:rPr lang="es-PE" sz="2000" dirty="0" err="1" smtClean="0">
                <a:solidFill>
                  <a:srgbClr val="000000"/>
                </a:solidFill>
                <a:latin typeface="Times New Roman" panose="02020603050405020304" pitchFamily="18" charset="0"/>
                <a:ea typeface="Calibri" panose="020F0502020204030204" pitchFamily="34" charset="0"/>
              </a:rPr>
              <a:t>Althusser</a:t>
            </a:r>
            <a:r>
              <a:rPr lang="es-PE" sz="2000" dirty="0" smtClean="0">
                <a:solidFill>
                  <a:srgbClr val="000000"/>
                </a:solidFill>
                <a:latin typeface="Times New Roman" panose="02020603050405020304" pitchFamily="18" charset="0"/>
                <a:ea typeface="Calibri" panose="020F0502020204030204" pitchFamily="34" charset="0"/>
              </a:rPr>
              <a:t> </a:t>
            </a:r>
            <a:r>
              <a:rPr lang="es-PE" sz="2000" dirty="0">
                <a:solidFill>
                  <a:srgbClr val="000000"/>
                </a:solidFill>
                <a:latin typeface="Times New Roman" panose="02020603050405020304" pitchFamily="18" charset="0"/>
                <a:ea typeface="Calibri" panose="020F0502020204030204" pitchFamily="34" charset="0"/>
              </a:rPr>
              <a:t> </a:t>
            </a:r>
            <a:r>
              <a:rPr lang="es-PE" sz="2000" dirty="0" smtClean="0">
                <a:solidFill>
                  <a:srgbClr val="000000"/>
                </a:solidFill>
                <a:latin typeface="Times New Roman" panose="02020603050405020304" pitchFamily="18" charset="0"/>
                <a:ea typeface="Calibri" panose="020F0502020204030204" pitchFamily="34" charset="0"/>
              </a:rPr>
              <a:t>fue </a:t>
            </a:r>
            <a:r>
              <a:rPr lang="es-PE" sz="2000" dirty="0">
                <a:solidFill>
                  <a:srgbClr val="000000"/>
                </a:solidFill>
                <a:latin typeface="Times New Roman" panose="02020603050405020304" pitchFamily="18" charset="0"/>
                <a:ea typeface="Calibri" panose="020F0502020204030204" pitchFamily="34" charset="0"/>
              </a:rPr>
              <a:t>el primer marxista que hizo la distinción entre objeto real y objeto del conocimiento. Al menos, no se conoce otros marxistas anteriores que hayan desarrollado el punto. La influencia de </a:t>
            </a:r>
            <a:r>
              <a:rPr lang="es-PE" sz="2000" dirty="0" err="1">
                <a:solidFill>
                  <a:srgbClr val="000000"/>
                </a:solidFill>
                <a:latin typeface="Times New Roman" panose="02020603050405020304" pitchFamily="18" charset="0"/>
                <a:ea typeface="Calibri" panose="020F0502020204030204" pitchFamily="34" charset="0"/>
              </a:rPr>
              <a:t>Althusser</a:t>
            </a:r>
            <a:r>
              <a:rPr lang="es-PE" sz="2000" dirty="0">
                <a:solidFill>
                  <a:srgbClr val="000000"/>
                </a:solidFill>
                <a:latin typeface="Times New Roman" panose="02020603050405020304" pitchFamily="18" charset="0"/>
                <a:ea typeface="Calibri" panose="020F0502020204030204" pitchFamily="34" charset="0"/>
              </a:rPr>
              <a:t> ha perdurado en la izquierda (a veces de manera tácita) y la tesis de la “construcción del objeto de conocimiento” tiene implicancias para las investigaciones marxistas</a:t>
            </a:r>
            <a:endParaRPr lang="en-US" sz="2000" dirty="0"/>
          </a:p>
        </p:txBody>
      </p:sp>
    </p:spTree>
    <p:extLst>
      <p:ext uri="{BB962C8B-B14F-4D97-AF65-F5344CB8AC3E}">
        <p14:creationId xmlns:p14="http://schemas.microsoft.com/office/powerpoint/2010/main" val="36608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320"/>
                            </p:stCondLst>
                            <p:childTnLst>
                              <p:par>
                                <p:cTn id="11" presetID="52" presetClass="entr" presetSubtype="0" fill="hold" grpId="0" nodeType="afterEffect">
                                  <p:stCondLst>
                                    <p:cond delay="0"/>
                                  </p:stCondLst>
                                  <p:iterate type="lt">
                                    <p:tmPct val="4000"/>
                                  </p:iterate>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24800"/>
                            </p:stCondLst>
                            <p:childTnLst>
                              <p:par>
                                <p:cTn id="17" presetID="15" presetClass="entr" presetSubtype="0" fill="hold" grpId="0" nodeType="after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45550"/>
                            </p:stCondLst>
                            <p:childTnLst>
                              <p:par>
                                <p:cTn id="24" presetID="26" presetClass="entr" presetSubtype="0" fill="hold" grpId="0" nodeType="afterEffect">
                                  <p:stCondLst>
                                    <p:cond delay="0"/>
                                  </p:stCondLst>
                                  <p:iterate type="lt">
                                    <p:tmPct val="5000"/>
                                  </p:iterate>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10622" y="1449077"/>
            <a:ext cx="5570756" cy="823752"/>
          </a:xfrm>
          <a:prstGeom prst="rect">
            <a:avLst/>
          </a:prstGeom>
        </p:spPr>
        <p:txBody>
          <a:bodyPr wrap="none">
            <a:spAutoFit/>
          </a:bodyPr>
          <a:lstStyle/>
          <a:p>
            <a:pPr marL="96838" lvl="2">
              <a:lnSpc>
                <a:spcPct val="150000"/>
              </a:lnSpc>
              <a:spcAft>
                <a:spcPts val="0"/>
              </a:spcAft>
            </a:pPr>
            <a:r>
              <a:rPr lang="es-PE" sz="3600" b="1" dirty="0" smtClean="0">
                <a:solidFill>
                  <a:srgbClr val="000000"/>
                </a:solidFill>
                <a:latin typeface="Times New Roman" panose="02020603050405020304" pitchFamily="18" charset="0"/>
                <a:ea typeface="Times New Roman" panose="02020603050405020304" pitchFamily="18" charset="0"/>
              </a:rPr>
              <a:t>3.  Filosofía </a:t>
            </a:r>
            <a:r>
              <a:rPr lang="es-PE" sz="3600" b="1" dirty="0">
                <a:solidFill>
                  <a:srgbClr val="000000"/>
                </a:solidFill>
                <a:latin typeface="Times New Roman" panose="02020603050405020304" pitchFamily="18" charset="0"/>
                <a:ea typeface="Times New Roman" panose="02020603050405020304" pitchFamily="18" charset="0"/>
              </a:rPr>
              <a:t>como reflexión</a:t>
            </a:r>
            <a:endParaRPr lang="en-US" sz="36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0" y="0"/>
            <a:ext cx="6096000" cy="605294"/>
          </a:xfrm>
          <a:prstGeom prst="rect">
            <a:avLst/>
          </a:prstGeom>
          <a:solidFill>
            <a:srgbClr val="CCFF33"/>
          </a:solidFill>
        </p:spPr>
        <p:txBody>
          <a:bodyPr>
            <a:spAutoFit/>
          </a:bodyPr>
          <a:lstStyle/>
          <a:p>
            <a:pPr marL="96838" algn="just">
              <a:lnSpc>
                <a:spcPts val="2000"/>
              </a:lnSpc>
              <a:spcAft>
                <a:spcPts val="0"/>
              </a:spcAft>
            </a:pPr>
            <a:r>
              <a:rPr lang="pt-BR" sz="2000" dirty="0" smtClean="0">
                <a:solidFill>
                  <a:srgbClr val="000000"/>
                </a:solidFill>
                <a:latin typeface="Times New Roman" panose="02020603050405020304" pitchFamily="18" charset="0"/>
                <a:ea typeface="Times New Roman" panose="02020603050405020304" pitchFamily="18" charset="0"/>
              </a:rPr>
              <a:t>La </a:t>
            </a:r>
            <a:r>
              <a:rPr lang="pt-BR" sz="2000" dirty="0" smtClean="0">
                <a:solidFill>
                  <a:srgbClr val="000000"/>
                </a:solidFill>
                <a:latin typeface="Times New Roman" panose="02020603050405020304" pitchFamily="18" charset="0"/>
                <a:ea typeface="Times New Roman" panose="02020603050405020304" pitchFamily="18" charset="0"/>
              </a:rPr>
              <a:t>verdadera</a:t>
            </a:r>
            <a:r>
              <a:rPr lang="pt-BR" sz="2000" dirty="0" smtClean="0">
                <a:solidFill>
                  <a:srgbClr val="000000"/>
                </a:solidFill>
                <a:latin typeface="Times New Roman" panose="02020603050405020304" pitchFamily="18" charset="0"/>
                <a:ea typeface="Times New Roman" panose="02020603050405020304" pitchFamily="18" charset="0"/>
              </a:rPr>
              <a:t> </a:t>
            </a:r>
            <a:r>
              <a:rPr lang="pt-BR" sz="2000" dirty="0" smtClean="0">
                <a:solidFill>
                  <a:srgbClr val="000000"/>
                </a:solidFill>
                <a:latin typeface="Times New Roman" panose="02020603050405020304" pitchFamily="18" charset="0"/>
                <a:ea typeface="Times New Roman" panose="02020603050405020304" pitchFamily="18" charset="0"/>
              </a:rPr>
              <a:t>filosofía</a:t>
            </a:r>
            <a:r>
              <a:rPr lang="pt-BR" sz="2000" dirty="0" smtClean="0">
                <a:solidFill>
                  <a:srgbClr val="000000"/>
                </a:solidFill>
                <a:latin typeface="Times New Roman" panose="02020603050405020304" pitchFamily="18" charset="0"/>
                <a:ea typeface="Times New Roman" panose="02020603050405020304" pitchFamily="18" charset="0"/>
              </a:rPr>
              <a:t> </a:t>
            </a:r>
            <a:r>
              <a:rPr lang="pt-BR" sz="2000" dirty="0">
                <a:solidFill>
                  <a:srgbClr val="000000"/>
                </a:solidFill>
                <a:latin typeface="Times New Roman" panose="02020603050405020304" pitchFamily="18" charset="0"/>
                <a:ea typeface="Times New Roman" panose="02020603050405020304" pitchFamily="18" charset="0"/>
              </a:rPr>
              <a:t>es reaprender para ver al mundo.  Merleau-Ponty</a:t>
            </a:r>
            <a:endParaRPr lang="en-US" sz="2000" dirty="0">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6384758" y="0"/>
            <a:ext cx="5807242" cy="605294"/>
          </a:xfrm>
          <a:prstGeom prst="rect">
            <a:avLst/>
          </a:prstGeom>
          <a:solidFill>
            <a:srgbClr val="FFFF00"/>
          </a:solidFill>
        </p:spPr>
        <p:txBody>
          <a:bodyPr wrap="square">
            <a:spAutoFit/>
          </a:bodyPr>
          <a:lstStyle/>
          <a:p>
            <a:pPr marL="96838" marR="359410" algn="just">
              <a:lnSpc>
                <a:spcPts val="2000"/>
              </a:lnSpc>
            </a:pPr>
            <a:r>
              <a:rPr lang="es-PE"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Todo deseo incómodo e inquieto se disuelve en el amor a la verdadera filosofía.  Lao-</a:t>
            </a:r>
            <a:r>
              <a:rPr lang="es-PE"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Tsé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0" y="2444680"/>
            <a:ext cx="6096000" cy="1631216"/>
          </a:xfrm>
          <a:prstGeom prst="rect">
            <a:avLst/>
          </a:prstGeom>
          <a:solidFill>
            <a:schemeClr val="accent3">
              <a:lumMod val="20000"/>
              <a:lumOff val="80000"/>
            </a:schemeClr>
          </a:solidFill>
        </p:spPr>
        <p:txBody>
          <a:bodyPr>
            <a:spAutoFit/>
          </a:bodyPr>
          <a:lstStyle/>
          <a:p>
            <a:pPr algn="just">
              <a:lnSpc>
                <a:spcPts val="2000"/>
              </a:lnSpc>
            </a:pPr>
            <a:r>
              <a:rPr lang="es-ES_tradnl" sz="2000" dirty="0">
                <a:solidFill>
                  <a:srgbClr val="000000"/>
                </a:solidFill>
                <a:latin typeface="Times New Roman" panose="02020603050405020304" pitchFamily="18" charset="0"/>
                <a:ea typeface="Times New Roman" panose="02020603050405020304" pitchFamily="18" charset="0"/>
              </a:rPr>
              <a:t>Hoy, por influencia de la ciencia positiva, la filosofía ha sido reducida a un nivel cualquiera de “ciencia” y “</a:t>
            </a:r>
            <a:r>
              <a:rPr lang="es-PE" sz="2000" dirty="0">
                <a:solidFill>
                  <a:srgbClr val="000000"/>
                </a:solidFill>
                <a:latin typeface="Times New Roman" panose="02020603050405020304" pitchFamily="18" charset="0"/>
                <a:ea typeface="Calibri" panose="020F0502020204030204" pitchFamily="34" charset="0"/>
              </a:rPr>
              <a:t>solo un duro esfuerzo personal (García </a:t>
            </a:r>
            <a:r>
              <a:rPr lang="es-PE" sz="2000" dirty="0" err="1">
                <a:solidFill>
                  <a:srgbClr val="000000"/>
                </a:solidFill>
                <a:latin typeface="Times New Roman" panose="02020603050405020304" pitchFamily="18" charset="0"/>
                <a:ea typeface="Calibri" panose="020F0502020204030204" pitchFamily="34" charset="0"/>
              </a:rPr>
              <a:t>Moriyón</a:t>
            </a:r>
            <a:r>
              <a:rPr lang="es-PE" sz="2000" dirty="0">
                <a:solidFill>
                  <a:srgbClr val="000000"/>
                </a:solidFill>
                <a:latin typeface="Times New Roman" panose="02020603050405020304" pitchFamily="18" charset="0"/>
                <a:ea typeface="Calibri" panose="020F0502020204030204" pitchFamily="34" charset="0"/>
              </a:rPr>
              <a:t>) permitirá, a los seres humanos, romper con las cadenas de un mundo de sombras y apariencias para ascender hacia la captación de lo auténticamente </a:t>
            </a:r>
            <a:r>
              <a:rPr lang="es-PE" sz="2000" dirty="0" smtClean="0">
                <a:solidFill>
                  <a:srgbClr val="000000"/>
                </a:solidFill>
                <a:latin typeface="Times New Roman" panose="02020603050405020304" pitchFamily="18" charset="0"/>
                <a:ea typeface="Calibri" panose="020F0502020204030204" pitchFamily="34" charset="0"/>
              </a:rPr>
              <a:t>real.</a:t>
            </a:r>
            <a:endParaRPr lang="en-US" sz="2000" dirty="0"/>
          </a:p>
        </p:txBody>
      </p:sp>
      <p:sp>
        <p:nvSpPr>
          <p:cNvPr id="6" name="Rectángulo 5"/>
          <p:cNvSpPr/>
          <p:nvPr/>
        </p:nvSpPr>
        <p:spPr>
          <a:xfrm>
            <a:off x="6096000" y="2272829"/>
            <a:ext cx="6096000" cy="2400657"/>
          </a:xfrm>
          <a:prstGeom prst="rect">
            <a:avLst/>
          </a:prstGeom>
          <a:solidFill>
            <a:srgbClr val="CCFF33"/>
          </a:solidFill>
        </p:spPr>
        <p:txBody>
          <a:bodyPr>
            <a:spAutoFit/>
          </a:bodyPr>
          <a:lstStyle/>
          <a:p>
            <a:pPr algn="just">
              <a:lnSpc>
                <a:spcPts val="2000"/>
              </a:lnSpc>
            </a:pPr>
            <a:r>
              <a:rPr lang="es-ES_tradnl"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filosofía aborda tres grandes problemas centrales: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ts val="2000"/>
              </a:lnSpc>
              <a:buFont typeface="+mj-lt"/>
              <a:buAutoNum type="alphaLcPeriod"/>
            </a:pPr>
            <a:r>
              <a:rPr lang="es-ES_tradnl"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problema del ser: estudiado por la metafísica y la filosofía de la naturaleza.</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2000"/>
              </a:lnSpc>
              <a:buFont typeface="+mj-lt"/>
              <a:buAutoNum type="alphaLcPeriod"/>
            </a:pPr>
            <a:r>
              <a:rPr lang="es-ES_tradnl"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problema del conocer:  abordado por la gnoseología o crítica</a:t>
            </a:r>
            <a:r>
              <a:rPr lang="es-ES_tradnl"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_tradnl"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 estudia el "valor" del conocimiento, es decir, si es apto para alcanzar la verdad.</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2000"/>
              </a:lnSpc>
              <a:buFont typeface="+mj-lt"/>
              <a:buAutoNum type="alphaLcPeriod"/>
            </a:pPr>
            <a:r>
              <a:rPr lang="es-ES_tradnl"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problema del obrar: analizado por la ética</a:t>
            </a:r>
            <a:r>
              <a:rPr lang="es-ES_tradnl"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_tradnl"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a:t>
            </a:r>
            <a:r>
              <a:rPr lang="es-ES_tradnl"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_tradnl"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estudia el valor de los actos humanos en orden al fin último del hombre.</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75"/>
                            </p:stCondLst>
                            <p:childTnLst>
                              <p:par>
                                <p:cTn id="13" presetID="16" presetClass="entr" presetSubtype="21" fill="hold" grpId="0"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3050"/>
                            </p:stCondLst>
                            <p:childTnLst>
                              <p:par>
                                <p:cTn id="17" presetID="16" presetClass="entr" presetSubtype="21" fill="hold" grpId="0" nodeType="after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5350"/>
                            </p:stCondLst>
                            <p:childTnLst>
                              <p:par>
                                <p:cTn id="21" presetID="15" presetClass="entr" presetSubtype="0" fill="hold" grpId="0" nodeType="after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19350"/>
                            </p:stCondLst>
                            <p:childTnLst>
                              <p:par>
                                <p:cTn id="28" presetID="43" presetClass="entr" presetSubtype="0" fill="hold" grpId="0" nodeType="afterEffect">
                                  <p:stCondLst>
                                    <p:cond delay="0"/>
                                  </p:stCondLst>
                                  <p:iterate type="lt">
                                    <p:tmPct val="5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100"/>
                                        <p:tgtEl>
                                          <p:spTgt spid="6"/>
                                        </p:tgtEl>
                                      </p:cBhvr>
                                    </p:animEffect>
                                    <p:anim calcmode="lin" valueType="num">
                                      <p:cBhvr>
                                        <p:cTn id="31" dur="400" fill="hold"/>
                                        <p:tgtEl>
                                          <p:spTgt spid="6"/>
                                        </p:tgtEl>
                                        <p:attrNameLst>
                                          <p:attrName>ppt_x</p:attrName>
                                        </p:attrNameLst>
                                      </p:cBhvr>
                                      <p:tavLst>
                                        <p:tav tm="0">
                                          <p:val>
                                            <p:strVal val="#ppt_x"/>
                                          </p:val>
                                        </p:tav>
                                        <p:tav tm="100000">
                                          <p:val>
                                            <p:strVal val="#ppt_x"/>
                                          </p:val>
                                        </p:tav>
                                      </p:tavLst>
                                    </p:anim>
                                    <p:anim calcmode="lin" valueType="num">
                                      <p:cBhvr>
                                        <p:cTn id="32" dur="400" fill="hold"/>
                                        <p:tgtEl>
                                          <p:spTgt spid="6"/>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0890" y="0"/>
            <a:ext cx="11991109" cy="863698"/>
          </a:xfrm>
          <a:prstGeom prst="rect">
            <a:avLst/>
          </a:prstGeom>
          <a:solidFill>
            <a:srgbClr val="FFFF00"/>
          </a:solidFill>
        </p:spPr>
        <p:txBody>
          <a:bodyPr wrap="square">
            <a:spAutoFit/>
          </a:bodyPr>
          <a:lstStyle/>
          <a:p>
            <a:pPr algn="just">
              <a:lnSpc>
                <a:spcPts val="2000"/>
              </a:lnSpc>
            </a:pPr>
            <a:r>
              <a:rPr lang="es-PE"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Epistemológicamente nos interrogamos: </a:t>
            </a: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¿Qué es el conocimiento?, ¿Cómo se adquiere el conocimiento? ¿Podemos tener una comprensión de la realidad externa o esta comprensión del mundo se encuentra distorsionada por el sujeto del conocimiento?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0" y="4611231"/>
            <a:ext cx="5853549" cy="2246769"/>
          </a:xfrm>
          <a:prstGeom prst="rect">
            <a:avLst/>
          </a:prstGeom>
          <a:solidFill>
            <a:schemeClr val="bg2"/>
          </a:solidFill>
        </p:spPr>
        <p:txBody>
          <a:bodyPr wrap="square">
            <a:spAutoFit/>
          </a:bodyPr>
          <a:lstStyle/>
          <a:p>
            <a:pPr algn="just">
              <a:lnSpc>
                <a:spcPts val="2100"/>
              </a:lnSpc>
              <a:spcAft>
                <a:spcPts val="0"/>
              </a:spcAft>
            </a:pPr>
            <a:r>
              <a:rPr lang="es-E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sociedad surcó a través de las fases de la </a:t>
            </a:r>
            <a:r>
              <a:rPr lang="es-P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producción rural/artesanal e industrial. La tercera fase productiva, o sea la sociedad del conocimiento, se caracteriza por la importancia </a:t>
            </a:r>
            <a:r>
              <a:rPr lang="es-P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que tiene el conocimiento</a:t>
            </a:r>
            <a:r>
              <a:rPr lang="es-P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 </a:t>
            </a:r>
            <a:r>
              <a:rPr lang="es-PE"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predominancia</a:t>
            </a:r>
            <a:r>
              <a:rPr lang="es-P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los trabajadores intelectuales y donde el trabajo repetitivo es delegado a las máquinas, robots y/o computadoras. Entonces, el trabajador tiene más tiempo para sentir, pensar, emocionarse, aprender, ser creativo e innovar.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6095999" y="3842426"/>
            <a:ext cx="6096000" cy="3054682"/>
          </a:xfrm>
          <a:prstGeom prst="rect">
            <a:avLst/>
          </a:prstGeom>
          <a:solidFill>
            <a:srgbClr val="FF99CC"/>
          </a:solidFill>
        </p:spPr>
        <p:txBody>
          <a:bodyPr>
            <a:spAutoFit/>
          </a:bodyPr>
          <a:lstStyle/>
          <a:p>
            <a:pPr algn="just">
              <a:lnSpc>
                <a:spcPts val="2100"/>
              </a:lnSpc>
              <a:spcAft>
                <a:spcPts val="0"/>
              </a:spcAf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Hoy, la sociedad del conocimiento exige que las empresas vivan y actúen según los principios éticos, orientándose hacia la reflexión sobre la valoración de la actualización del hombre, que tiene la capacidad de dar sentido a su existencia. Pues, l</a:t>
            </a:r>
            <a:r>
              <a:rPr lang="es-PE"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sociedad del conocimiento significa el surgimiento de una nueva industria con una multimedia interactiva, telecomunicaciones, informática, contenidos, entre otros, que nos permiten un mejor y mayor intercambio del conocimiento reflexivo y, a su vez, el desarrollo vertiginoso de la nueva industria a partir de la incorporación de nuevos conocimientos responsables.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3732825" y="944456"/>
            <a:ext cx="1130887" cy="523220"/>
          </a:xfrm>
          <a:prstGeom prst="rect">
            <a:avLst/>
          </a:prstGeom>
        </p:spPr>
        <p:txBody>
          <a:bodyPr wrap="none">
            <a:spAutoFit/>
          </a:bodyPr>
          <a:lstStyle/>
          <a:p>
            <a:r>
              <a:rPr lang="es-ES" sz="2800" b="1" dirty="0">
                <a:solidFill>
                  <a:srgbClr val="000000"/>
                </a:solidFill>
                <a:ea typeface="Calibri" panose="020F0502020204030204" pitchFamily="34" charset="0"/>
                <a:cs typeface="Times New Roman" panose="02020603050405020304" pitchFamily="18" charset="0"/>
              </a:rPr>
              <a:t>Sujeto</a:t>
            </a:r>
            <a:endParaRPr lang="en-US" sz="2800" dirty="0"/>
          </a:p>
        </p:txBody>
      </p:sp>
      <p:sp>
        <p:nvSpPr>
          <p:cNvPr id="10" name="Rectángulo 9"/>
          <p:cNvSpPr/>
          <p:nvPr/>
        </p:nvSpPr>
        <p:spPr>
          <a:xfrm>
            <a:off x="7563813" y="926316"/>
            <a:ext cx="1203023" cy="532903"/>
          </a:xfrm>
          <a:prstGeom prst="rect">
            <a:avLst/>
          </a:prstGeom>
        </p:spPr>
        <p:txBody>
          <a:bodyPr wrap="none">
            <a:spAutoFit/>
          </a:bodyPr>
          <a:lstStyle/>
          <a:p>
            <a:pPr algn="ctr">
              <a:lnSpc>
                <a:spcPct val="107000"/>
              </a:lnSpc>
              <a:spcAft>
                <a:spcPts val="800"/>
              </a:spcAft>
            </a:pPr>
            <a:r>
              <a:rPr lang="es-ES" sz="2800" b="1" dirty="0">
                <a:latin typeface="Calibri" panose="020F0502020204030204" pitchFamily="34" charset="0"/>
                <a:ea typeface="Calibri" panose="020F0502020204030204" pitchFamily="34" charset="0"/>
                <a:cs typeface="Times New Roman" panose="02020603050405020304" pitchFamily="18" charset="0"/>
              </a:rPr>
              <a:t>Objeto</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Estrella de 7 puntas 10"/>
          <p:cNvSpPr/>
          <p:nvPr/>
        </p:nvSpPr>
        <p:spPr>
          <a:xfrm>
            <a:off x="917316" y="949641"/>
            <a:ext cx="3977916" cy="3456103"/>
          </a:xfrm>
          <a:prstGeom prst="star7">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strella de 7 puntas 14"/>
          <p:cNvSpPr/>
          <p:nvPr/>
        </p:nvSpPr>
        <p:spPr>
          <a:xfrm>
            <a:off x="7532293" y="838519"/>
            <a:ext cx="3591860" cy="3166376"/>
          </a:xfrm>
          <a:prstGeom prst="star7">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ifs-animados-flechas-manitas-senalizadores-11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42649" y="2222530"/>
            <a:ext cx="706699" cy="1636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fs-animados-flechas-manitas-senalizadores-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844219" y="1350818"/>
            <a:ext cx="739086" cy="15229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ifsanimados.espaciolatino.com/x_hoveu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73268" y="1498948"/>
            <a:ext cx="2686433" cy="24012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edico-y-doctor-imagen-animada-002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03024" y="1521838"/>
            <a:ext cx="1725067" cy="172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6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3420"/>
                            </p:stCondLst>
                            <p:childTnLst>
                              <p:par>
                                <p:cTn id="11" presetID="52" presetClass="entr" presetSubtype="0" fill="hold" grpId="0" nodeType="afterEffect">
                                  <p:stCondLst>
                                    <p:cond delay="0"/>
                                  </p:stCondLst>
                                  <p:iterate type="lt">
                                    <p:tmPct val="7000"/>
                                  </p:iterate>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par>
                          <p:cTn id="16" fill="hold">
                            <p:stCondLst>
                              <p:cond delay="1477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4770"/>
                            </p:stCondLst>
                            <p:childTnLst>
                              <p:par>
                                <p:cTn id="20" presetID="1"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childTnLst>
                                </p:cTn>
                              </p:par>
                            </p:childTnLst>
                          </p:cTn>
                        </p:par>
                        <p:par>
                          <p:cTn id="22" fill="hold">
                            <p:stCondLst>
                              <p:cond delay="14770"/>
                            </p:stCondLst>
                            <p:childTnLst>
                              <p:par>
                                <p:cTn id="23" presetID="1"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par>
                          <p:cTn id="25" fill="hold">
                            <p:stCondLst>
                              <p:cond delay="14770"/>
                            </p:stCondLst>
                            <p:childTnLst>
                              <p:par>
                                <p:cTn id="26" presetID="42" presetClass="entr" presetSubtype="0" fill="hold" grpId="0" nodeType="afterEffect">
                                  <p:stCondLst>
                                    <p:cond delay="0"/>
                                  </p:stCondLst>
                                  <p:iterate type="lt">
                                    <p:tmPct val="8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16170"/>
                            </p:stCondLst>
                            <p:childTnLst>
                              <p:par>
                                <p:cTn id="32" presetID="1"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16170"/>
                            </p:stCondLst>
                            <p:childTnLst>
                              <p:par>
                                <p:cTn id="35" presetID="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par>
                          <p:cTn id="37" fill="hold">
                            <p:stCondLst>
                              <p:cond delay="16170"/>
                            </p:stCondLst>
                            <p:childTnLst>
                              <p:par>
                                <p:cTn id="38" presetID="1" presetClass="entr" presetSubtype="0" fill="hold" nodeType="afterEffect">
                                  <p:stCondLst>
                                    <p:cond delay="0"/>
                                  </p:stCondLst>
                                  <p:childTnLst>
                                    <p:set>
                                      <p:cBhvr>
                                        <p:cTn id="39" dur="1" fill="hold">
                                          <p:stCondLst>
                                            <p:cond delay="0"/>
                                          </p:stCondLst>
                                        </p:cTn>
                                        <p:tgtEl>
                                          <p:spTgt spid="1026"/>
                                        </p:tgtEl>
                                        <p:attrNameLst>
                                          <p:attrName>style.visibility</p:attrName>
                                        </p:attrNameLst>
                                      </p:cBhvr>
                                      <p:to>
                                        <p:strVal val="visible"/>
                                      </p:to>
                                    </p:set>
                                  </p:childTnLst>
                                </p:cTn>
                              </p:par>
                            </p:childTnLst>
                          </p:cTn>
                        </p:par>
                        <p:par>
                          <p:cTn id="40" fill="hold">
                            <p:stCondLst>
                              <p:cond delay="16170"/>
                            </p:stCondLst>
                            <p:childTnLst>
                              <p:par>
                                <p:cTn id="41" presetID="15" presetClass="entr" presetSubtype="0" fill="hold" grpId="0" nodeType="afterEffect">
                                  <p:stCondLst>
                                    <p:cond delay="0"/>
                                  </p:stCondLst>
                                  <p:iterate type="lt">
                                    <p:tmPct val="5000"/>
                                  </p:iterate>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36520"/>
                            </p:stCondLst>
                            <p:childTnLst>
                              <p:par>
                                <p:cTn id="48" presetID="15" presetClass="entr" presetSubtype="0" fill="hold" grpId="0" nodeType="afterEffect">
                                  <p:stCondLst>
                                    <p:cond delay="0"/>
                                  </p:stCondLst>
                                  <p:iterate type="lt">
                                    <p:tmPct val="5000"/>
                                  </p:iterate>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 calcmode="lin" valueType="num">
                                      <p:cBhvr>
                                        <p:cTn id="5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5" grpId="0"/>
      <p:bldP spid="10" grpId="0"/>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62889" y="1742947"/>
            <a:ext cx="6691746" cy="3323987"/>
          </a:xfrm>
          <a:prstGeom prst="rect">
            <a:avLst/>
          </a:prstGeom>
          <a:solidFill>
            <a:srgbClr val="CCFF33"/>
          </a:solidFill>
        </p:spPr>
        <p:txBody>
          <a:bodyPr wrap="square">
            <a:spAutoFit/>
          </a:bodyPr>
          <a:lstStyle/>
          <a:p>
            <a:pPr algn="just">
              <a:lnSpc>
                <a:spcPts val="2100"/>
              </a:lnSpc>
              <a:spcAft>
                <a:spcPts val="0"/>
              </a:spcAft>
            </a:pPr>
            <a:r>
              <a:rPr lang="es-PE"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conocimiento reflexivo </a:t>
            </a:r>
            <a:r>
              <a:rPr lang="es-PE"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 asumido como </a:t>
            </a:r>
            <a:r>
              <a:rPr lang="es-PE"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recurso más importante en la economía </a:t>
            </a:r>
            <a:r>
              <a:rPr lang="es-PE"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actual; </a:t>
            </a:r>
            <a:r>
              <a:rPr lang="es-PE"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 su adecuada gestión, es la piedra angular de la dirección empresarial. </a:t>
            </a:r>
            <a:r>
              <a:rPr lang="es-PE"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Según </a:t>
            </a:r>
            <a:r>
              <a:rPr lang="es-PE"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Drucker (1994) "En la nueva economía, el conocimiento no es uno más de los factores de producción. Se ha convertido en el principal factor de producción".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100"/>
              </a:lnSpc>
              <a:spcAft>
                <a:spcPts val="0"/>
              </a:spcAft>
            </a:pPr>
            <a:r>
              <a:rPr lang="es-PE"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Concluimos ratificando que el contexto socio intelectual/conceptual y la sociedad del conocimiento están posibilitando una reflexión filosófica dinámica a través de la vivencia de una ética exigida en diferentes instituciones</a:t>
            </a:r>
            <a:r>
              <a:rPr lang="es-PE"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2" name="Picture 4" descr="Mastil con Bandera Argentin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1217" y="4647335"/>
            <a:ext cx="1352383" cy="15910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nderas de Argentin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80999" y="498949"/>
            <a:ext cx="25717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3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par>
                          <p:cTn id="7" fill="hold">
                            <p:stCondLst>
                              <p:cond delay="0"/>
                            </p:stCondLst>
                            <p:childTnLst>
                              <p:par>
                                <p:cTn id="8" presetID="52" presetClass="entr" presetSubtype="0" fill="hold" nodeType="afterEffect">
                                  <p:stCondLst>
                                    <p:cond delay="0"/>
                                  </p:stCondLst>
                                  <p:iterate type="lt">
                                    <p:tmPct val="5000"/>
                                  </p:iterate>
                                  <p:childTnLst>
                                    <p:set>
                                      <p:cBhvr>
                                        <p:cTn id="9" dur="1" fill="hold">
                                          <p:stCondLst>
                                            <p:cond delay="0"/>
                                          </p:stCondLst>
                                        </p:cTn>
                                        <p:tgtEl>
                                          <p:spTgt spid="2">
                                            <p:txEl>
                                              <p:pRg st="0" end="0"/>
                                            </p:txEl>
                                          </p:spTgt>
                                        </p:tgtEl>
                                        <p:attrNameLst>
                                          <p:attrName>style.visibility</p:attrName>
                                        </p:attrNameLst>
                                      </p:cBhvr>
                                      <p:to>
                                        <p:strVal val="visible"/>
                                      </p:to>
                                    </p:set>
                                    <p:animScale>
                                      <p:cBhvr>
                                        <p:cTn id="10"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
                                            <p:txEl>
                                              <p:pRg st="0" end="0"/>
                                            </p:txEl>
                                          </p:spTgt>
                                        </p:tgtEl>
                                        <p:attrNameLst>
                                          <p:attrName>ppt_x</p:attrName>
                                          <p:attrName>ppt_y</p:attrName>
                                        </p:attrNameLst>
                                      </p:cBhvr>
                                    </p:animMotion>
                                    <p:animEffect transition="in" filter="fade">
                                      <p:cBhvr>
                                        <p:cTn id="12" dur="1000"/>
                                        <p:tgtEl>
                                          <p:spTgt spid="2">
                                            <p:txEl>
                                              <p:pRg st="0" end="0"/>
                                            </p:txEl>
                                          </p:spTgt>
                                        </p:tgtEl>
                                      </p:cBhvr>
                                    </p:animEffect>
                                  </p:childTnLst>
                                </p:cTn>
                              </p:par>
                            </p:childTnLst>
                          </p:cTn>
                        </p:par>
                        <p:par>
                          <p:cTn id="13" fill="hold">
                            <p:stCondLst>
                              <p:cond delay="14550"/>
                            </p:stCondLst>
                            <p:childTnLst>
                              <p:par>
                                <p:cTn id="14" presetID="1" presetClass="entr" presetSubtype="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childTnLst>
                          </p:cTn>
                        </p:par>
                        <p:par>
                          <p:cTn id="16" fill="hold">
                            <p:stCondLst>
                              <p:cond delay="14550"/>
                            </p:stCondLst>
                            <p:childTnLst>
                              <p:par>
                                <p:cTn id="17" presetID="43" presetClass="entr" presetSubtype="0" fill="hold" nodeType="afterEffect">
                                  <p:stCondLst>
                                    <p:cond delay="0"/>
                                  </p:stCondLst>
                                  <p:iterate type="lt">
                                    <p:tmPct val="10000"/>
                                  </p:iterate>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
                                        <p:tgtEl>
                                          <p:spTgt spid="2">
                                            <p:txEl>
                                              <p:pRg st="1" end="1"/>
                                            </p:txEl>
                                          </p:spTgt>
                                        </p:tgtEl>
                                      </p:cBhvr>
                                    </p:animEffect>
                                    <p:anim calcmode="lin" valueType="num">
                                      <p:cBhvr>
                                        <p:cTn id="20"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1552</Words>
  <Application>Microsoft Office PowerPoint</Application>
  <PresentationFormat>Panorámica</PresentationFormat>
  <Paragraphs>60</Paragraphs>
  <Slides>10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Algerian</vt:lpstr>
      <vt:lpstr>Arial</vt:lpstr>
      <vt:lpstr>Arial Black</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dc:creator>
  <cp:lastModifiedBy>Microsoft</cp:lastModifiedBy>
  <cp:revision>63</cp:revision>
  <dcterms:created xsi:type="dcterms:W3CDTF">2016-08-09T16:16:06Z</dcterms:created>
  <dcterms:modified xsi:type="dcterms:W3CDTF">2016-09-06T23:20:46Z</dcterms:modified>
</cp:coreProperties>
</file>