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65" r:id="rId6"/>
    <p:sldId id="259" r:id="rId7"/>
    <p:sldId id="260" r:id="rId8"/>
    <p:sldId id="267" r:id="rId9"/>
    <p:sldId id="270" r:id="rId10"/>
    <p:sldId id="268" r:id="rId11"/>
    <p:sldId id="269" r:id="rId1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mon R Abarca F" initials="RRAF" lastIdx="1" clrIdx="0">
    <p:extLst>
      <p:ext uri="{19B8F6BF-5375-455C-9EA6-DF929625EA0E}">
        <p15:presenceInfo xmlns:p15="http://schemas.microsoft.com/office/powerpoint/2012/main" userId="Ramon R Abarca 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FFCC"/>
    <a:srgbClr val="99FF33"/>
    <a:srgbClr val="66CCFF"/>
    <a:srgbClr val="99CCFF"/>
    <a:srgbClr val="FF99FF"/>
    <a:srgbClr val="00FFCC"/>
    <a:srgbClr val="66FF33"/>
    <a:srgbClr val="CCFF33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94216" autoAdjust="0"/>
  </p:normalViewPr>
  <p:slideViewPr>
    <p:cSldViewPr snapToGrid="0">
      <p:cViewPr varScale="1">
        <p:scale>
          <a:sx n="59" d="100"/>
          <a:sy n="59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9T18:38:29.264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867A4-E3DC-49D3-9EE9-701C9D32F1C4}" type="datetimeFigureOut">
              <a:rPr lang="es-PE" smtClean="0"/>
              <a:t>6/08/2017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FCA29-5AC8-4426-BC9D-2DC39D9267D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1071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FCA29-5AC8-4426-BC9D-2DC39D9267DE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13519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 altLang="es-ES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6E69D6-5F78-43AA-90F4-50E1AAEE4C33}" type="slidenum">
              <a:rPr lang="es-ES" altLang="es-ES" smtClean="0"/>
              <a:pPr>
                <a:spcBef>
                  <a:spcPct val="0"/>
                </a:spcBef>
              </a:pPr>
              <a:t>8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3424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FCA29-5AC8-4426-BC9D-2DC39D9267DE}" type="slidenum">
              <a:rPr lang="es-PE" smtClean="0"/>
              <a:t>11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716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CE1A-ABB2-4FE1-BB38-5610BD2BCA9C}" type="datetime1">
              <a:rPr lang="es-PE" smtClean="0"/>
              <a:t>6/08/2017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3AEB-0653-4F14-B30A-80AB19B86A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328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8087-DFA9-4E97-B5F4-61B88A263A25}" type="datetime1">
              <a:rPr lang="es-PE" smtClean="0"/>
              <a:t>6/08/2017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3AEB-0653-4F14-B30A-80AB19B86A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2059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2743-91FA-45E7-893F-48A74B618432}" type="datetime1">
              <a:rPr lang="es-PE" smtClean="0"/>
              <a:t>6/08/2017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3AEB-0653-4F14-B30A-80AB19B86A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955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ACBF-B283-4F31-908B-971F0D7855EC}" type="datetime1">
              <a:rPr lang="es-PE" smtClean="0"/>
              <a:t>6/08/2017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3AEB-0653-4F14-B30A-80AB19B86A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713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488-FA40-456D-AE96-70446846591A}" type="datetime1">
              <a:rPr lang="es-PE" smtClean="0"/>
              <a:t>6/08/2017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3AEB-0653-4F14-B30A-80AB19B86A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199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742B-D1B9-4DEF-B810-FF1F931E4AC3}" type="datetime1">
              <a:rPr lang="es-PE" smtClean="0"/>
              <a:t>6/08/2017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3AEB-0653-4F14-B30A-80AB19B86A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659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7F7D-D1ED-4124-B2F7-FC24FB8E06DB}" type="datetime1">
              <a:rPr lang="es-PE" smtClean="0"/>
              <a:t>6/08/2017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3AEB-0653-4F14-B30A-80AB19B86A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9673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8894-CAA7-4A4F-8631-CE65820F0976}" type="datetime1">
              <a:rPr lang="es-PE" smtClean="0"/>
              <a:t>6/08/2017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3AEB-0653-4F14-B30A-80AB19B86A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634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E7EC-6666-441B-BEA2-15EB4C591AAB}" type="datetime1">
              <a:rPr lang="es-PE" smtClean="0"/>
              <a:t>6/08/2017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3AEB-0653-4F14-B30A-80AB19B86A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825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3578-C711-4517-AA36-E68DCA9C9FB9}" type="datetime1">
              <a:rPr lang="es-PE" smtClean="0"/>
              <a:t>6/08/2017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3AEB-0653-4F14-B30A-80AB19B86A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631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2DDB-85AC-4CA0-8E48-65B7FDA38365}" type="datetime1">
              <a:rPr lang="es-PE" smtClean="0"/>
              <a:t>6/08/2017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3AEB-0653-4F14-B30A-80AB19B86A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121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1"/>
            </a:gs>
            <a:gs pos="31000">
              <a:srgbClr val="FF0000"/>
            </a:gs>
            <a:gs pos="100000">
              <a:srgbClr val="FF0000"/>
            </a:gs>
            <a:gs pos="100000">
              <a:srgbClr val="FF0000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4FB9F-B161-4358-A749-ECEC32006C2F}" type="datetime1">
              <a:rPr lang="es-PE" smtClean="0"/>
              <a:t>6/08/2017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/>
              <a:t>Ramón R. Abarca Fernández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23AEB-0653-4F14-B30A-80AB19B86A2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240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pinterest.com/pin/481885228863823982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masenda.com/despierta-tu-cerebr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pinterest.com/pin/723461127612306218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6096000" cy="1249701"/>
          </a:xfrm>
          <a:prstGeom prst="rect">
            <a:avLst/>
          </a:prstGeom>
          <a:solidFill>
            <a:srgbClr val="CCFF33"/>
          </a:solidFill>
        </p:spPr>
        <p:txBody>
          <a:bodyPr>
            <a:spAutoFit/>
          </a:bodyPr>
          <a:lstStyle/>
          <a:p>
            <a:pPr algn="just" fontAlgn="base">
              <a:lnSpc>
                <a:spcPts val="1800"/>
              </a:lnSpc>
            </a:pPr>
            <a:r>
              <a:rPr lang="es-PE" b="1" dirty="0">
                <a:solidFill>
                  <a:srgbClr val="333333"/>
                </a:solidFill>
                <a:ea typeface="Times New Roman" panose="02020603050405020304" pitchFamily="18" charset="0"/>
              </a:rPr>
              <a:t>Objetivo del Congreso:</a:t>
            </a:r>
            <a:endParaRPr lang="es-PE" sz="2000" b="1" dirty="0">
              <a:effectLst/>
              <a:ea typeface="Times New Roman" panose="02020603050405020304" pitchFamily="18" charset="0"/>
            </a:endParaRPr>
          </a:p>
          <a:p>
            <a:pPr algn="just" fontAlgn="base">
              <a:lnSpc>
                <a:spcPts val="1800"/>
              </a:lnSpc>
            </a:pPr>
            <a:r>
              <a:rPr lang="es-PE" b="1" dirty="0">
                <a:solidFill>
                  <a:srgbClr val="333333"/>
                </a:solidFill>
                <a:ea typeface="Times New Roman" panose="02020603050405020304" pitchFamily="18" charset="0"/>
              </a:rPr>
              <a:t>“Estimular</a:t>
            </a:r>
            <a:r>
              <a:rPr lang="es-PE" dirty="0">
                <a:solidFill>
                  <a:srgbClr val="333333"/>
                </a:solidFill>
                <a:ea typeface="Times New Roman" panose="02020603050405020304" pitchFamily="18" charset="0"/>
              </a:rPr>
              <a:t> la cultura de la investigación universitaria como medio para articular docencia y vinculación social, propiciar el desarrollo local con pensamiento global e impulsar la conciencia crítica en la construcción del conocimiento”</a:t>
            </a:r>
            <a:endParaRPr lang="es-PE" sz="20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 rot="20153336">
            <a:off x="2307754" y="2022266"/>
            <a:ext cx="733458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3600" dirty="0">
                <a:latin typeface="Algerian" panose="04020705040A02060702" pitchFamily="82" charset="0"/>
              </a:rPr>
              <a:t>La investigación cuantitativa: </a:t>
            </a:r>
          </a:p>
          <a:p>
            <a:pPr algn="ctr"/>
            <a:r>
              <a:rPr lang="es-PE" sz="3600" dirty="0">
                <a:latin typeface="Algerian" panose="04020705040A02060702" pitchFamily="82" charset="0"/>
              </a:rPr>
              <a:t>¿Propicia construir ciencia integrativa?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5380672"/>
            <a:ext cx="6096000" cy="1477328"/>
          </a:xfrm>
          <a:prstGeom prst="rect">
            <a:avLst/>
          </a:prstGeom>
          <a:solidFill>
            <a:srgbClr val="00FFCC"/>
          </a:solidFill>
        </p:spPr>
        <p:txBody>
          <a:bodyPr>
            <a:spAutoFit/>
          </a:bodyPr>
          <a:lstStyle/>
          <a:p>
            <a:pPr algn="just"/>
            <a:r>
              <a:rPr lang="es-PE" dirty="0">
                <a:solidFill>
                  <a:srgbClr val="58595B"/>
                </a:solidFill>
                <a:latin typeface="Roboto"/>
              </a:rPr>
              <a:t>La </a:t>
            </a:r>
            <a:r>
              <a:rPr lang="es-PE" b="1" dirty="0">
                <a:solidFill>
                  <a:srgbClr val="58595B"/>
                </a:solidFill>
                <a:latin typeface="Roboto"/>
              </a:rPr>
              <a:t>ciencia</a:t>
            </a:r>
            <a:r>
              <a:rPr lang="es-PE" dirty="0">
                <a:solidFill>
                  <a:srgbClr val="58595B"/>
                </a:solidFill>
                <a:latin typeface="Roboto"/>
              </a:rPr>
              <a:t> (de latín </a:t>
            </a:r>
            <a:r>
              <a:rPr lang="es-PE" i="1" dirty="0" err="1">
                <a:solidFill>
                  <a:srgbClr val="58595B"/>
                </a:solidFill>
                <a:latin typeface="Roboto"/>
              </a:rPr>
              <a:t>scientia</a:t>
            </a:r>
            <a:r>
              <a:rPr lang="es-PE" dirty="0">
                <a:solidFill>
                  <a:srgbClr val="58595B"/>
                </a:solidFill>
                <a:latin typeface="Roboto"/>
              </a:rPr>
              <a:t>, </a:t>
            </a:r>
            <a:r>
              <a:rPr lang="es-PE" i="1" dirty="0" err="1">
                <a:solidFill>
                  <a:srgbClr val="58595B"/>
                </a:solidFill>
                <a:latin typeface="Roboto"/>
              </a:rPr>
              <a:t>scire</a:t>
            </a:r>
            <a:r>
              <a:rPr lang="es-PE" dirty="0">
                <a:solidFill>
                  <a:srgbClr val="58595B"/>
                </a:solidFill>
                <a:latin typeface="Roboto"/>
              </a:rPr>
              <a:t>, significa “conocer”), es el conjunto de conocimientos sistemáticos sobre la naturaleza, los seres que la componen, los fenómenos que ocurren en ella y las leyes que rigen estos fenómenos. ( C = M + I)</a:t>
            </a:r>
            <a:endParaRPr lang="es-PE" dirty="0"/>
          </a:p>
        </p:txBody>
      </p:sp>
      <p:sp>
        <p:nvSpPr>
          <p:cNvPr id="3" name="Rectángulo 2"/>
          <p:cNvSpPr/>
          <p:nvPr/>
        </p:nvSpPr>
        <p:spPr>
          <a:xfrm>
            <a:off x="6243144" y="5380672"/>
            <a:ext cx="5948855" cy="1477328"/>
          </a:xfrm>
          <a:prstGeom prst="rect">
            <a:avLst/>
          </a:prstGeom>
          <a:solidFill>
            <a:srgbClr val="FF99FF"/>
          </a:solidFill>
        </p:spPr>
        <p:txBody>
          <a:bodyPr wrap="square">
            <a:spAutoFit/>
          </a:bodyPr>
          <a:lstStyle/>
          <a:p>
            <a:pPr algn="just"/>
            <a:r>
              <a:rPr lang="es-PE" b="1" dirty="0">
                <a:solidFill>
                  <a:srgbClr val="333333"/>
                </a:solidFill>
              </a:rPr>
              <a:t>Integrativa</a:t>
            </a:r>
            <a:r>
              <a:rPr lang="es-PE" dirty="0">
                <a:solidFill>
                  <a:srgbClr val="333333"/>
                </a:solidFill>
              </a:rPr>
              <a:t>: Propiciar profesionales en ciencias con alto nivel académico y competencia para desarrollar investigación interdisciplinaria e innovadora enfocada al estudio, la conservación y manejo de la biodiversidad y los recursos naturales en ambientes dulceacuícolas, marinos </a:t>
            </a:r>
            <a:r>
              <a:rPr lang="es-PE">
                <a:solidFill>
                  <a:srgbClr val="333333"/>
                </a:solidFill>
              </a:rPr>
              <a:t>y terrestre.</a:t>
            </a:r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dirty="0"/>
              <a:t>Ramón R. Abarca Fernández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243144" y="24685"/>
            <a:ext cx="5948855" cy="1200329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Investigación es un proceso constante de conocimiento que parte del descubrimiento de las necesidades para describir, averiguar, indagar y dar explicaciones  del por qué y para qué de los seres; debe ser creativa, sistemática y precisa.</a:t>
            </a:r>
            <a:endParaRPr lang="es-PE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BD6C53F-319B-48CD-A707-D23C1F47294F}"/>
              </a:ext>
            </a:extLst>
          </p:cNvPr>
          <p:cNvSpPr/>
          <p:nvPr/>
        </p:nvSpPr>
        <p:spPr>
          <a:xfrm>
            <a:off x="8153399" y="2760678"/>
            <a:ext cx="41121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universidad es, a un tiempo, depositaria, transmisora y creadora de conocimientos. </a:t>
            </a:r>
            <a:r>
              <a:rPr lang="es-ES" b="1" dirty="0">
                <a:solidFill>
                  <a:srgbClr val="0033CC"/>
                </a:solidFill>
              </a:rPr>
              <a:t>Informe Delors, 1996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706BFB8-3305-4C38-9A67-3413740EF5C4}"/>
              </a:ext>
            </a:extLst>
          </p:cNvPr>
          <p:cNvSpPr/>
          <p:nvPr/>
        </p:nvSpPr>
        <p:spPr>
          <a:xfrm>
            <a:off x="0" y="2899177"/>
            <a:ext cx="37882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universidad es imaginación o no es nada; su tarea es la creación del futuro. Alfred North </a:t>
            </a:r>
            <a:r>
              <a:rPr lang="es-ES" b="1" dirty="0" err="1">
                <a:solidFill>
                  <a:srgbClr val="0033C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Whitehead</a:t>
            </a:r>
            <a:endParaRPr lang="es-ES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9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9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16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850"/>
                            </p:stCondLst>
                            <p:childTnLst>
                              <p:par>
                                <p:cTn id="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750"/>
                            </p:stCondLst>
                            <p:childTnLst>
                              <p:par>
                                <p:cTn id="3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163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2790"/>
                            </p:stCondLst>
                            <p:childTnLst>
                              <p:par>
                                <p:cTn id="4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4790"/>
                            </p:stCondLst>
                            <p:childTnLst>
                              <p:par>
                                <p:cTn id="5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8" grpId="0" animBg="1"/>
      <p:bldP spid="3" grpId="0" animBg="1"/>
      <p:bldP spid="7" grpId="0" animBg="1"/>
      <p:bldP spid="5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A140E5E-5644-472A-B211-86EB800396DB}"/>
              </a:ext>
            </a:extLst>
          </p:cNvPr>
          <p:cNvSpPr/>
          <p:nvPr/>
        </p:nvSpPr>
        <p:spPr>
          <a:xfrm rot="5400000">
            <a:off x="9247940" y="3270853"/>
            <a:ext cx="54726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https://www.pinterest.com/pin/481885228863823982/</a:t>
            </a:r>
            <a:r>
              <a:rPr lang="es-ES" dirty="0"/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1780000-3FEA-4333-A19B-77DB0B0941FF}"/>
              </a:ext>
            </a:extLst>
          </p:cNvPr>
          <p:cNvSpPr txBox="1"/>
          <p:nvPr/>
        </p:nvSpPr>
        <p:spPr>
          <a:xfrm rot="16200000">
            <a:off x="-1097666" y="2729149"/>
            <a:ext cx="5400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/>
              <a:t>Proceso de adquisición del conocimiento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D384FB95-DDBA-4A0F-81C3-9568813CCAF4}"/>
              </a:ext>
            </a:extLst>
          </p:cNvPr>
          <p:cNvSpPr/>
          <p:nvPr/>
        </p:nvSpPr>
        <p:spPr>
          <a:xfrm>
            <a:off x="2944972" y="332657"/>
            <a:ext cx="6535405" cy="6120680"/>
          </a:xfrm>
          <a:prstGeom prst="ellipse">
            <a:avLst/>
          </a:prstGeom>
          <a:solidFill>
            <a:srgbClr val="CCCC0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E8438425-B05E-4DAE-A094-BCCD13F36079}"/>
              </a:ext>
            </a:extLst>
          </p:cNvPr>
          <p:cNvSpPr/>
          <p:nvPr/>
        </p:nvSpPr>
        <p:spPr>
          <a:xfrm>
            <a:off x="3431704" y="1124745"/>
            <a:ext cx="5616624" cy="5328593"/>
          </a:xfrm>
          <a:prstGeom prst="ellipse">
            <a:avLst/>
          </a:prstGeom>
          <a:solidFill>
            <a:srgbClr val="99FF3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E0133F5D-2E58-44C2-AE24-5310646D6F97}"/>
              </a:ext>
            </a:extLst>
          </p:cNvPr>
          <p:cNvSpPr/>
          <p:nvPr/>
        </p:nvSpPr>
        <p:spPr>
          <a:xfrm>
            <a:off x="3935760" y="2132857"/>
            <a:ext cx="4608512" cy="4320481"/>
          </a:xfrm>
          <a:prstGeom prst="ellipse">
            <a:avLst/>
          </a:prstGeom>
          <a:solidFill>
            <a:srgbClr val="66FF3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D296F07-7185-4230-8CF0-F1B0AD6D92E2}"/>
              </a:ext>
            </a:extLst>
          </p:cNvPr>
          <p:cNvSpPr/>
          <p:nvPr/>
        </p:nvSpPr>
        <p:spPr>
          <a:xfrm>
            <a:off x="4439816" y="2924944"/>
            <a:ext cx="3672408" cy="3528392"/>
          </a:xfrm>
          <a:prstGeom prst="ellipse">
            <a:avLst/>
          </a:prstGeom>
          <a:solidFill>
            <a:srgbClr val="66FFCC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F3CAB08-AD53-4201-A632-B43B515FC5DB}"/>
              </a:ext>
            </a:extLst>
          </p:cNvPr>
          <p:cNvSpPr/>
          <p:nvPr/>
        </p:nvSpPr>
        <p:spPr>
          <a:xfrm>
            <a:off x="4871864" y="3789040"/>
            <a:ext cx="2808312" cy="2664296"/>
          </a:xfrm>
          <a:prstGeom prst="ellipse">
            <a:avLst/>
          </a:prstGeom>
          <a:solidFill>
            <a:srgbClr val="00FFFF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93DC9C0D-F706-423E-955E-91A394FD7081}"/>
              </a:ext>
            </a:extLst>
          </p:cNvPr>
          <p:cNvSpPr/>
          <p:nvPr/>
        </p:nvSpPr>
        <p:spPr>
          <a:xfrm>
            <a:off x="5002138" y="4689140"/>
            <a:ext cx="2317998" cy="1791034"/>
          </a:xfrm>
          <a:prstGeom prst="ellipse">
            <a:avLst/>
          </a:prstGeom>
          <a:solidFill>
            <a:srgbClr val="FF99FF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E555152-6454-43A9-A9A1-B3598691ABA6}"/>
              </a:ext>
            </a:extLst>
          </p:cNvPr>
          <p:cNvSpPr txBox="1"/>
          <p:nvPr/>
        </p:nvSpPr>
        <p:spPr>
          <a:xfrm>
            <a:off x="5119117" y="4745627"/>
            <a:ext cx="2016224" cy="695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s-ES" b="1" dirty="0"/>
              <a:t>Emoción</a:t>
            </a:r>
          </a:p>
          <a:p>
            <a:pPr algn="ctr">
              <a:lnSpc>
                <a:spcPts val="1500"/>
              </a:lnSpc>
            </a:pPr>
            <a:r>
              <a:rPr lang="es-ES" sz="1400" dirty="0"/>
              <a:t>(sin emoción no hay aprendizaje)</a:t>
            </a:r>
          </a:p>
        </p:txBody>
      </p:sp>
      <p:pic>
        <p:nvPicPr>
          <p:cNvPr id="1028" name="Picture 4" descr="corazones animados">
            <a:extLst>
              <a:ext uri="{FF2B5EF4-FFF2-40B4-BE49-F238E27FC236}">
                <a16:creationId xmlns:a16="http://schemas.microsoft.com/office/drawing/2014/main" id="{79008853-4632-4451-97A8-50B8FF901C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185" y="5093159"/>
            <a:ext cx="1672580" cy="20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955A2228-95E8-4E1C-AB6F-9CC7243912D2}"/>
              </a:ext>
            </a:extLst>
          </p:cNvPr>
          <p:cNvSpPr txBox="1"/>
          <p:nvPr/>
        </p:nvSpPr>
        <p:spPr>
          <a:xfrm>
            <a:off x="5282875" y="4012673"/>
            <a:ext cx="201622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s-ES" b="1" dirty="0"/>
              <a:t>Curiosidad</a:t>
            </a:r>
          </a:p>
          <a:p>
            <a:pPr algn="ctr">
              <a:lnSpc>
                <a:spcPts val="1500"/>
              </a:lnSpc>
            </a:pPr>
            <a:r>
              <a:rPr lang="es-ES" sz="1400" dirty="0"/>
              <a:t>(Chispa)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4CF56B1-916B-44A5-B38C-7AA62693DF04}"/>
              </a:ext>
            </a:extLst>
          </p:cNvPr>
          <p:cNvSpPr txBox="1"/>
          <p:nvPr/>
        </p:nvSpPr>
        <p:spPr>
          <a:xfrm>
            <a:off x="5204560" y="3077962"/>
            <a:ext cx="201622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s-ES" b="1" dirty="0"/>
              <a:t>Atención</a:t>
            </a:r>
          </a:p>
          <a:p>
            <a:pPr algn="ctr">
              <a:lnSpc>
                <a:spcPts val="1500"/>
              </a:lnSpc>
            </a:pPr>
            <a:r>
              <a:rPr lang="es-ES" sz="1400" dirty="0"/>
              <a:t>(Foco que ilumina)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6C59CAB-3376-48CD-A999-94F92CFEA47F}"/>
              </a:ext>
            </a:extLst>
          </p:cNvPr>
          <p:cNvSpPr txBox="1"/>
          <p:nvPr/>
        </p:nvSpPr>
        <p:spPr>
          <a:xfrm>
            <a:off x="5119117" y="1307574"/>
            <a:ext cx="2179982" cy="695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s-ES" b="1" dirty="0"/>
              <a:t>Memoria individual</a:t>
            </a:r>
          </a:p>
          <a:p>
            <a:pPr algn="ctr">
              <a:lnSpc>
                <a:spcPts val="1500"/>
              </a:lnSpc>
            </a:pPr>
            <a:r>
              <a:rPr lang="es-ES" sz="1400" dirty="0"/>
              <a:t>(instrumento para transmitir el aprendizaje)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84AA5E5-80BF-4B68-AA04-528EFEBFE280}"/>
              </a:ext>
            </a:extLst>
          </p:cNvPr>
          <p:cNvSpPr txBox="1"/>
          <p:nvPr/>
        </p:nvSpPr>
        <p:spPr>
          <a:xfrm>
            <a:off x="5303912" y="467863"/>
            <a:ext cx="201622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s-ES" b="1" dirty="0"/>
              <a:t>Memoria colectiva</a:t>
            </a:r>
          </a:p>
          <a:p>
            <a:pPr algn="ctr">
              <a:lnSpc>
                <a:spcPts val="1500"/>
              </a:lnSpc>
            </a:pPr>
            <a:r>
              <a:rPr lang="es-ES" sz="1400" dirty="0"/>
              <a:t>(La cultura)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E6A8EA5-0718-4ABC-A9AA-D14113CD91B2}"/>
              </a:ext>
            </a:extLst>
          </p:cNvPr>
          <p:cNvSpPr txBox="1"/>
          <p:nvPr/>
        </p:nvSpPr>
        <p:spPr>
          <a:xfrm>
            <a:off x="5153025" y="2258799"/>
            <a:ext cx="201622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s-ES" b="1" dirty="0"/>
              <a:t>Aprendizaje</a:t>
            </a:r>
          </a:p>
          <a:p>
            <a:pPr algn="ctr">
              <a:lnSpc>
                <a:spcPts val="1500"/>
              </a:lnSpc>
            </a:pPr>
            <a:r>
              <a:rPr lang="es-ES" sz="1400" dirty="0"/>
              <a:t>(Acceso al conocimiento)</a:t>
            </a:r>
          </a:p>
        </p:txBody>
      </p:sp>
    </p:spTree>
    <p:extLst>
      <p:ext uri="{BB962C8B-B14F-4D97-AF65-F5344CB8AC3E}">
        <p14:creationId xmlns:p14="http://schemas.microsoft.com/office/powerpoint/2010/main" val="341227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9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86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86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86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56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560"/>
                            </p:stCondLst>
                            <p:childTnLst>
                              <p:par>
                                <p:cTn id="3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580"/>
                            </p:stCondLst>
                            <p:childTnLst>
                              <p:par>
                                <p:cTn id="4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58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96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96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240"/>
                            </p:stCondLst>
                            <p:childTnLst>
                              <p:par>
                                <p:cTn id="6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240"/>
                            </p:stCondLst>
                            <p:childTnLst>
                              <p:par>
                                <p:cTn id="6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3040"/>
                            </p:stCondLst>
                            <p:childTnLst>
                              <p:par>
                                <p:cTn id="7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40"/>
                            </p:stCondLst>
                            <p:childTnLst>
                              <p:par>
                                <p:cTn id="7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D874E70-8C32-4755-95C8-163DEE3656F8}"/>
              </a:ext>
            </a:extLst>
          </p:cNvPr>
          <p:cNvSpPr txBox="1"/>
          <p:nvPr/>
        </p:nvSpPr>
        <p:spPr>
          <a:xfrm>
            <a:off x="1218332" y="27416"/>
            <a:ext cx="10973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/>
              <a:t>¡Despierta tu cerebro!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03A9220A-DD7E-4764-A8B2-4E36B7E57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1774" y="872835"/>
            <a:ext cx="5610225" cy="4943475"/>
          </a:xfrm>
          <a:prstGeom prst="rect">
            <a:avLst/>
          </a:prstGeom>
          <a:noFill/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4E04276-A55E-4D1E-9096-2B3CABE6E70D}"/>
              </a:ext>
            </a:extLst>
          </p:cNvPr>
          <p:cNvSpPr txBox="1"/>
          <p:nvPr/>
        </p:nvSpPr>
        <p:spPr>
          <a:xfrm>
            <a:off x="60681" y="5177354"/>
            <a:ext cx="6751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6.  Diviértete con videojuegos</a:t>
            </a:r>
          </a:p>
          <a:p>
            <a:r>
              <a:rPr lang="es-ES" dirty="0"/>
              <a:t>Pueden ayudarte aquellos que impliquen destreza mental y física, así como los de acción estrategia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9915DA-D840-4991-994F-CEFB78950EF6}"/>
              </a:ext>
            </a:extLst>
          </p:cNvPr>
          <p:cNvSpPr txBox="1"/>
          <p:nvPr/>
        </p:nvSpPr>
        <p:spPr>
          <a:xfrm>
            <a:off x="60681" y="3806238"/>
            <a:ext cx="5117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5.  Usa el diccionario</a:t>
            </a:r>
          </a:p>
          <a:p>
            <a:r>
              <a:rPr lang="es-ES" dirty="0"/>
              <a:t>Aprende una palabra nueva cada día; aumenta tu capacidad de análisis, memoria y aprendizaje. En la misma línea, es recomendable aprender idiomas. No importa la idea que tengas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DB56A4D-793C-4AE3-BC6D-DB1DF90F21A1}"/>
              </a:ext>
            </a:extLst>
          </p:cNvPr>
          <p:cNvSpPr txBox="1"/>
          <p:nvPr/>
        </p:nvSpPr>
        <p:spPr>
          <a:xfrm>
            <a:off x="137305" y="683389"/>
            <a:ext cx="7110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b="1" dirty="0"/>
              <a:t>¡A leer se ha dicho!</a:t>
            </a:r>
          </a:p>
          <a:p>
            <a:r>
              <a:rPr lang="es-ES" dirty="0"/>
              <a:t>Refuerzas la comprensión y  el pensamiento y fomenta la creatividad. No importa lo que leas, lee por placer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159882D-2FFF-468B-93D5-11AB9972AE99}"/>
              </a:ext>
            </a:extLst>
          </p:cNvPr>
          <p:cNvSpPr txBox="1"/>
          <p:nvPr/>
        </p:nvSpPr>
        <p:spPr>
          <a:xfrm>
            <a:off x="137305" y="1536731"/>
            <a:ext cx="7366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2.  Juega con los números</a:t>
            </a:r>
          </a:p>
          <a:p>
            <a:r>
              <a:rPr lang="es-ES" dirty="0"/>
              <a:t>Memoriza números, súmalos, réstalos, divídelos por 2, por 3, por 4.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C8959DA-72D7-4DB7-BF7F-7018E99383EA}"/>
              </a:ext>
            </a:extLst>
          </p:cNvPr>
          <p:cNvSpPr txBox="1"/>
          <p:nvPr/>
        </p:nvSpPr>
        <p:spPr>
          <a:xfrm>
            <a:off x="137305" y="2172002"/>
            <a:ext cx="6675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3.  ¿Zurdo o diestro?</a:t>
            </a:r>
          </a:p>
          <a:p>
            <a:r>
              <a:rPr lang="es-ES" dirty="0"/>
              <a:t>Despertarás partes de tu cerebro que no usamos habitualmente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0209795-ED47-4101-AB4D-3F0F3C322913}"/>
              </a:ext>
            </a:extLst>
          </p:cNvPr>
          <p:cNvSpPr txBox="1"/>
          <p:nvPr/>
        </p:nvSpPr>
        <p:spPr>
          <a:xfrm>
            <a:off x="137305" y="2882908"/>
            <a:ext cx="6675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4.  la música que te estimula</a:t>
            </a:r>
          </a:p>
          <a:p>
            <a:r>
              <a:rPr lang="es-ES" dirty="0"/>
              <a:t>No solo escucharla para relajarte o animarte, también estimula el cerebro, sobre todo si tocas algún instrumento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94B6DF8-136E-4886-AD58-5ECEFF40EC4A}"/>
              </a:ext>
            </a:extLst>
          </p:cNvPr>
          <p:cNvSpPr/>
          <p:nvPr/>
        </p:nvSpPr>
        <p:spPr>
          <a:xfrm>
            <a:off x="2968729" y="6271471"/>
            <a:ext cx="441960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ES" dirty="0">
                <a:hlinkClick r:id="rId4"/>
              </a:rPr>
              <a:t>http://amasenda.com/despierta-tu-cerebro/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701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8317" y="878954"/>
            <a:ext cx="5959366" cy="32598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1900"/>
              </a:lnSpc>
              <a:buFont typeface="+mj-lt"/>
              <a:buAutoNum type="arabicPeriod"/>
              <a:tabLst>
                <a:tab pos="180340" algn="l"/>
                <a:tab pos="5490845" algn="l"/>
              </a:tabLst>
            </a:pPr>
            <a:r>
              <a:rPr lang="es-ES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Precursores y actores de procesos cuantitativos</a:t>
            </a:r>
            <a:endParaRPr lang="es-PE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ts val="1900"/>
              </a:lnSpc>
            </a:pP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Aristóteles estudió y describió más de 500 especies animales; clasificación superada en el siglo XVIII por Carl Linneo.</a:t>
            </a:r>
          </a:p>
          <a:p>
            <a:pPr algn="just">
              <a:lnSpc>
                <a:spcPts val="1900"/>
              </a:lnSpc>
            </a:pPr>
            <a:r>
              <a:rPr lang="es-ES" dirty="0"/>
              <a:t>Francis Bacon (1561-1626) promovió el empirismo inglés, que John Locke (1632-1704), George Berkeley (1685-1753) y David </a:t>
            </a:r>
            <a:r>
              <a:rPr lang="es-ES" dirty="0" err="1"/>
              <a:t>Hume</a:t>
            </a:r>
            <a:r>
              <a:rPr lang="es-ES" dirty="0"/>
              <a:t> (1711-1776), continuaron en el siglo XVIII</a:t>
            </a:r>
            <a:endParaRPr lang="es-PE" dirty="0"/>
          </a:p>
          <a:p>
            <a:pPr algn="just">
              <a:lnSpc>
                <a:spcPts val="1900"/>
              </a:lnSpc>
            </a:pPr>
            <a:r>
              <a:rPr lang="es-PE" dirty="0"/>
              <a:t>En el </a:t>
            </a:r>
            <a:r>
              <a:rPr lang="es-PE" dirty="0" err="1"/>
              <a:t>Novum</a:t>
            </a:r>
            <a:r>
              <a:rPr lang="es-PE" dirty="0"/>
              <a:t> </a:t>
            </a:r>
            <a:r>
              <a:rPr lang="es-PE" dirty="0" err="1"/>
              <a:t>Organum</a:t>
            </a:r>
            <a:r>
              <a:rPr lang="es-PE" dirty="0"/>
              <a:t> (1620), Bacon convocó a un proyecto de investigación filosófico/natural, tendente a la restauración (</a:t>
            </a:r>
            <a:r>
              <a:rPr lang="es-PE" dirty="0" err="1"/>
              <a:t>Instauratio</a:t>
            </a:r>
            <a:r>
              <a:rPr lang="es-PE" dirty="0"/>
              <a:t>) del saber y del poder que sobre la naturaleza gozó Adán en el paraíso y que la humanidad lo perdió como consecuencia del pecado original. Bacon hace de la religión y de la Biblia la base para condenar el saber tradicional y así legitimar la </a:t>
            </a:r>
            <a:r>
              <a:rPr lang="es-PE" dirty="0" err="1"/>
              <a:t>Instauratio</a:t>
            </a:r>
            <a:r>
              <a:rPr lang="es-PE" dirty="0"/>
              <a:t> Magna.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182710" y="652911"/>
            <a:ext cx="6009289" cy="17979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ts val="1900"/>
              </a:lnSpc>
            </a:pPr>
            <a:r>
              <a:rPr lang="es-PE" dirty="0"/>
              <a:t>Carlos Linneo (1707-1778) estableció los fundamentos para la nomenclatura binomial, consistente en asignar a cada organismo dos palabras en latín: un sustantivo para el género, y un adjetivo para la especie, lo que forma el nombre “científico” que debe subrayarse o destacarse. El término metódico evita confusiones en la identificación y registro de seres.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251025" y="2606513"/>
            <a:ext cx="5940973" cy="2003112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1900"/>
              </a:lnSpc>
              <a:buAutoNum type="arabicPeriod" startAt="2"/>
            </a:pPr>
            <a:r>
              <a:rPr lang="es-ES" b="1" dirty="0">
                <a:solidFill>
                  <a:srgbClr val="000000"/>
                </a:solidFill>
                <a:ea typeface="Calibri" panose="020F0502020204030204" pitchFamily="34" charset="0"/>
              </a:rPr>
              <a:t>Ciencia</a:t>
            </a:r>
          </a:p>
          <a:p>
            <a:pPr algn="just">
              <a:lnSpc>
                <a:spcPts val="1800"/>
              </a:lnSpc>
            </a:pPr>
            <a:r>
              <a:rPr lang="es-ES" dirty="0"/>
              <a:t>Es el conjunto de conocimientos organizados de forma sistemática y obtenidos a partir de la observación, razonamiento y experimentación dentro de áreas específicas. </a:t>
            </a:r>
            <a:endParaRPr lang="es-PE" dirty="0"/>
          </a:p>
          <a:p>
            <a:pPr algn="just">
              <a:lnSpc>
                <a:spcPts val="1900"/>
              </a:lnSpc>
            </a:pPr>
            <a:r>
              <a:rPr lang="es-PE" dirty="0"/>
              <a:t>La metodología valida la investigación que es parte del tipo de conocimiento llamado ciencia.</a:t>
            </a:r>
          </a:p>
          <a:p>
            <a:pPr algn="just">
              <a:lnSpc>
                <a:spcPts val="1900"/>
              </a:lnSpc>
            </a:pPr>
            <a:r>
              <a:rPr lang="es-PE" dirty="0"/>
              <a:t>El hombre busca explicaciones a los fenómenos y respuestas a las interrogantes planteadas.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0" y="4402748"/>
            <a:ext cx="6096000" cy="2285241"/>
          </a:xfrm>
          <a:prstGeom prst="rect">
            <a:avLst/>
          </a:prstGeom>
          <a:solidFill>
            <a:srgbClr val="00FFFF"/>
          </a:solidFill>
        </p:spPr>
        <p:txBody>
          <a:bodyPr>
            <a:spAutoFit/>
          </a:bodyPr>
          <a:lstStyle/>
          <a:p>
            <a:pPr algn="just">
              <a:lnSpc>
                <a:spcPts val="1900"/>
              </a:lnSpc>
            </a:pPr>
            <a:r>
              <a:rPr lang="es-PE" dirty="0">
                <a:ea typeface="Calibri" panose="020F0502020204030204" pitchFamily="34" charset="0"/>
                <a:cs typeface="Times New Roman" panose="02020603050405020304" pitchFamily="18" charset="0"/>
              </a:rPr>
              <a:t>Según Alejandro Madruga (1951-), la ciencia nos encamina a buscar la verdad, a utilizar nuestro raciocinio para descubrirla y comprender el mundo.</a:t>
            </a:r>
          </a:p>
          <a:p>
            <a:pPr algn="just">
              <a:lnSpc>
                <a:spcPts val="1900"/>
              </a:lnSpc>
            </a:pPr>
            <a:r>
              <a:rPr lang="es-PE" dirty="0"/>
              <a:t>El paradigma de complejidad, está al lado de las integraciones multidimensionales: biológico/cultural, especie/individuo y sociedad/individuo. En el diálogo orden y caos, la posibilidad de ser pensados conjuntamente y el recurso de volver a los escritos anteriores, apuntan a una “doble dialéctica” para ser redefinidos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251026" y="4769771"/>
            <a:ext cx="5940972" cy="2041585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algn="just">
              <a:lnSpc>
                <a:spcPts val="1900"/>
              </a:lnSpc>
              <a:spcAft>
                <a:spcPts val="0"/>
              </a:spcAft>
              <a:tabLst>
                <a:tab pos="180340" algn="l"/>
                <a:tab pos="5490845" algn="l"/>
              </a:tabLst>
            </a:pPr>
            <a:r>
              <a:rPr lang="es-ES" b="1" dirty="0">
                <a:solidFill>
                  <a:srgbClr val="000000"/>
                </a:solidFill>
                <a:ea typeface="Calibri" panose="020F0502020204030204" pitchFamily="34" charset="0"/>
              </a:rPr>
              <a:t>2.1. Concepto</a:t>
            </a:r>
          </a:p>
          <a:p>
            <a:pPr algn="just">
              <a:lnSpc>
                <a:spcPts val="1900"/>
              </a:lnSpc>
              <a:spcAft>
                <a:spcPts val="0"/>
              </a:spcAft>
              <a:tabLst>
                <a:tab pos="180340" algn="l"/>
                <a:tab pos="5490845" algn="l"/>
              </a:tabLst>
            </a:pPr>
            <a:r>
              <a:rPr lang="es-PE" dirty="0"/>
              <a:t>Es la construcción mental que surge, como respuesta al proceso de aprendizaje de un conocimiento, para alcanzar una correcta comprensión del contenido</a:t>
            </a:r>
            <a:r>
              <a:rPr lang="es-PE" b="1" dirty="0"/>
              <a:t>.</a:t>
            </a:r>
          </a:p>
          <a:p>
            <a:pPr algn="just">
              <a:lnSpc>
                <a:spcPts val="1800"/>
              </a:lnSpc>
              <a:spcAft>
                <a:spcPts val="0"/>
              </a:spcAft>
              <a:tabLst>
                <a:tab pos="180340" algn="l"/>
                <a:tab pos="5490845" algn="l"/>
              </a:tabLst>
            </a:pPr>
            <a:r>
              <a:rPr lang="es-PE" dirty="0"/>
              <a:t>El concepto se concibe en el pensamiento acerca de algo o alguien; es la manera de pensar sobre algo, y consiste en un tipo de evaluación o apreciación a través de una opinión expresada</a:t>
            </a:r>
            <a:endParaRPr lang="es-PE" b="1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73265"/>
            <a:ext cx="12191999" cy="57964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lnSpc>
                <a:spcPts val="1900"/>
              </a:lnSpc>
              <a:spcAft>
                <a:spcPts val="0"/>
              </a:spcAft>
              <a:tabLst>
                <a:tab pos="180340" algn="l"/>
                <a:tab pos="5490845" algn="l"/>
              </a:tabLst>
            </a:pPr>
            <a:r>
              <a:rPr lang="es-E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 parte de la hipótesis: Dado el contexto socio/histórico/conceptual, imperante desde el siglo XVI, es posible que muchos procesos cuantitativos de investigación no aporten a la construcción de una ciencia integrativa. </a:t>
            </a:r>
            <a:endParaRPr lang="es-PE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71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2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540"/>
                            </p:stCondLst>
                            <p:childTnLst>
                              <p:par>
                                <p:cTn id="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3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5778073" cy="2041585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marL="0" lvl="1" algn="just">
              <a:lnSpc>
                <a:spcPts val="1900"/>
              </a:lnSpc>
              <a:spcAft>
                <a:spcPts val="0"/>
              </a:spcAft>
              <a:tabLst>
                <a:tab pos="180340" algn="l"/>
                <a:tab pos="5490845" algn="l"/>
              </a:tabLst>
            </a:pPr>
            <a:r>
              <a:rPr lang="es-ES" b="1" dirty="0">
                <a:solidFill>
                  <a:srgbClr val="000000"/>
                </a:solidFill>
                <a:ea typeface="Calibri" panose="020F0502020204030204" pitchFamily="34" charset="0"/>
              </a:rPr>
              <a:t>2.2.  Conocimiento</a:t>
            </a:r>
          </a:p>
          <a:p>
            <a:pPr marL="0" lvl="1" algn="just">
              <a:lnSpc>
                <a:spcPts val="1900"/>
              </a:lnSpc>
              <a:spcAft>
                <a:spcPts val="0"/>
              </a:spcAft>
              <a:tabLst>
                <a:tab pos="180340" algn="l"/>
                <a:tab pos="5490845" algn="l"/>
              </a:tabLst>
            </a:pPr>
            <a:r>
              <a:rPr lang="es-PE" dirty="0"/>
              <a:t>Es el conjunto de representaciones conceptuales que se almacenan mediante la experiencia o a través de la observación. En sentido extenso, es la </a:t>
            </a:r>
            <a:r>
              <a:rPr lang="es-PE" b="1" dirty="0"/>
              <a:t>tenencia de diferentes datos interrelacionados</a:t>
            </a:r>
            <a:r>
              <a:rPr lang="es-PE" dirty="0"/>
              <a:t> que, al ser asumidos por sí solos, poseen un valor cualitativo.</a:t>
            </a:r>
          </a:p>
          <a:p>
            <a:pPr marL="0" lvl="1" algn="just">
              <a:lnSpc>
                <a:spcPts val="1900"/>
              </a:lnSpc>
              <a:spcAft>
                <a:spcPts val="0"/>
              </a:spcAft>
              <a:tabLst>
                <a:tab pos="180340" algn="l"/>
                <a:tab pos="5490845" algn="l"/>
              </a:tabLst>
            </a:pPr>
            <a:r>
              <a:rPr lang="es-PE" dirty="0"/>
              <a:t>El ser humano puede captar un objeto en tres niveles diferentes: sensible, conceptual y holístico.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951494" y="0"/>
            <a:ext cx="6096000" cy="2041585"/>
          </a:xfrm>
          <a:prstGeom prst="rect">
            <a:avLst/>
          </a:prstGeom>
          <a:solidFill>
            <a:srgbClr val="CCFF99"/>
          </a:solidFill>
        </p:spPr>
        <p:txBody>
          <a:bodyPr>
            <a:spAutoFit/>
          </a:bodyPr>
          <a:lstStyle/>
          <a:p>
            <a:pPr algn="just">
              <a:lnSpc>
                <a:spcPts val="1900"/>
              </a:lnSpc>
              <a:tabLst>
                <a:tab pos="180340" algn="l"/>
                <a:tab pos="5490845" algn="l"/>
              </a:tabLst>
            </a:pPr>
            <a:r>
              <a:rPr lang="es-E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Los conocimientos pueden clasificarse como:</a:t>
            </a:r>
            <a:endParaRPr lang="es-PE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ts val="1900"/>
              </a:lnSpc>
              <a:tabLst>
                <a:tab pos="180340" algn="l"/>
                <a:tab pos="5490845" algn="l"/>
              </a:tabLst>
            </a:pPr>
            <a:r>
              <a:rPr lang="es-E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a) Elemental o simple: (condiciones necesarias para orientarse); b) Metódico (esencial para investigar); c) </a:t>
            </a:r>
            <a:r>
              <a:rPr lang="es-P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Racional (constituido por conceptos, juicios y raciocinios)</a:t>
            </a:r>
            <a:endParaRPr lang="es-ES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ts val="1900"/>
              </a:lnSpc>
              <a:spcAft>
                <a:spcPts val="0"/>
              </a:spcAft>
              <a:tabLst>
                <a:tab pos="180340" algn="l"/>
                <a:tab pos="5490845" algn="l"/>
              </a:tabLst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</a:rPr>
              <a:t>Características de conocimiento metódico: sistemático, demostrable, universal, transformador, analítico, sintético, específico, explicativo, comunicable, fáctico, objetivo, provisional.</a:t>
            </a:r>
            <a:endParaRPr lang="es-PE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2217604"/>
            <a:ext cx="5778073" cy="2403863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  <a:tabLst>
                <a:tab pos="180340" algn="l"/>
                <a:tab pos="5490845" algn="l"/>
              </a:tabLst>
            </a:pPr>
            <a:r>
              <a:rPr lang="es-ES" b="1" dirty="0">
                <a:solidFill>
                  <a:srgbClr val="000000"/>
                </a:solidFill>
                <a:ea typeface="Calibri" panose="020F0502020204030204" pitchFamily="34" charset="0"/>
              </a:rPr>
              <a:t>2.3. Método</a:t>
            </a:r>
          </a:p>
          <a:p>
            <a:pPr algn="just">
              <a:lnSpc>
                <a:spcPts val="1800"/>
              </a:lnSpc>
              <a:tabLst>
                <a:tab pos="180340" algn="l"/>
                <a:tab pos="5490845" algn="l"/>
              </a:tabLst>
            </a:pPr>
            <a:r>
              <a:rPr lang="es-PE" dirty="0"/>
              <a:t>Conjunto de estrategias y herramientas que se utiliza para llegar a un objetivo preciso; medio por el cual se realizan las obras que cotidianamente se hacen</a:t>
            </a: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</a:p>
          <a:p>
            <a:pPr lvl="0" algn="just">
              <a:lnSpc>
                <a:spcPts val="1800"/>
              </a:lnSpc>
            </a:pPr>
            <a:r>
              <a:rPr lang="es-PE" dirty="0">
                <a:solidFill>
                  <a:prstClr val="black"/>
                </a:solidFill>
              </a:rPr>
              <a:t>Según Bacon (1561-1626), el hombre puede dominar la naturaleza utilizando la ciencia. Por ello, repetimos el método deductivo/inductivo. Hoy, los estudiosos están volviendo a los métodos originales.</a:t>
            </a:r>
          </a:p>
          <a:p>
            <a:pPr lvl="0" algn="just">
              <a:lnSpc>
                <a:spcPts val="1800"/>
              </a:lnSpc>
            </a:pPr>
            <a:r>
              <a:rPr lang="es-PE" dirty="0">
                <a:solidFill>
                  <a:prstClr val="black"/>
                </a:solidFill>
              </a:rPr>
              <a:t>El aristotelismo consideraba la ciencia como un conocimiento conceptual.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951494" y="2217603"/>
            <a:ext cx="6096000" cy="2772554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just">
              <a:lnSpc>
                <a:spcPts val="1900"/>
              </a:lnSpc>
            </a:pPr>
            <a:r>
              <a:rPr lang="es-PE" b="1" dirty="0"/>
              <a:t>2.3.1. Método heurístico</a:t>
            </a:r>
          </a:p>
          <a:p>
            <a:pPr algn="just">
              <a:lnSpc>
                <a:spcPts val="1900"/>
              </a:lnSpc>
            </a:pPr>
            <a:r>
              <a:rPr lang="es-PE" dirty="0"/>
              <a:t>Formulado por John D. </a:t>
            </a:r>
            <a:r>
              <a:rPr lang="es-PE" dirty="0" err="1"/>
              <a:t>Bransford</a:t>
            </a:r>
            <a:r>
              <a:rPr lang="es-PE" dirty="0"/>
              <a:t> y </a:t>
            </a:r>
            <a:r>
              <a:rPr lang="es-PE" dirty="0" err="1"/>
              <a:t>Stein</a:t>
            </a:r>
            <a:r>
              <a:rPr lang="es-PE" dirty="0"/>
              <a:t> (1984) y conocido como “ideal”, incluye 5 pasos: a) Identificar el problema; b) Definir y presentar el problema; c) Explorar las estrategias viables; d) Avanzar en las estrategias; y e) Lograr la solución y volver a evaluar los efectos de las actividades.</a:t>
            </a:r>
          </a:p>
          <a:p>
            <a:pPr algn="just">
              <a:lnSpc>
                <a:spcPts val="1900"/>
              </a:lnSpc>
            </a:pPr>
            <a:r>
              <a:rPr lang="es-PE" dirty="0"/>
              <a:t>Según George </a:t>
            </a:r>
            <a:r>
              <a:rPr lang="es-PE" dirty="0" err="1"/>
              <a:t>Polya</a:t>
            </a:r>
            <a:r>
              <a:rPr lang="es-PE" dirty="0"/>
              <a:t> (1887-1985), intervienen 4 operaciones mentales para resolver problemas: a) Comprender el problema;</a:t>
            </a:r>
          </a:p>
          <a:p>
            <a:pPr algn="just">
              <a:lnSpc>
                <a:spcPts val="1900"/>
              </a:lnSpc>
            </a:pPr>
            <a:r>
              <a:rPr lang="es-PE" dirty="0"/>
              <a:t>b) Hacer el plan; c) Ejecutar el plan; d) Analizar la solución.</a:t>
            </a:r>
            <a:endParaRPr lang="es-PE" b="1" dirty="0"/>
          </a:p>
          <a:p>
            <a:pPr algn="just">
              <a:lnSpc>
                <a:spcPts val="1900"/>
              </a:lnSpc>
            </a:pPr>
            <a:r>
              <a:rPr lang="es-PE" dirty="0">
                <a:ea typeface="Calibri" panose="020F0502020204030204" pitchFamily="34" charset="0"/>
              </a:rPr>
              <a:t>Se compone de tres procesos llamados “procedimientos heurísticos”: a) Principios, b) reglas y c) estrategias. </a:t>
            </a:r>
            <a:endParaRPr lang="es-PE" dirty="0"/>
          </a:p>
        </p:txBody>
      </p:sp>
      <p:sp>
        <p:nvSpPr>
          <p:cNvPr id="7" name="Rectángulo 6"/>
          <p:cNvSpPr/>
          <p:nvPr/>
        </p:nvSpPr>
        <p:spPr>
          <a:xfrm>
            <a:off x="0" y="4797486"/>
            <a:ext cx="5778073" cy="2015936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just">
              <a:lnSpc>
                <a:spcPts val="1900"/>
              </a:lnSpc>
            </a:pPr>
            <a:r>
              <a:rPr lang="es-PE" b="1" dirty="0"/>
              <a:t>2.3.2. Método hermenéutico</a:t>
            </a:r>
          </a:p>
          <a:p>
            <a:pPr algn="just">
              <a:lnSpc>
                <a:spcPts val="1900"/>
              </a:lnSpc>
            </a:pPr>
            <a:r>
              <a:rPr lang="es-PE" dirty="0"/>
              <a:t>Es el arte de conceptualizar, interpretar, declarar, anunciar, esclarecer y traducir. </a:t>
            </a:r>
            <a:r>
              <a:rPr lang="es-P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 caracteriza por:</a:t>
            </a:r>
            <a:endParaRPr lang="es-P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900"/>
              </a:lnSpc>
              <a:buFont typeface="+mj-lt"/>
              <a:buAutoNum type="alphaLcPeriod"/>
            </a:pPr>
            <a:r>
              <a:rPr lang="es-P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Reconocer que el ser humano es interpretativo.</a:t>
            </a:r>
            <a:endParaRPr lang="es-P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800"/>
              </a:lnSpc>
              <a:buFont typeface="+mj-lt"/>
              <a:buAutoNum type="alphaLcPeriod"/>
            </a:pPr>
            <a:r>
              <a:rPr lang="es-PE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Ser como un círculo creciente en espiral hacia el infinito. No existe verdad, sino que se la va construyendo.</a:t>
            </a:r>
            <a:endParaRPr lang="es-P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900"/>
              </a:lnSpc>
              <a:buFont typeface="+mj-lt"/>
              <a:buAutoNum type="alphaLcPeriod"/>
            </a:pPr>
            <a:r>
              <a:rPr lang="es-P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 deconstructivo, porque descomponiendo la vida, se reconstruirá de otra manera.</a:t>
            </a:r>
            <a:endParaRPr lang="es-PE" dirty="0"/>
          </a:p>
        </p:txBody>
      </p:sp>
      <p:sp>
        <p:nvSpPr>
          <p:cNvPr id="3" name="Rectángulo 2"/>
          <p:cNvSpPr/>
          <p:nvPr/>
        </p:nvSpPr>
        <p:spPr>
          <a:xfrm>
            <a:off x="5967259" y="4928291"/>
            <a:ext cx="6096000" cy="1754326"/>
          </a:xfrm>
          <a:prstGeom prst="rect">
            <a:avLst/>
          </a:prstGeom>
          <a:solidFill>
            <a:srgbClr val="CCFFFF"/>
          </a:solidFill>
        </p:spPr>
        <p:txBody>
          <a:bodyPr>
            <a:spAutoFit/>
          </a:bodyPr>
          <a:lstStyle/>
          <a:p>
            <a:pPr algn="just"/>
            <a:r>
              <a:rPr lang="es-PE" dirty="0"/>
              <a:t>En la visión hermenéutica, yo puedo interpretar la ciudad como un reflejo de las formas de organización del cosmos y de la naturaleza en un espacio geográfico: Reproduce el orden sagrado en el espacio profano. En la hermenéutica, no interesa saber la verdadera intención del autor o artista de la obra; es la forma cómo uno se apropia de la obra de arte. </a:t>
            </a: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</p:spTree>
    <p:extLst>
      <p:ext uri="{BB962C8B-B14F-4D97-AF65-F5344CB8AC3E}">
        <p14:creationId xmlns:p14="http://schemas.microsoft.com/office/powerpoint/2010/main" val="39642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64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08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72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4" grpId="0" animBg="1"/>
      <p:bldP spid="7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5833241" cy="4801314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just"/>
            <a:r>
              <a:rPr lang="es-PE" dirty="0"/>
              <a:t>Según </a:t>
            </a:r>
            <a:r>
              <a:rPr lang="es-PE" dirty="0" err="1"/>
              <a:t>Gadamer</a:t>
            </a:r>
            <a:r>
              <a:rPr lang="es-PE" dirty="0"/>
              <a:t>, la hermenéutica presenta componentes esenciales, como una característica de reflexión: </a:t>
            </a:r>
          </a:p>
          <a:p>
            <a:pPr marL="361950" indent="-361950" algn="just"/>
            <a:r>
              <a:rPr lang="es-PE" dirty="0"/>
              <a:t>a.	El entendimiento penetra la totalidad de la experiencia humana. </a:t>
            </a:r>
          </a:p>
          <a:p>
            <a:pPr marL="361950" indent="-361950" algn="just"/>
            <a:r>
              <a:rPr lang="es-PE" dirty="0"/>
              <a:t>b.	El lenguaje es condición que posibilita entender. </a:t>
            </a:r>
          </a:p>
          <a:p>
            <a:pPr marL="361950" indent="-361950" algn="just"/>
            <a:r>
              <a:rPr lang="es-PE" dirty="0"/>
              <a:t>c.	El lenguaje opera nuestro ser-en-el-mundo, es decir, nos desarrollamos dentro de una vida social. </a:t>
            </a:r>
          </a:p>
          <a:p>
            <a:pPr marL="361950" indent="-361950" algn="just"/>
            <a:r>
              <a:rPr lang="es-PE" dirty="0"/>
              <a:t>d.	Por el lenguaje existimos como “residentes” del mundo.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e.	No existe el mundo fuera de la esfera del lenguaje. </a:t>
            </a:r>
          </a:p>
          <a:p>
            <a:pPr marL="361950" indent="-361950" algn="just"/>
            <a:r>
              <a:rPr lang="es-PE" dirty="0"/>
              <a:t>f.	Todo acto del entendimiento es un ejercicio de interpretación en la totalidad. El entendimiento es circular, surge de lo entendido y posibilita comprender.</a:t>
            </a:r>
          </a:p>
          <a:p>
            <a:pPr marL="361950" indent="-361950" algn="just"/>
            <a:r>
              <a:rPr lang="es-PE" dirty="0"/>
              <a:t>g.	Nuestra visión es limitada porque somos finitos. Es  comprensión limitada, pero abierta a la vez. </a:t>
            </a:r>
          </a:p>
          <a:p>
            <a:pPr marL="361950" indent="-361950" algn="just"/>
            <a:r>
              <a:rPr lang="es-PE" dirty="0"/>
              <a:t>h.	La historicidad del entendimiento reitera que los significados no tienen carácter fijo, sino abierto a revisión y reinterpretación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003889" y="0"/>
            <a:ext cx="6188111" cy="6324808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es-PE" dirty="0"/>
              <a:t>Los procedimientos del método hermenéutico dialéctico son: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a.	Reconocer el problema y el dato conceptual que precede a la investigación del objeto. 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b.	Desarrollar el diagnóstico causal para obtener datos concretos que constituyen las expresiones o partes del problema metódico, como totalidad.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c.	Determinar las relaciones entre los datos concretos y conceptuales, que sintetiza la intencionalidad metódica del investigador, como totalidad.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d.	Determinar las categorías, objeto de la investigación y campo de acción del investigador. 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e.	Especificar la hipótesis metódica como síntesis interpretativa de la caracterización epistemológica y </a:t>
            </a:r>
            <a:r>
              <a:rPr lang="es-PE" dirty="0" err="1"/>
              <a:t>praxiológica</a:t>
            </a:r>
            <a:r>
              <a:rPr lang="es-PE" dirty="0"/>
              <a:t> del objeto que se investiga.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f.	Diseñar la hipótesis, que la dinamiza y transita del todo a las partes o expresiones de él.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g.	Argumentar la dinámica de la síntesis interpretativa, que da cuenta de los posibles movimientos y transformaciones que se operan en el objeto y campo de acción.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h.	Precisar el aporte conceptual, al conformar la estructura de relaciones y regresar a la totalidad del proceso.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i.	Descomponer el aporte conceptual, expresado en sus procedimientos transitando del todo a las partes.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j.	Integrar los diferentes procedimientos en una estructura coherente que sea el instrumento revelador de las regularidades de la reconstrucción conceptual. 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4764742"/>
            <a:ext cx="5833241" cy="2077492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just"/>
            <a:r>
              <a:rPr lang="es-PE" b="1" dirty="0"/>
              <a:t>2.3.3. Método hermenéutico dialéctico</a:t>
            </a:r>
          </a:p>
          <a:p>
            <a:pPr algn="just"/>
            <a:r>
              <a:rPr lang="es-PE" dirty="0"/>
              <a:t>Permite penetrar en la esencia de los procesos y fenómenos de la naturaleza, la sociedad y el pensamiento.</a:t>
            </a:r>
          </a:p>
          <a:p>
            <a:pPr algn="just">
              <a:lnSpc>
                <a:spcPts val="1800"/>
              </a:lnSpc>
            </a:pPr>
            <a:r>
              <a:rPr lang="es-PE" dirty="0"/>
              <a:t>Su esencia es el concepto de totalidad; las partes y expresiones del proceso de investigación pierden su esencia y naturaleza, si son consideradas fuera de ésta y de forma independiente; adquieren sentido como partes inherentes al proceso de investigación. 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</p:spTree>
    <p:extLst>
      <p:ext uri="{BB962C8B-B14F-4D97-AF65-F5344CB8AC3E}">
        <p14:creationId xmlns:p14="http://schemas.microsoft.com/office/powerpoint/2010/main" val="151591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600"/>
                            </p:stCondLst>
                            <p:childTnLst>
                              <p:par>
                                <p:cTn id="2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-1" y="0"/>
            <a:ext cx="5770179" cy="3093154"/>
          </a:xfrm>
          <a:prstGeom prst="rect">
            <a:avLst/>
          </a:prstGeom>
          <a:solidFill>
            <a:srgbClr val="99FFCC"/>
          </a:solidFill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es-PE" b="1" dirty="0"/>
              <a:t>2.3.4. Método exegético analítico</a:t>
            </a:r>
          </a:p>
          <a:p>
            <a:pPr algn="just">
              <a:lnSpc>
                <a:spcPts val="1800"/>
              </a:lnSpc>
            </a:pPr>
            <a:r>
              <a:rPr lang="es-PE" dirty="0"/>
              <a:t>Es el método que involucra una interpretación crítica y completa. La exégesis, que se extrae de un hecho dado, tiene carácter objetivo, mientras que la </a:t>
            </a:r>
            <a:r>
              <a:rPr lang="es-PE" dirty="0" err="1"/>
              <a:t>eixégesis</a:t>
            </a:r>
            <a:r>
              <a:rPr lang="es-PE" dirty="0"/>
              <a:t> es insertar o incorporar una interpretación, que es de carácter subjetivo.</a:t>
            </a:r>
          </a:p>
          <a:p>
            <a:pPr algn="just">
              <a:lnSpc>
                <a:spcPts val="1800"/>
              </a:lnSpc>
            </a:pPr>
            <a:r>
              <a:rPr lang="es-PE" dirty="0"/>
              <a:t>Este procedimiento propicia una guía para la investigación; una coherencia metódica para permitir que las categorías del diseño de investigación emerjan desde el mismo proceso, como un resultado dialéctico de la integración entre la comprensión, la explicación y la interpretación del objeto de investigación, en movimiento espiral siempre ascendente del todo a las partes y viceversa.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0" y="3093154"/>
            <a:ext cx="5912069" cy="2862322"/>
          </a:xfrm>
          <a:prstGeom prst="rect">
            <a:avLst/>
          </a:prstGeom>
          <a:solidFill>
            <a:srgbClr val="66CCFF"/>
          </a:solidFill>
        </p:spPr>
        <p:txBody>
          <a:bodyPr wrap="square">
            <a:spAutoFit/>
          </a:bodyPr>
          <a:lstStyle/>
          <a:p>
            <a:pPr marL="0" lvl="1" algn="just">
              <a:lnSpc>
                <a:spcPts val="1800"/>
              </a:lnSpc>
            </a:pPr>
            <a:r>
              <a:rPr lang="es-PE" dirty="0"/>
              <a:t>2.4. </a:t>
            </a:r>
            <a:r>
              <a:rPr lang="es-PE" b="1" dirty="0"/>
              <a:t>Investigación</a:t>
            </a:r>
            <a:endParaRPr lang="es-PE" dirty="0"/>
          </a:p>
          <a:p>
            <a:pPr algn="just">
              <a:lnSpc>
                <a:spcPts val="1800"/>
              </a:lnSpc>
            </a:pPr>
            <a:r>
              <a:rPr lang="es-PE" dirty="0"/>
              <a:t>Es el proceso que lleva a cabo estrategias para descubrir algo. Investigar es sinónimo de analizar, averiguar o indagar.</a:t>
            </a:r>
          </a:p>
          <a:p>
            <a:pPr algn="just">
              <a:lnSpc>
                <a:spcPts val="1800"/>
              </a:lnSpc>
            </a:pPr>
            <a:r>
              <a:rPr lang="es-PE" dirty="0"/>
              <a:t>¿Qué es investigar? es: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a.	Ganar conocimientos por uno mismo. 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b.	Descubrir los hechos, de forma ordenada y sistemática. 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c.	Discutir o profundizar concienzudamente sobre la realidad. 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d.	Fundar el conocimiento y orientarlo a elaborar conceptualizaciones e hipótesis. </a:t>
            </a:r>
          </a:p>
          <a:p>
            <a:pPr marL="268288" indent="-268288" algn="just">
              <a:lnSpc>
                <a:spcPts val="1800"/>
              </a:lnSpc>
            </a:pPr>
            <a:r>
              <a:rPr lang="es-PE" dirty="0"/>
              <a:t>e.	Búsqueda analítica, crítica, sistemática y controlada acerca de las relaciones entre fenómenos para tomar decisiones.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096000" y="276998"/>
            <a:ext cx="6096000" cy="5632311"/>
          </a:xfrm>
          <a:prstGeom prst="rect">
            <a:avLst/>
          </a:prstGeom>
          <a:solidFill>
            <a:srgbClr val="66CCFF"/>
          </a:solidFill>
        </p:spPr>
        <p:txBody>
          <a:bodyPr>
            <a:spAutoFit/>
          </a:bodyPr>
          <a:lstStyle/>
          <a:p>
            <a:pPr algn="just">
              <a:lnSpc>
                <a:spcPts val="1800"/>
              </a:lnSpc>
            </a:pPr>
            <a:r>
              <a:rPr lang="es-PE" dirty="0"/>
              <a:t>Con Guillermo </a:t>
            </a:r>
            <a:r>
              <a:rPr lang="es-PE" dirty="0" err="1"/>
              <a:t>Morone</a:t>
            </a:r>
            <a:r>
              <a:rPr lang="es-PE" dirty="0"/>
              <a:t> concordamos que los pasos de la investigación han de ser: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a.	Tema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b.	Delimitación del tema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c.	Formulación el problema y la hipótesis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d.	Reducir el problema a nivel procesal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e.	Determinar las unidades de análisis/recolección de datos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f.	Análisis de datos </a:t>
            </a:r>
          </a:p>
          <a:p>
            <a:pPr marL="361950" indent="-361950" algn="just">
              <a:lnSpc>
                <a:spcPts val="1800"/>
              </a:lnSpc>
              <a:buAutoNum type="alphaLcPeriod" startAt="7"/>
            </a:pPr>
            <a:r>
              <a:rPr lang="es-PE" dirty="0"/>
              <a:t>Informe final</a:t>
            </a:r>
          </a:p>
          <a:p>
            <a:pPr algn="just">
              <a:lnSpc>
                <a:spcPts val="1800"/>
              </a:lnSpc>
            </a:pPr>
            <a:r>
              <a:rPr lang="es-PE" dirty="0"/>
              <a:t>La investigación puede clasificarse según: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a.	La fuente de información: a) Documental; b) De campo; c) Según la extensión del estudio: i) censal; ii) de caso (Encuesta).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b.	Las variables: a) Experimental; b) Cuasi experimental; c) Simple y compleja.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c.	El nivel de medición y análisis de la información: a) Cuantitativa; b) Cualitativa; c) </a:t>
            </a:r>
            <a:r>
              <a:rPr lang="es-PE" dirty="0" err="1"/>
              <a:t>Cuali</a:t>
            </a:r>
            <a:r>
              <a:rPr lang="es-PE" dirty="0"/>
              <a:t>-cuantitativa; d) Descriptiva; e) Explicativa; f) Inferencial; g) Predictiva.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d.	Las técnicas de obtención de datos: a) De alta y baja estructuración; b) Participante, Participativa; c) Proyectiva.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e.	Investigación de alta o baja interferencia.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f.	Su ubicación temporal: a) Histórica; b) Longitudinal o transversal; c) Dinámica o estática.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g.	El objeto de estudio: a) Pura; b) Aplicada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</p:spTree>
    <p:extLst>
      <p:ext uri="{BB962C8B-B14F-4D97-AF65-F5344CB8AC3E}">
        <p14:creationId xmlns:p14="http://schemas.microsoft.com/office/powerpoint/2010/main" val="398231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0"/>
                            </p:stCondLst>
                            <p:childTnLst>
                              <p:par>
                                <p:cTn id="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0" y="0"/>
            <a:ext cx="5801710" cy="3693319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es-PE" dirty="0"/>
              <a:t>Con  Gregorio Rodríguez y otros, entendemos que se dan cuatro fases fundamentales: preparatoria, trabajo de campo, analítica e informativa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PE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268013" y="788154"/>
            <a:ext cx="4918842" cy="2840167"/>
          </a:xfrm>
          <a:prstGeom prst="round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Flecha derecha 15"/>
          <p:cNvSpPr/>
          <p:nvPr/>
        </p:nvSpPr>
        <p:spPr>
          <a:xfrm>
            <a:off x="559676" y="2638079"/>
            <a:ext cx="3121572" cy="1119352"/>
          </a:xfrm>
          <a:prstGeom prst="rightArrow">
            <a:avLst/>
          </a:prstGeom>
          <a:solidFill>
            <a:srgbClr val="B2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Preparatoria</a:t>
            </a:r>
            <a:endParaRPr lang="es-PE" b="1" dirty="0">
              <a:solidFill>
                <a:schemeClr val="tx1"/>
              </a:solidFill>
            </a:endParaRPr>
          </a:p>
        </p:txBody>
      </p:sp>
      <p:sp>
        <p:nvSpPr>
          <p:cNvPr id="17" name="Flecha derecha 16"/>
          <p:cNvSpPr/>
          <p:nvPr/>
        </p:nvSpPr>
        <p:spPr>
          <a:xfrm>
            <a:off x="930167" y="1998464"/>
            <a:ext cx="3121572" cy="1119352"/>
          </a:xfrm>
          <a:prstGeom prst="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Trabajo de campo</a:t>
            </a:r>
            <a:endParaRPr lang="es-PE" b="1" dirty="0">
              <a:solidFill>
                <a:schemeClr val="tx1"/>
              </a:solidFill>
            </a:endParaRPr>
          </a:p>
        </p:txBody>
      </p:sp>
      <p:sp>
        <p:nvSpPr>
          <p:cNvPr id="18" name="Flecha derecha 17"/>
          <p:cNvSpPr/>
          <p:nvPr/>
        </p:nvSpPr>
        <p:spPr>
          <a:xfrm>
            <a:off x="1458310" y="1410344"/>
            <a:ext cx="3121572" cy="1119352"/>
          </a:xfrm>
          <a:prstGeom prst="rightArrow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Analítica</a:t>
            </a:r>
            <a:r>
              <a:rPr lang="es-ES" dirty="0"/>
              <a:t> </a:t>
            </a:r>
          </a:p>
        </p:txBody>
      </p:sp>
      <p:sp>
        <p:nvSpPr>
          <p:cNvPr id="19" name="Flecha derecha 18"/>
          <p:cNvSpPr/>
          <p:nvPr/>
        </p:nvSpPr>
        <p:spPr>
          <a:xfrm>
            <a:off x="1742090" y="788154"/>
            <a:ext cx="3121572" cy="11193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Informativa</a:t>
            </a:r>
            <a:endParaRPr lang="es-PE" b="1" dirty="0">
              <a:solidFill>
                <a:schemeClr val="tx1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912068" y="0"/>
            <a:ext cx="6215897" cy="33271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ts val="1800"/>
              </a:lnSpc>
              <a:buAutoNum type="arabicPeriod" startAt="3"/>
            </a:pPr>
            <a:r>
              <a:rPr lang="es-ES" b="1" dirty="0"/>
              <a:t>Enfoque cuantitativo/positivista</a:t>
            </a:r>
          </a:p>
          <a:p>
            <a:pPr algn="just">
              <a:lnSpc>
                <a:spcPts val="1800"/>
              </a:lnSpc>
            </a:pPr>
            <a:r>
              <a:rPr lang="es-PE" dirty="0"/>
              <a:t>Henri de Saint-</a:t>
            </a:r>
            <a:r>
              <a:rPr lang="es-PE" dirty="0" err="1"/>
              <a:t>Simon</a:t>
            </a:r>
            <a:r>
              <a:rPr lang="es-PE" dirty="0"/>
              <a:t> (1760-1825) y</a:t>
            </a:r>
            <a:r>
              <a:rPr lang="es-PE" dirty="0">
                <a:solidFill>
                  <a:srgbClr val="000000"/>
                </a:solidFill>
              </a:rPr>
              <a:t> </a:t>
            </a:r>
            <a:r>
              <a:rPr lang="es-PE" dirty="0"/>
              <a:t>Augusto Comte (1798-1857) utilizaron el vocablo “positivismo” para significar la realidad y la tendencia que él reclamó para el aspecto conceptual.</a:t>
            </a:r>
          </a:p>
          <a:p>
            <a:pPr algn="just">
              <a:lnSpc>
                <a:spcPts val="1800"/>
              </a:lnSpc>
            </a:pPr>
            <a:r>
              <a:rPr lang="es-ES" dirty="0"/>
              <a:t>El positivismo intelectual lo encontramos en David </a:t>
            </a:r>
            <a:r>
              <a:rPr lang="es-ES" dirty="0" err="1"/>
              <a:t>Hume</a:t>
            </a:r>
            <a:r>
              <a:rPr lang="es-ES" dirty="0"/>
              <a:t> (1711-1776), Saint </a:t>
            </a:r>
            <a:r>
              <a:rPr lang="es-ES" dirty="0" err="1"/>
              <a:t>Simon</a:t>
            </a:r>
            <a:r>
              <a:rPr lang="es-ES" dirty="0"/>
              <a:t> (1760-1825), Kant (1724-1804) y la Ilustración, cuyo ideal fue la naturaleza a través de la razón. Con menor nitidez en Descartes (1596-1650) y Bacon (1561-1626); sus ramificaciones reinan hasta hoy; considera la ciencia como clave para lograr la reforma social.</a:t>
            </a:r>
            <a:endParaRPr lang="es-PE" dirty="0"/>
          </a:p>
          <a:p>
            <a:pPr algn="just">
              <a:lnSpc>
                <a:spcPts val="1800"/>
              </a:lnSpc>
            </a:pPr>
            <a:r>
              <a:rPr lang="es-PE" dirty="0"/>
              <a:t>Solo admite válidos, “científicamente”, los conocimientos procedentes de la experiencia. </a:t>
            </a:r>
          </a:p>
          <a:p>
            <a:pPr algn="just">
              <a:lnSpc>
                <a:spcPts val="1800"/>
              </a:lnSpc>
            </a:pPr>
            <a:r>
              <a:rPr lang="es-PE" dirty="0"/>
              <a:t>Varios discípulos de Comte rechazaron su desarrollo religioso, porque contradecía la filosofía positivista original.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" y="3821543"/>
            <a:ext cx="6096000" cy="30931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just">
              <a:lnSpc>
                <a:spcPts val="1800"/>
              </a:lnSpc>
            </a:pPr>
            <a:r>
              <a:rPr lang="es-PE" dirty="0"/>
              <a:t>Las características derivadas de la concepción positivista, son: 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a.	Atiende más a las semejanzas que a las diferencias.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b.	Busca las causas reales de los fenómenos.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c.	Pretende explicar, controlar y predecir fenómenos.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d.	Parte de una realidad dada que puede fragmentarse.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e.	La objetividad es lo más importante, lo subjetivo queda fuera de toda investigación “científica”.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f.	El investigador debe ser independiente.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g.	Los valores del investigador no cuentan.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h.	El planteamiento epistemológico del enfoque parte de la “unidad del método científico”. </a:t>
            </a:r>
          </a:p>
          <a:p>
            <a:pPr marL="361950" indent="-361950" algn="just">
              <a:lnSpc>
                <a:spcPts val="1800"/>
              </a:lnSpc>
            </a:pPr>
            <a:r>
              <a:rPr lang="es-PE" dirty="0"/>
              <a:t>i.	Adopta el modelo hipotético deductivo utilizando métodos cuantitativos y estadísticos.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131817" y="3369247"/>
            <a:ext cx="6060183" cy="33239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es-PE" b="1" dirty="0"/>
              <a:t>4. Científico</a:t>
            </a:r>
          </a:p>
          <a:p>
            <a:pPr algn="just">
              <a:lnSpc>
                <a:spcPts val="1800"/>
              </a:lnSpc>
            </a:pPr>
            <a:r>
              <a:rPr lang="es-PE" dirty="0"/>
              <a:t>Los científicos realizan investigaciones sobre la naturaleza, incluyendo lo físico, matemático y social. </a:t>
            </a:r>
          </a:p>
          <a:p>
            <a:pPr algn="just">
              <a:lnSpc>
                <a:spcPts val="1800"/>
              </a:lnSpc>
            </a:pPr>
            <a:r>
              <a:rPr lang="es-PE" dirty="0"/>
              <a:t>En la academia de los países occidentales, un científico es definido como una persona con título en educación superior (Doctorado), varios años de experiencia profesional como investigador entrenado y creativo.</a:t>
            </a:r>
          </a:p>
          <a:p>
            <a:pPr algn="just">
              <a:lnSpc>
                <a:spcPts val="1800"/>
              </a:lnSpc>
            </a:pPr>
            <a:r>
              <a:rPr lang="es-ES" dirty="0"/>
              <a:t>Un científico es la persona que participa o realiza una actividad sistemática para adquirir nuevos conocimientos, es decir, que practica la investigación metódica. El científico es curioso, observador, necesita respuestas y hace lo posible por encontrarlas; es paciente, no se trauma con el fracaso; si algo no sale, intenta una y otra vez; es capaz de olvidarse del mundo entero y concentrarse en lo que le interesa descubrir.</a:t>
            </a:r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</p:spTree>
    <p:extLst>
      <p:ext uri="{BB962C8B-B14F-4D97-AF65-F5344CB8AC3E}">
        <p14:creationId xmlns:p14="http://schemas.microsoft.com/office/powerpoint/2010/main" val="388748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2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2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2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98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64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48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921876" y="2147528"/>
            <a:ext cx="6096000" cy="26001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180340" algn="l"/>
                <a:tab pos="5490845" algn="l"/>
              </a:tabLst>
            </a:pPr>
            <a:r>
              <a:rPr lang="es-E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Concluimos ratificando que muchos procesos cuantitativos no aportan a la construcción de una ciencia integrativa.</a:t>
            </a:r>
            <a:endParaRPr lang="es-PE" sz="2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7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slide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2135189" y="476250"/>
            <a:ext cx="6981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s-ES" sz="4400">
                <a:solidFill>
                  <a:schemeClr val="bg1"/>
                </a:solidFill>
              </a:rPr>
              <a:t>Gracias</a:t>
            </a:r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1992314" y="1773238"/>
            <a:ext cx="8135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s-ES" sz="4400">
                <a:solidFill>
                  <a:schemeClr val="bg1"/>
                </a:solidFill>
              </a:rPr>
              <a:t>Ramón R. Abarca Fernández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1774826" y="3573463"/>
            <a:ext cx="8893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s-ES" sz="3600" dirty="0">
                <a:solidFill>
                  <a:schemeClr val="bg1"/>
                </a:solidFill>
              </a:rPr>
              <a:t>http://aulavirtual.ucsm.edu.pe/rabarcaf</a:t>
            </a:r>
          </a:p>
        </p:txBody>
      </p:sp>
      <p:sp>
        <p:nvSpPr>
          <p:cNvPr id="196616" name="WordArt 8"/>
          <p:cNvSpPr>
            <a:spLocks noChangeArrowheads="1" noChangeShapeType="1" noTextEdit="1"/>
          </p:cNvSpPr>
          <p:nvPr/>
        </p:nvSpPr>
        <p:spPr bwMode="auto">
          <a:xfrm>
            <a:off x="3432176" y="4738688"/>
            <a:ext cx="43529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E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rabarcaf@ucsm.edu.pe</a:t>
            </a:r>
          </a:p>
          <a:p>
            <a:pPr algn="ctr"/>
            <a:r>
              <a:rPr lang="es-PE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rabarcaf@Outlook.com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Ramón R. Abarca Fernández</a:t>
            </a:r>
          </a:p>
        </p:txBody>
      </p:sp>
    </p:spTree>
    <p:extLst>
      <p:ext uri="{BB962C8B-B14F-4D97-AF65-F5344CB8AC3E}">
        <p14:creationId xmlns:p14="http://schemas.microsoft.com/office/powerpoint/2010/main" val="163072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78"/>
                            </p:stCondLst>
                            <p:childTnLst>
                              <p:par>
                                <p:cTn id="8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78"/>
                            </p:stCondLst>
                            <p:childTnLst>
                              <p:par>
                                <p:cTn id="1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78"/>
                            </p:stCondLst>
                            <p:childTnLst>
                              <p:par>
                                <p:cTn id="17" presetID="40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178"/>
                            </p:stCondLst>
                            <p:childTnLst>
                              <p:par>
                                <p:cTn id="23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-0.10921 -0.00995 -0.21928 -0.00995 -0.32865 -0.0148 C -0.35573 -0.01734 -0.3823 -0.02313 -0.40955 -0.02544 C -0.42379 -0.02359 -0.43698 -0.02012 -0.45087 -0.01711 C -0.47119 -0.00717 -0.46077 -0.00948 -0.45886 -0.06359 C -0.45799 -0.08971 -0.45695 -0.1126 -0.45244 -0.13758 C -0.4507 -0.16324 -0.4474 -0.18682 -0.44289 -0.21156 C -0.43768 -0.23954 -0.43542 -0.26659 -0.42865 -0.29388 C -0.4231 -0.3163 -0.42362 -0.34104 -0.4191 -0.3637 C -0.41112 -0.40347 -0.40504 -0.44578 -0.39375 -0.48417 C -0.39237 -0.4955 -0.38924 -0.50474 -0.38733 -0.51584 C -0.38473 -0.53087 -0.38334 -0.54798 -0.37935 -0.56232 C -0.37605 -0.59931 -0.37587 -0.60301 -0.37466 -0.6555 C -0.36789 -0.64578 -0.35504 -0.65434 -0.34601 -0.6555 C -0.3132 -0.66012 -0.28056 -0.66428 -0.24775 -0.66821 C -0.21164 -0.67769 -0.17483 -0.67654 -0.1382 -0.67862 C -0.09688 -0.67746 -0.05938 -0.67515 -0.0191 -0.67029 C 0.00138 -0.66128 0.0335 -0.66451 0.05069 -0.66382 C 0.08854 -0.66243 0.11979 -0.6622 0.15711 -0.65966 C 0.16458 -0.65919 0.17187 -0.6585 0.17934 -0.65758 C 0.18402 -0.65711 0.18888 -0.65596 0.19357 -0.6555 C 0.21684 -0.65365 0.26336 -0.6511 0.26336 -0.6511 C 0.27482 -0.64625 0.28802 -0.64671 0.3 -0.64486 C 0.35451 -0.64625 0.40607 -0.64925 0.46024 -0.6511 C 0.47135 -0.65041 0.48385 -0.65619 0.49357 -0.64902 C 0.49826 -0.64555 0.4927 -0.63492 0.49201 -0.62798 C 0.49045 -0.61434 0.48784 -0.60116 0.48559 -0.58775 C 0.48454 -0.56856 0.48368 -0.55099 0.47934 -0.53272 C 0.4769 -0.50937 0.47222 -0.48555 0.46666 -0.46313 C 0.46267 -0.43006 0.46545 -0.39677 0.46822 -0.3637 C 0.46927 -0.33919 0.47031 -0.31422 0.47291 -0.28971 C 0.47517 -0.26867 0.47986 -0.24763 0.48246 -0.22636 C 0.48333 -0.18682 0.48559 -0.14752 0.48559 -0.10798 C 0.48559 -0.07908 0.49097 -0.04879 0.48402 -0.02128 C 0.48177 -0.01249 0.47031 -0.02012 0.46336 -0.01919 C 0.45086 -0.01758 0.44079 -0.01087 0.42847 -0.00856 C 0.42465 -0.00694 0.42118 -0.00393 0.41736 -0.00232 C 0.41215 -0.00023 0.40677 0.00023 0.40156 0.00208 C 0.3052 0 0.20902 -0.00532 0.11267 -0.00856 C 0.08767 -0.01064 0.05625 -0.02081 0.03333 -0.01064 C 0.03402 0.01063 0.03263 0.04578 0.03802 0.06751 C 0.03975 0.10057 0.0401 0.13387 0.04288 0.16693 C 0.04496 0.25526 0.03298 0.23514 0.1 0.23237 C 0.12239 0.23005 0.14218 0.22543 0.1651 0.22404 C 0.19635 0.21988 0.22708 0.21872 0.25868 0.21757 C 0.3644 0.22081 0.35381 0.2215 0.4967 0.21757 C 0.50104 0.21757 0.48819 0.21618 0.48402 0.21549 C 0.4809 0.21479 0.4776 0.21387 0.47447 0.21341 C 0.45625 0.21017 0.45052 0.21063 0.42847 0.20924 C 0.40868 0.20647 0.38958 0.19977 0.36979 0.19653 C 0.35746 0.19098 0.34409 0.19075 0.33177 0.18589 C 0.32187 0.18196 0.31319 0.17572 0.30312 0.17318 C 0.29791 0.16855 0.29305 0.1674 0.28732 0.16485 C 0.27743 0.15583 0.26579 0.1556 0.25555 0.14797 C 0.25329 0.14612 0.25156 0.14312 0.24913 0.1415 C 0.2302 0.12901 0.23923 0.13641 0.2269 0.13086 C 0.21267 0.12439 0.20034 0.11676 0.18541 0.1119 C 0.16614 0.09896 0.14513 0.0904 0.12534 0.07815 C 0.121 0.0756 0.11684 0.07237 0.11267 0.06959 C 0.11076 0.0682 0.10833 0.06844 0.10625 0.06751 C 0.10364 0.06635 0.10086 0.0652 0.09843 0.06335 C 0.08246 0.05179 0.09548 0.05641 0.0809 0.05271 C 0.06857 0.04208 0.07517 0.04531 0.0618 0.04208 C 0.05017 0.03167 0.06475 0.04393 0.05069 0.03583 C 0.04253 0.03121 0.04253 0.02474 0.03177 0.02104 C 0.02361 0.01086 0.03437 0.02312 0.02204 0.01479 C 0.02083 0.01387 0.02013 0.01156 0.01892 0.0104 C 0.01805 0.00948 0.01684 0.00901 0.01579 0.00832 " pathEditMode="relative" ptsTypes="fffffffffffffffffffffffffffffffffffffffffffffffffffffffffffffffffffA">
                                      <p:cBhvr>
                                        <p:cTn id="24" dur="3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9178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178"/>
                            </p:stCondLst>
                            <p:childTnLst>
                              <p:par>
                                <p:cTn id="30" presetID="0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-0.03941 -0.00115 -0.07691 -0.00277 -0.1158 -0.00624 C -0.17048 -0.01641 -0.13055 -0.01063 -0.23645 -0.00832 C -0.28211 -0.00439 -0.31927 -0.00508 -0.36823 -0.00624 C -0.3901 -0.00855 -0.40399 -0.00994 -0.42691 -0.00832 C -0.42586 -0.00624 -0.425 -0.00393 -0.42378 -0.00208 C -0.42135 0.00162 -0.4158 0.00856 -0.4158 0.00856 C -0.41215 0.02405 -0.40885 0.03977 -0.40468 0.05503 C -0.4 0.11098 -0.38142 0.16255 -0.36823 0.21572 C -0.36024 0.24856 -0.35729 0.28324 -0.35416 0.31723 C -0.3533 0.36439 -0.35607 0.39515 -0.34618 0.43561 C -0.34548 0.43746 -0.33993 0.44971 -0.33645 0.45249 C -0.33211 0.45596 -0.32691 0.45804 -0.32222 0.46081 C -0.31996 0.4622 -0.31823 0.46474 -0.3158 0.4652 C -0.30798 0.46682 -0.3 0.46659 -0.29201 0.46728 C -0.28576 0.47006 -0.27951 0.47075 -0.27326 0.47353 C -0.23107 0.47191 -0.18802 0.4659 -0.146 0.47145 C -0.06753 0.46752 0.00573 0.4622 0.08577 0.46081 C 0.20625 0.45665 0.32448 0.45156 0.44601 0.45041 C 0.45174 0.44971 0.45764 0.44879 0.46337 0.44833 C 0.48577 0.44671 0.53021 0.44393 0.53021 0.44393 C 0.54063 0.43931 0.53559 0.42266 0.53802 0.41018 C 0.53976 0.38867 0.54323 0.36809 0.54584 0.34682 C 0.54549 0.32833 0.54323 0.24786 0.54132 0.2326 C 0.54011 0.22474 0.53802 0.20925 0.53802 0.20925 C 0.53368 0.14405 0.53681 0.07468 0.52535 0.01064 C 0.52136 -0.05225 0.52344 -0.11561 0.51424 -0.17757 C 0.5125 -0.33988 0.54844 -0.33803 0.46823 -0.33387 C 0.41563 -0.32532 0.36111 -0.32994 0.30799 -0.32763 C 0.25747 -0.31144 0.19098 -0.32601 0.13646 -0.33387 C 0.12691 -0.33803 0.1165 -0.33826 0.10643 -0.34035 C 0.09618 -0.34243 0.08594 -0.34543 0.07622 -0.34867 C 0.07448 -0.35006 0.07309 -0.35191 0.07118 -0.35306 C 0.06997 -0.35399 0.06719 -0.35722 0.06667 -0.35514 C 0.06545 -0.35144 0.06875 -0.34058 0.0698 -0.33595 C 0.07223 -0.32416 0.07309 -0.31191 0.07622 -0.30011 C 0.07952 -0.26636 0.08073 -0.23214 0.08577 -0.19861 C 0.08733 -0.15792 0.08802 -0.11653 0.09184 -0.07607 C 0.0915 -0.05572 0.09045 -0.03514 0.09045 -0.0148 C 0.09045 -0.01179 0.09028 -0.00809 0.09184 -0.00624 C 0.09462 -0.00324 0.10139 -0.00208 0.10139 -0.00208 C 0.10903 -0.00277 0.11615 -0.00324 0.12361 -0.00416 C 0.13316 -0.00532 0.15243 -0.00832 0.15243 -0.00832 C 0.16771 -0.01341 0.1842 -0.01526 0.19983 -0.01688 C 0.23091 -0.02682 0.28039 -0.02613 0.31111 -0.02751 C 0.35973 -0.02659 0.40868 -0.02936 0.45695 -0.02312 C 0.4698 -0.0215 0.48299 -0.01526 0.49532 -0.0104 C 0.49914 -0.00878 0.50816 -0.0067 0.51111 -0.00416 C 0.5125 -0.00277 0.51771 -0.00023 0.5158 0 C 0.50938 0.0007 0.48056 -0.003 0.47136 -0.00416 C 0.45955 -0.00948 0.4474 -0.00925 0.4349 -0.0104 C 0.4217 -0.01688 0.43143 -0.01248 0.40313 -0.01896 C 0.4 -0.01965 0.39358 -0.02104 0.39358 -0.02104 C 0.38212 -0.02613 0.3691 -0.02636 0.35712 -0.02959 C 0.34827 -0.03745 0.33924 -0.03699 0.32865 -0.04 C 0.31997 -0.04231 0.31372 -0.04485 0.30469 -0.04647 C 0.28907 -0.05156 0.27309 -0.05688 0.25712 -0.05919 C 0.24497 -0.06104 0.22066 -0.06335 0.22066 -0.06335 C 0.20417 -0.06867 0.18768 -0.07098 0.17136 -0.07399 C 0.15886 -0.07954 0.14601 -0.08231 0.13316 -0.08439 C 0.12101 -0.08878 0.10955 -0.09133 0.09688 -0.09295 C 0.07448 -0.10011 0.04844 -0.09896 0.02518 -0.10566 C 0.00886 -0.11052 0.0323 -0.10474 0.00799 -0.10982 C 0.00157 -0.11121 -0.01128 -0.11399 -0.01128 -0.11399 C -0.02152 -0.11907 -0.00937 -0.11352 -0.02534 -0.11838 C -0.03559 -0.12139 -0.04392 -0.12647 -0.05399 -0.12878 C -0.06788 -0.13641 -0.08385 -0.14428 -0.09861 -0.14798 C -0.10781 -0.15422 -0.11875 -0.15699 -0.12864 -0.16069 C -0.13541 -0.1667 -0.14461 -0.17063 -0.1526 -0.17318 C -0.15972 -0.18011 -0.175 -0.18474 -0.1842 -0.19029 C -0.19618 -0.19769 -0.20798 -0.20717 -0.22066 -0.21133 C -0.22239 -0.21272 -0.22361 -0.21433 -0.22534 -0.21549 C -0.22691 -0.21641 -0.22882 -0.21641 -0.23038 -0.21757 C -0.23142 -0.21873 -0.23229 -0.22081 -0.23333 -0.22196 C -0.23472 -0.22312 -0.23645 -0.22312 -0.23802 -0.22404 C -0.24253 -0.22659 -0.24705 -0.22844 -0.25086 -0.23237 C -0.25902 -0.24069 -0.25451 -0.23792 -0.26354 -0.24092 C -0.26527 -0.24231 -0.26666 -0.24393 -0.26823 -0.24508 C -0.26979 -0.24601 -0.2717 -0.24601 -0.27326 -0.24717 C -0.2743 -0.24832 -0.27517 -0.2504 -0.27621 -0.25156 C -0.2802 -0.2548 -0.28906 -0.25988 -0.28906 -0.25988 C -0.28975 -0.26104 -0.29427 -0.26774 -0.29548 -0.26844 C -0.3059 -0.27676 -0.29392 -0.26312 -0.30486 -0.27468 C -0.31562 -0.28601 -0.32673 -0.29618 -0.33802 -0.30636 C -0.34218 -0.31006 -0.34913 -0.31422 -0.35243 -0.31907 C -0.36302 -0.33364 -0.38958 -0.35676 -0.40468 -0.36347 C -0.40625 -0.36416 -0.40173 -0.36208 -0.4 -0.36139 C -0.39843 -0.36069 -0.39687 -0.36023 -0.39531 -0.3593 C -0.3835 -0.35167 -0.39427 -0.35792 -0.38246 -0.35306 C -0.36788 -0.34705 -0.35555 -0.34404 -0.33975 -0.34243 C -0.32014 -0.33734 -0.29948 -0.33734 -0.27951 -0.33595 C -0.21111 -0.32324 -0.1184 -0.33318 -0.06198 -0.33387 C -0.0276 -0.33665 -0.02014 -0.3378 0.02066 -0.33595 C 0.02674 -0.3237 0.02795 -0.32647 0.03177 -0.31075 C 0.0323 -0.30867 0.03282 -0.30636 0.03316 -0.30428 C 0.03386 -0.30219 0.03473 -0.29803 0.03473 -0.29803 C 0.03664 -0.22173 0.03507 -0.14589 0.03177 -0.06959 C 0.03125 -0.06058 0.03091 -0.05133 0.03021 -0.04231 C 0.029 -0.02867 0.02223 -0.01595 0.02223 -0.00208 " pathEditMode="relative" ptsTypes="ffffffffffffffffffffffffffffffffffffffffffffffffffffffffffffffffffffffffffffffffffffffffffffffffffA">
                                      <p:cBhvr>
                                        <p:cTn id="31" dur="3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178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6178"/>
                            </p:stCondLst>
                            <p:childTnLst>
                              <p:par>
                                <p:cTn id="38" presetID="31" presetClass="emph" presetSubtype="0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6678"/>
                            </p:stCondLst>
                            <p:childTnLst>
                              <p:par>
                                <p:cTn id="44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7678"/>
                            </p:stCondLst>
                            <p:childTnLst>
                              <p:par>
                                <p:cTn id="47" presetID="6" presetClass="emph" presetSubtype="0" fill="hold" grpId="9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966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9678"/>
                            </p:stCondLst>
                            <p:childTnLst>
                              <p:par>
                                <p:cTn id="50" presetID="14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1678"/>
                            </p:stCondLst>
                            <p:childTnLst>
                              <p:par>
                                <p:cTn id="59" presetID="2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0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7913"/>
                            </p:stCondLst>
                            <p:childTnLst>
                              <p:par>
                                <p:cTn id="62" presetID="8" presetClass="emph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9913"/>
                            </p:stCondLst>
                            <p:childTnLst>
                              <p:par>
                                <p:cTn id="65" presetID="9" presetClass="emph" presetSubtype="0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19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9913"/>
                            </p:stCondLst>
                            <p:childTnLst>
                              <p:par>
                                <p:cTn id="69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22222E-6 2.25434E-6 C -0.00174 -0.00625 -0.00486 -0.01896 -0.00486 -0.01873 C -0.004 -0.05549 -0.00747 -0.13572 0.01111 -0.1711 C 0.01406 -0.18359 0.01024 -0.17226 0.01736 -0.18174 C 0.025 -0.19191 0.02847 -0.20648 0.03958 -0.21133 C 0.0434 -0.21642 0.05399 -0.23075 0.05868 -0.23468 C 0.06007 -0.23584 0.06198 -0.23561 0.06337 -0.23677 C 0.06666 -0.23931 0.07031 -0.24139 0.07291 -0.24509 C 0.07396 -0.24648 0.07465 -0.24856 0.07604 -0.24948 C 0.07795 -0.25087 0.08038 -0.25064 0.08246 -0.25156 C 0.08958 -0.25434 0.09635 -0.25804 0.10312 -0.26197 C 0.10868 -0.2652 0.11302 -0.27006 0.11892 -0.2726 C 0.12465 -0.27977 0.12083 -0.27607 0.1316 -0.28116 C 0.13333 -0.28208 0.13472 -0.2844 0.13646 -0.28532 C 0.15521 -0.29619 0.17656 -0.30266 0.1967 -0.30636 C 0.2151 -0.31515 0.23628 -0.31538 0.25555 -0.317 C 0.27031 -0.32347 0.28628 -0.32231 0.30156 -0.32347 C 0.35486 -0.33757 0.31979 -0.32902 0.45069 -0.32347 C 0.45399 -0.32324 0.46024 -0.31908 0.46024 -0.31885 C 0.4651 -0.30937 0.46701 -0.30104 0.46024 -0.29156 C 0.45712 -0.27538 0.44514 -0.26335 0.43646 -0.25156 C 0.43281 -0.24648 0.42378 -0.23885 0.42378 -0.23861 C 0.41805 -0.22752 0.39774 -0.20671 0.38715 -0.20278 C 0.37882 -0.19445 0.37725 -0.18867 0.36666 -0.1859 C 0.3651 -0.18451 0.36319 -0.18359 0.3618 -0.18174 C 0.35989 -0.17919 0.35937 -0.17503 0.35712 -0.17318 C 0.35486 -0.17133 0.35173 -0.17179 0.34913 -0.1711 C 0.32517 -0.14613 0.35347 -0.17318 0.33489 -0.1607 C 0.3335 -0.15977 0.33281 -0.15746 0.3316 -0.1563 C 0.32517 -0.15006 0.32517 -0.15052 0.31892 -0.14798 C 0.30868 -0.13364 0.32916 -0.16139 0.30312 -0.13526 C 0.29271 -0.12486 0.28767 -0.12046 0.27604 -0.11399 C 0.27066 -0.10682 0.26771 -0.10405 0.26024 -0.10151 C 0.25486 -0.09388 0.25104 -0.09411 0.24444 -0.08879 C 0.2309 -0.07792 0.23993 -0.08185 0.22847 -0.07815 C 0.22344 -0.07353 0.21771 -0.07006 0.21267 -0.06544 C 0.21076 -0.06382 0.20972 -0.06058 0.20781 -0.05919 C 0.20382 -0.05642 0.19913 -0.05549 0.19514 -0.05272 C 0.18628 -0.04671 0.17673 -0.03861 0.16823 -0.03168 C 0.15712 -0.02266 0.14722 -0.00971 0.13489 -0.00416 C 0.11823 0.01688 0.09705 0.03653 0.07604 0.04878 C 0.07048 0.05202 0.06597 0.05665 0.06024 0.05919 C 0.05052 0.06821 0.03975 0.07769 0.02847 0.08254 C 0.02639 0.08462 0.02448 0.08693 0.02222 0.08878 C 0.02014 0.0904 0.01771 0.09133 0.0158 0.09318 C 0.00573 0.10289 0.01649 0.09711 0.00625 0.1015 C 2.22222E-6 0.11006 -0.00834 0.11191 -0.01441 0.12046 C -0.02031 0.12855 -0.01702 0.12601 -0.02396 0.12902 C -0.03299 0.14104 -0.0408 0.15098 -0.05243 0.15861 C -0.05799 0.16601 -0.06111 0.17017 -0.0684 0.17341 C -0.07604 0.18104 -0.08281 0.1889 -0.09063 0.19676 C -0.0967 0.20277 -0.1007 0.2104 -0.10799 0.21364 C -0.11441 0.22659 -0.10712 0.2148 -0.11597 0.22196 C -0.11719 0.22312 -0.11788 0.2252 -0.1191 0.22636 C -0.12101 0.22821 -0.12344 0.22913 -0.12552 0.23052 C -0.13056 0.23722 -0.13594 0.24139 -0.14132 0.2474 C -0.14792 0.2548 -0.15382 0.26474 -0.16198 0.26844 C -0.16823 0.27977 -0.17656 0.28786 -0.1842 0.29803 C -0.18594 0.30034 -0.18872 0.30058 -0.19063 0.30243 C -0.19688 0.30844 -0.19393 0.30797 -0.19844 0.31514 C -0.20156 0.32023 -0.20434 0.32555 -0.20799 0.32994 C -0.21077 0.33341 -0.21754 0.33826 -0.21754 0.33849 C -0.22361 0.35075 -0.23368 0.35769 -0.24132 0.36786 C -0.24323 0.3704 -0.24427 0.37387 -0.24618 0.37641 C -0.25191 0.38404 -0.25938 0.38982 -0.26511 0.39745 C -0.2757 0.41156 -0.26077 0.39722 -0.27309 0.40809 C -0.27761 0.41711 -0.28438 0.42243 -0.29063 0.42913 C -0.29549 0.43445 -0.29861 0.43907 -0.30486 0.44185 C -0.30816 0.44532 -0.31077 0.44994 -0.31441 0.45248 C -0.33004 0.46266 -0.31094 0.44508 -0.32709 0.45873 C -0.33594 0.46612 -0.34236 0.47769 -0.35243 0.48208 C -0.36545 0.49942 -0.43629 0.61271 -0.4033 0.56878 C -0.39896 0.58196 -0.39427 0.58844 -0.38889 0.60046 C -0.38334 0.63052 -0.38715 0.69618 -0.41754 0.70404 C -0.42778 0.69734 -0.42709 0.69318 -0.43334 0.68069 C -0.43733 0.67283 -0.44358 0.6652 -0.44913 0.65965 C -0.45486 0.64069 -0.45035 0.65179 -0.4665 0.63006 C -0.47309 0.6215 -0.48264 0.60254 -0.48716 0.59191 C -0.49115 0.58289 -0.49462 0.57341 -0.49844 0.56439 C -0.49983 0.56092 -0.5033 0.55399 -0.5033 0.55422 C -0.50677 0.53549 -0.51406 0.51954 -0.51754 0.50104 C -0.51893 0.49341 -0.52014 0.4756 -0.52066 0.46936 C -0.52014 0.45942 -0.52136 0.44925 -0.5191 0.43977 C -0.51841 0.43699 -0.51476 0.43907 -0.51285 0.43769 C -0.50938 0.43537 -0.50608 0.4326 -0.5033 0.42913 C -0.49132 0.41387 -0.47691 0.40254 -0.46511 0.38682 C -0.46163 0.38219 -0.45903 0.37641 -0.45556 0.37202 C -0.45278 0.36878 -0.44861 0.36717 -0.44618 0.3637 C -0.44306 0.35954 -0.43663 0.35098 -0.43663 0.35121 C -0.43438 0.34219 -0.4309 0.33341 -0.42709 0.32555 C -0.42049 0.28208 -0.42448 0.31144 -0.42709 0.21156 C -0.42761 0.19167 -0.43177 0.15237 -0.43177 0.1526 C -0.43281 0.0148 -0.43455 -0.12093 -0.44288 -0.25781 C -0.44236 -0.28532 -0.44288 -0.31283 -0.44132 -0.34035 C -0.44115 -0.34243 -0.43906 -0.33757 -0.4382 -0.33596 C -0.43698 -0.33388 -0.43594 -0.33203 -0.43507 -0.32971 C -0.43143 -0.32046 -0.4257 -0.31075 -0.4191 -0.30428 C -0.40643 -0.29156 -0.39393 -0.27838 -0.38108 -0.26636 C -0.36459 -0.2511 -0.37448 -0.25526 -0.36042 -0.25156 C -0.35886 -0.25018 -0.35695 -0.24902 -0.35556 -0.24717 C -0.35417 -0.24532 -0.35382 -0.24255 -0.35243 -0.24093 C -0.34965 -0.23792 -0.34618 -0.23677 -0.34288 -0.23468 C -0.33768 -0.23145 -0.33229 -0.2289 -0.32709 -0.22613 C -0.32448 -0.22474 -0.3191 -0.22197 -0.3191 -0.22174 C -0.31389 -0.21133 -0.31094 -0.21596 -0.3033 -0.20925 C -0.29497 -0.20185 -0.3059 -0.20809 -0.29531 -0.2007 C -0.28768 -0.19538 -0.27917 -0.19145 -0.27153 -0.1859 C -0.26181 -0.17896 -0.25486 -0.16925 -0.24445 -0.16486 C -0.24288 -0.16347 -0.2415 -0.16185 -0.23976 -0.1607 C -0.2382 -0.15977 -0.23646 -0.15954 -0.23507 -0.15838 C -0.23386 -0.15723 -0.23316 -0.15515 -0.23177 -0.15422 C -0.22882 -0.15237 -0.22222 -0.15006 -0.22222 -0.14983 C -0.21528 -0.14382 -0.20816 -0.13781 -0.2 -0.13526 C -0.1915 -0.12648 -0.18229 -0.11908 -0.17153 -0.1163 C -0.16545 -0.10775 -0.15556 -0.10451 -0.14775 -0.09919 C -0.14219 -0.09549 -0.13768 -0.09133 -0.13177 -0.08879 C -0.12049 -0.07861 -0.12587 -0.08139 -0.11597 -0.07815 C -0.10747 -0.07052 -0.09983 -0.06729 -0.09063 -0.06127 C -0.07986 -0.05411 -0.06962 -0.04509 -0.05886 -0.03792 C -0.04792 -0.03052 -0.03959 -0.02035 -0.02709 -0.0148 C -0.0184 -0.00601 -0.00886 0.00416 0.00156 0.00855 C 0.01059 0.01665 0.01788 0.02497 0.02847 0.02959 C 0.03003 0.03098 0.0316 0.03283 0.03333 0.03399 C 0.03472 0.03491 0.03663 0.03491 0.03802 0.03607 C 0.04965 0.04624 0.03628 0.03954 0.04757 0.04439 C 0.05173 0.05017 0.05625 0.05248 0.0618 0.05503 C 0.07274 0.06913 0.0875 0.0793 0.1 0.09086 C 0.10833 0.09849 0.11701 0.11306 0.12691 0.1163 C 0.13594 0.12578 0.14496 0.13826 0.15555 0.14381 C 0.15955 0.14913 0.16267 0.15537 0.16666 0.16069 C 0.17448 0.1711 0.18437 0.18011 0.19357 0.18821 C 0.1967 0.19098 0.19826 0.19653 0.20156 0.19884 C 0.20364 0.20023 0.2059 0.20139 0.20781 0.203 C 0.21632 0.2104 0.22361 0.22428 0.23333 0.22844 C 0.2401 0.23745 0.24948 0.24555 0.25868 0.24948 C 0.26458 0.2578 0.27187 0.25988 0.27934 0.26636 C 0.28281 0.26936 0.28541 0.27399 0.28889 0.27699 C 0.29948 0.28624 0.30903 0.29595 0.31736 0.30867 C 0.3283 0.32555 0.31562 0.30428 0.32847 0.32139 C 0.32986 0.32323 0.33021 0.32601 0.3316 0.32763 C 0.33559 0.33225 0.34444 0.34034 0.34444 0.34058 C 0.34878 0.34936 0.35625 0.35907 0.36337 0.3637 C 0.36979 0.37572 0.36285 0.36462 0.37291 0.37433 C 0.37986 0.38104 0.38628 0.3889 0.39357 0.39537 C 0.4118 0.41156 0.39392 0.40254 0.40625 0.40809 C 0.42014 0.42589 0.4033 0.40601 0.4158 0.41641 C 0.42205 0.4215 0.42344 0.42751 0.4316 0.43121 C 0.44114 0.45017 0.42847 0.42797 0.43958 0.43977 C 0.44097 0.44139 0.44132 0.44439 0.44271 0.44601 C 0.44462 0.44809 0.44722 0.44855 0.44913 0.4504 C 0.45451 0.45595 0.45955 0.46381 0.46337 0.47144 C 0.46545 0.48023 0.47014 0.48393 0.47291 0.49271 C 0.47673 0.50451 0.47934 0.5163 0.48246 0.52855 C 0.48298 0.53988 0.48403 0.55098 0.48403 0.56231 C 0.48403 0.56462 0.48403 0.56971 0.48246 0.56878 C 0.48055 0.5674 0.48194 0.56277 0.4809 0.56023 C 0.47916 0.5556 0.47448 0.54751 0.47448 0.54774 C 0.47083 0.52763 0.47326 0.53572 0.46823 0.52231 C 0.46545 0.50335 0.46354 0.48462 0.4618 0.4652 C 0.4625 0.42774 0.46059 0.38982 0.46666 0.35306 C 0.46805 0.32902 0.4691 0.30497 0.47135 0.28115 C 0.47344 0.18728 0.48038 0.07006 0.45712 -0.02312 C 0.45521 -0.04116 0.45399 -0.06035 0.45069 -0.07815 C 0.44757 -0.09457 0.44271 -0.11029 0.43958 -0.12671 C 0.43767 -0.13734 0.4375 -0.14798 0.43489 -0.15838 C 0.43246 -0.17781 0.43628 -0.19399 0.42048 -0.2007 C 0.38993 -0.19931 0.37639 -0.19815 0.35069 -0.19445 C 0.33889 -0.18914 0.32587 -0.18821 0.31423 -0.18174 C 0.30469 -0.17642 0.29514 -0.17018 0.28559 -0.16486 C 0.27899 -0.16116 0.27361 -0.15515 0.26666 -0.15214 C 0.25712 -0.14012 0.27031 -0.15538 0.25868 -0.1459 C 0.25746 -0.14474 0.25677 -0.14266 0.25555 -0.14151 C 0.25416 -0.14035 0.25225 -0.14035 0.25069 -0.13942 C 0.2434 -0.13526 0.23958 -0.1311 0.2316 -0.12879 C 0.22587 -0.1237 0.22083 -0.1207 0.21423 -0.11838 C 0.20521 -0.10636 0.21441 -0.11607 0.20156 -0.10983 C 0.19982 -0.1089 0.19844 -0.10659 0.1967 -0.10567 C 0.19479 -0.10451 0.19253 -0.10428 0.19045 -0.10359 C 0.18055 -0.09688 0.17066 -0.09341 0.16024 -0.08879 C 0.15347 -0.07931 0.14861 -0.08 0.13958 -0.07607 C 0.13125 -0.06867 0.12222 -0.0659 0.11267 -0.06335 C 0.10538 -0.05827 0.09618 -0.05411 0.08889 -0.04856 C 0.08246 -0.0437 0.07656 -0.03607 0.06979 -0.03168 C 0.06423 -0.02798 0.05972 -0.02151 0.05382 -0.01896 C 0.05069 -0.01757 0.04444 -0.0148 0.04444 -0.01457 C 0.04062 -0.00971 0.04184 -0.01018 0.03646 -0.00833 C 0.03385 -0.0074 0.02847 -0.00625 0.02847 -0.00601 L 0.01267 -0.01272 L -0.05729 -0.03792 " pathEditMode="relative" rAng="0" ptsTypes="ffffffffffffffffffffffffffffffffffffffffffffffffffffffffffffffffffffffffffffffffffffffffffffffffffffffffffffffffffffffffffffffffffffffffffffffffffffffffffffffffffffffffffffffffffffffffffAAA">
                                      <p:cBhvr>
                                        <p:cTn id="70" dur="20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18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1913"/>
                            </p:stCondLst>
                            <p:childTnLst>
                              <p:par>
                                <p:cTn id="72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2413"/>
                            </p:stCondLst>
                            <p:childTnLst>
                              <p:par>
                                <p:cTn id="7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1966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4413"/>
                            </p:stCondLst>
                            <p:childTnLst>
                              <p:par>
                                <p:cTn id="79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4913"/>
                            </p:stCondLst>
                            <p:childTnLst>
                              <p:par>
                                <p:cTn id="8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5413"/>
                            </p:stCondLst>
                            <p:childTnLst>
                              <p:par>
                                <p:cTn id="90" presetID="2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91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944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39940"/>
                            </p:stCondLst>
                            <p:childTnLst>
                              <p:par>
                                <p:cTn id="9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2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41940"/>
                            </p:stCondLst>
                            <p:childTnLst>
                              <p:par>
                                <p:cTn id="102" presetID="6" presetClass="emph" presetSubtype="0" fill="hold" grpId="7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03" dur="2000" fill="hold"/>
                                        <p:tgtEl>
                                          <p:spTgt spid="1966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43940"/>
                            </p:stCondLst>
                            <p:childTnLst>
                              <p:par>
                                <p:cTn id="10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44940"/>
                            </p:stCondLst>
                            <p:childTnLst>
                              <p:par>
                                <p:cTn id="108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6940"/>
                            </p:stCondLst>
                            <p:childTnLst>
                              <p:par>
                                <p:cTn id="111" presetID="9" presetClass="emph" presetSubtype="0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3" dur="indefinite"/>
                                        <p:tgtEl>
                                          <p:spTgt spid="19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6940"/>
                            </p:stCondLst>
                            <p:childTnLst>
                              <p:par>
                                <p:cTn id="115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033 0.0178 0.00365 0.02381 0.00469 0.04647 C 0.00521 0.07121 0.00538 0.09572 0.00642 0.12046 C 0.00764 0.14936 0.01649 0.17826 0.0191 0.20716 C -0.11562 0.25086 -0.26285 0.25757 -0.39687 0.20924 C -0.43021 0.20994 -0.46354 0.21156 -0.49687 0.21156 C -0.51128 0.21156 -0.50017 0.20786 -0.49844 0.20716 C -0.49288 0.19583 -0.49757 0.1778 -0.49844 0.16485 C -0.49774 0.03052 -0.49861 -0.09781 -0.49201 -0.23029 C -0.48889 -0.36209 -0.48819 -0.49365 -0.48733 -0.62567 C -0.46319 -0.61526 -0.43611 -0.61503 -0.41111 -0.61295 C -0.39097 -0.61133 -0.35087 -0.60879 -0.35087 -0.60879 C -0.18785 -0.60925 0.19479 -0.62405 0.45556 -0.61087 C 0.45382 -0.56833 0.45434 -0.52648 0.45712 -0.48394 C 0.45816 -0.46891 0.45816 -0.4518 0.46198 -0.43746 C 0.46615 -0.39168 0.47136 -0.34613 0.47465 -0.30012 C 0.47604 -0.28024 0.47604 -0.25827 0.4809 -0.23885 C 0.48837 -0.17827 0.50695 -0.12139 0.5158 -0.06128 C 0.51476 -0.03862 0.51441 -0.01596 0.51267 0.00647 C 0.51181 0.01826 0.50399 0.0289 0.5 0.03815 C 0.4934 0.05317 0.4849 0.06566 0.47778 0.08046 C 0.47552 0.08508 0.47118 0.08716 0.46823 0.09086 C 0.46771 0.09294 0.46754 0.09526 0.46667 0.09734 C 0.46476 0.10173 0.46024 0.11005 0.46024 0.11005 C 0.45972 0.11213 0.45938 0.11422 0.45868 0.1163 C 0.45781 0.11861 0.45625 0.12046 0.45556 0.12277 C 0.45417 0.1267 0.45243 0.13526 0.45243 0.13526 C 0.45156 0.14797 0.44983 0.16069 0.44913 0.17341 C 0.4467 0.21919 0.45452 0.22196 0.43333 0.24531 C 0.42795 0.25109 0.42726 0.25711 0.42066 0.26011 C 0.36458 0.25271 0.34948 0.25502 0.26667 0.25364 C 0.25382 0.24786 0.26615 0.25271 0.23802 0.24948 C 0.15886 0.24 0.22101 0.24554 0.16649 0.24115 C 0.14583 0.23398 0.15833 0.23722 0.12865 0.23468 C 0.0974 0.22797 0.06719 0.21711 0.03629 0.20716 C 0.03247 0.18566 0.03577 0.16277 0.03976 0.14173 C 0.0434 0.12254 0.03976 0.12924 0.04601 0.12046 C 0.0533 0.09225 0.0625 0.0652 0.07136 0.03815 C 0.07396 0.03028 0.07708 0.02265 0.07934 0.01479 C 0.08004 0.01202 0.07986 0.00901 0.08073 0.00647 C 0.08264 0.00185 0.08733 -0.00625 0.08733 -0.00625 C 0.09045 -0.02336 0.09688 -0.03769 0.09983 -0.0548 C 0.10226 -0.06706 0.10417 -0.08463 0.10955 -0.09503 C 0.11094 -0.10058 0.11129 -0.10636 0.11267 -0.11191 C 0.11563 -0.12394 0.12118 -0.13365 0.12379 -0.1459 C 0.12622 -0.15769 0.12691 -0.1674 0.13177 -0.17758 C 0.13351 -0.19214 0.1349 -0.20324 0.14132 -0.2155 C 0.14288 -0.22451 0.14288 -0.22567 0.14601 -0.23469 C 0.14792 -0.24047 0.15243 -0.25157 0.15243 -0.25157 C 0.15486 -0.26498 0.16077 -0.27792 0.16649 -0.28948 C 0.17031 -0.30428 0.16528 -0.28625 0.17309 -0.30428 C 0.17587 -0.31099 0.17761 -0.31885 0.18073 -0.32555 C 0.18316 -0.33064 0.18872 -0.34035 0.18872 -0.34035 C 0.19132 -0.35052 0.19809 -0.35746 0.20313 -0.36555 C 0.21597 -0.38636 0.23125 -0.41388 0.24757 -0.42914 C 0.25504 -0.44347 0.24531 -0.42659 0.25868 -0.44185 C 0.26007 -0.44347 0.26059 -0.44625 0.26198 -0.4481 C 0.26337 -0.44995 0.26528 -0.45064 0.26667 -0.45226 C 0.27448 -0.46081 0.2816 -0.47237 0.28889 -0.48185 C 0.29063 -0.48417 0.2934 -0.4844 0.29531 -0.48625 C 0.30017 -0.49087 0.30434 -0.49896 0.30955 -0.50313 C 0.31094 -0.50428 0.31285 -0.50405 0.31424 -0.50521 C 0.31754 -0.50775 0.32066 -0.51076 0.32379 -0.51353 C 0.33351 -0.52209 0.34254 -0.5311 0.35399 -0.5348 C 0.35938 -0.53943 0.36354 -0.54104 0.36979 -0.54313 C 0.38403 -0.55284 0.40191 -0.55376 0.41754 -0.55792 C 0.41632 -0.51469 0.4158 -0.47168 0.40955 -0.42914 C 0.40781 -0.41735 0.40781 -0.40648 0.40469 -0.39515 C 0.40365 -0.3748 0.40191 -0.35607 0.4 -0.33596 C 0.4007 -0.25596 0.39809 -0.19815 0.40642 -0.12671 C 0.4059 -0.0296 0.40556 0.06774 0.40469 0.16485 C 0.40452 0.18104 0.40625 0.19791 0.40313 0.21364 C 0.40295 0.21456 0.38976 0.20948 0.38889 0.20924 C 0.37517 0.20393 0.39879 0.21109 0.36979 0.20508 C 0.35816 0.20254 0.34653 0.19907 0.3349 0.19676 C 0.32743 0.19537 0.32014 0.19375 0.31267 0.19237 C 0.30156 0.19005 0.27934 0.18404 0.27934 0.18404 C 0.26702 0.17734 0.25399 0.17271 0.24132 0.16716 C 0.22674 0.16069 0.23403 0.16138 0.22066 0.15445 C 0.20712 0.14751 0.19254 0.14242 0.17934 0.13526 C 0.16215 0.12601 0.17708 0.13109 0.16198 0.12693 C 0.14115 0.10774 0.11945 0.09063 0.09844 0.0719 C 0.08941 0.06404 0.08108 0.05109 0.07136 0.04231 C 0.06441 0.02843 0.05573 0.02104 0.0474 0.00855 C 0.04254 0.00092 0.03802 -0.00694 0.03316 -0.0148 C 0.02865 -0.02243 0.02222 -0.02821 0.01754 -0.03584 C 0.01267 -0.0437 0.00903 -0.05295 0.00295 -0.0592 C 0.00052 -0.06197 -0.00243 -0.06428 -0.00469 -0.06752 C -0.00729 -0.07122 -0.00868 -0.07631 -0.01111 -0.08024 C -0.01545 -0.08694 -0.02014 -0.09365 -0.02535 -0.0992 C -0.02795 -0.10197 -0.0309 -0.10451 -0.03333 -0.10775 C -0.0401 -0.117 -0.04583 -0.12833 -0.05399 -0.13526 C -0.06076 -0.14868 -0.07239 -0.15769 -0.0809 -0.16902 C -0.08281 -0.17157 -0.08385 -0.17503 -0.08576 -0.17758 C -0.08958 -0.18266 -0.09462 -0.18521 -0.09844 -0.19029 C -0.09896 -0.19099 -0.10538 -0.20278 -0.10798 -0.20509 C -0.10989 -0.20671 -0.11233 -0.20763 -0.11423 -0.20925 C -0.12048 -0.2148 -0.12448 -0.22289 -0.13177 -0.22613 C -0.1368 -0.23538 -0.14097 -0.24347 -0.14913 -0.24717 C -0.15642 -0.25688 -0.16684 -0.26868 -0.17621 -0.27469 C -0.18229 -0.28301 -0.18871 -0.2881 -0.19687 -0.29157 C -0.2026 -0.29966 -0.20885 -0.30243 -0.21597 -0.30868 C -0.21771 -0.31029 -0.21875 -0.3133 -0.22066 -0.31492 C -0.22205 -0.31607 -0.22378 -0.31607 -0.22552 -0.317 C -0.23385 -0.32255 -0.23976 -0.3318 -0.2493 -0.33596 C -0.25538 -0.34428 -0.2493 -0.33711 -0.25712 -0.34243 C -0.2651 -0.34775 -0.27066 -0.35538 -0.27934 -0.35931 C -0.28403 -0.36394 -0.28663 -0.36694 -0.29201 -0.36995 C -0.29514 -0.37157 -0.30156 -0.37411 -0.30156 -0.37411 C -0.31423 -0.38636 -0.32778 -0.39607 -0.34149 -0.40578 C -0.35035 -0.41226 -0.35555 -0.4185 -0.3651 -0.42266 C -0.36962 -0.42914 -0.37292 -0.43122 -0.37934 -0.4333 C -0.39236 -0.44347 -0.40278 -0.45873 -0.41753 -0.46498 C -0.42326 -0.47099 -0.42812 -0.47469 -0.43489 -0.47769 C -0.44201 -0.48694 -0.45798 -0.50474 -0.46823 -0.50937 C -0.48194 -0.52763 -0.46892 -0.50104 -0.46667 -0.49665 C -0.4651 -0.4881 -0.46406 -0.48278 -0.46024 -0.47561 C -0.45903 -0.46683 -0.45764 -0.4585 -0.45555 -0.45018 C -0.45226 -0.41896 -0.45 -0.38659 -0.44132 -0.35723 C -0.43941 -0.34197 -0.43542 -0.32671 -0.43021 -0.31284 C -0.42691 -0.2948 -0.42048 -0.27584 -0.4158 -0.25781 C -0.41337 -0.24833 -0.4125 -0.23746 -0.40955 -0.22821 C -0.40885 -0.2259 -0.40729 -0.22428 -0.40642 -0.22197 C -0.4033 -0.21411 -0.40208 -0.20486 -0.4 -0.19654 C -0.39635 -0.18151 -0.39792 -0.19052 -0.39358 -0.17758 C -0.39028 -0.16787 -0.38871 -0.15769 -0.38576 -0.14798 C -0.38524 -0.14451 -0.38507 -0.14081 -0.3842 -0.13735 C -0.38351 -0.13434 -0.38177 -0.1318 -0.3809 -0.12879 C -0.37691 -0.11122 -0.37691 -0.09087 -0.37135 -0.07399 C -0.36319 -0.04925 -0.37239 -0.08394 -0.36667 -0.06128 C -0.36423 -0.04209 -0.35955 -0.02474 -0.35555 -0.00625 C -0.35121 0.01387 -0.35729 -0.0044 -0.35087 0.01271 C -0.34844 0.03398 -0.34618 0.05803 -0.34149 0.07838 C -0.33906 0.10011 -0.33594 0.12208 -0.33333 0.14381 C -0.33281 0.16277 -0.33923 0.21017 -0.31753 0.21988 C -0.31163 0.21919 -0.30573 0.21919 -0.3 0.2178 C -0.28715 0.21479 -0.29184 0.21109 -0.27778 0.20508 C -0.26562 0.19976 -0.27153 0.20185 -0.26024 0.19884 C -0.25364 0.19237 -0.24618 0.18659 -0.23819 0.18404 C -0.23316 0.17711 -0.22743 0.17572 -0.22066 0.17341 C -0.21476 0.16138 -0.22118 0.17156 -0.20798 0.16277 C -0.18976 0.15052 -0.21076 0.16069 -0.19687 0.15445 C -0.18628 0.14381 -0.17708 0.13687 -0.1651 0.12901 C -0.15642 0.12323 -0.14878 0.11398 -0.13976 0.11005 C -0.1342 0.1045 -0.12083 0.08948 -0.11423 0.0867 C -0.1066 0.08 -0.10278 0.07283 -0.09358 0.06982 C -0.0776 0.05572 -0.09826 0.07468 -0.08576 0.06127 C -0.075 0.04971 -0.0875 0.0652 -0.07465 0.05294 C -0.06805 0.04647 -0.06354 0.03745 -0.05555 0.03398 C -0.04601 0.02057 -0.04757 0.03768 -0.04757 0.01271 " pathEditMode="relative" ptsTypes="fffffffffffffffffffffffffffffffffffffffffffffffffffffffffffffffffffffffffffffffffffffffffffffffffffffffffffffffffffffffffffffffffffffffffffffffffffffA">
                                      <p:cBhvr>
                                        <p:cTn id="116" dur="20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3" grpId="0"/>
      <p:bldP spid="196613" grpId="1"/>
      <p:bldP spid="196613" grpId="2"/>
      <p:bldP spid="196613" grpId="3"/>
      <p:bldP spid="196613" grpId="4"/>
      <p:bldP spid="196613" grpId="5"/>
      <p:bldP spid="196613" grpId="6"/>
      <p:bldP spid="196613" grpId="7"/>
      <p:bldP spid="196613" grpId="8"/>
      <p:bldP spid="196613" grpId="9"/>
      <p:bldP spid="196614" grpId="0"/>
      <p:bldP spid="196614" grpId="1"/>
      <p:bldP spid="196614" grpId="2"/>
      <p:bldP spid="196614" grpId="3"/>
      <p:bldP spid="196614" grpId="4"/>
      <p:bldP spid="196614" grpId="5"/>
      <p:bldP spid="196614" grpId="6"/>
      <p:bldP spid="196614" grpId="7"/>
      <p:bldP spid="196614" grpId="8"/>
      <p:bldP spid="196615" grpId="0"/>
      <p:bldP spid="1966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FB4D789-AB1E-400E-B911-F2B1186B8F4B}"/>
              </a:ext>
            </a:extLst>
          </p:cNvPr>
          <p:cNvSpPr/>
          <p:nvPr/>
        </p:nvSpPr>
        <p:spPr>
          <a:xfrm rot="5400000">
            <a:off x="7675022" y="2956303"/>
            <a:ext cx="5616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https://www.pinterest.com/pin/723461127612306218/</a:t>
            </a:r>
            <a:r>
              <a:rPr lang="es-ES" dirty="0"/>
              <a:t>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851B7C5-EC30-490A-94EE-D7096DDC3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688" y="38189"/>
            <a:ext cx="6336704" cy="678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62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1758</Words>
  <Application>Microsoft Office PowerPoint</Application>
  <PresentationFormat>Panorámica</PresentationFormat>
  <Paragraphs>173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Algerian</vt:lpstr>
      <vt:lpstr>Arial</vt:lpstr>
      <vt:lpstr>Arial Black</vt:lpstr>
      <vt:lpstr>Calibri</vt:lpstr>
      <vt:lpstr>Calibri Light</vt:lpstr>
      <vt:lpstr>Roboto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Ramon R Abarca F</dc:creator>
  <cp:lastModifiedBy>USER</cp:lastModifiedBy>
  <cp:revision>123</cp:revision>
  <dcterms:created xsi:type="dcterms:W3CDTF">2017-05-28T23:46:42Z</dcterms:created>
  <dcterms:modified xsi:type="dcterms:W3CDTF">2017-08-06T21:23:03Z</dcterms:modified>
</cp:coreProperties>
</file>