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60" r:id="rId3"/>
    <p:sldId id="261" r:id="rId4"/>
    <p:sldId id="262" r:id="rId5"/>
    <p:sldId id="263" r:id="rId6"/>
    <p:sldId id="266" r:id="rId7"/>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99FF99"/>
    <a:srgbClr val="CCFF33"/>
    <a:srgbClr val="00FFFF"/>
    <a:srgbClr val="FF66CC"/>
    <a:srgbClr val="FFFF00"/>
    <a:srgbClr val="00FF00"/>
    <a:srgbClr val="FFCC00"/>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2" d="100"/>
          <a:sy n="62" d="100"/>
        </p:scale>
        <p:origin x="9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54E3F702-7AEF-4457-BF6C-D10B1E3F0E2D}" type="datetimeFigureOut">
              <a:rPr lang="es-PE" smtClean="0"/>
              <a:t>10/07/2019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391662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4E3F702-7AEF-4457-BF6C-D10B1E3F0E2D}" type="datetimeFigureOut">
              <a:rPr lang="es-PE" smtClean="0"/>
              <a:t>10/07/2019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221478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4E3F702-7AEF-4457-BF6C-D10B1E3F0E2D}" type="datetimeFigureOut">
              <a:rPr lang="es-PE" smtClean="0"/>
              <a:t>10/07/2019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216249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54E3F702-7AEF-4457-BF6C-D10B1E3F0E2D}" type="datetimeFigureOut">
              <a:rPr lang="es-PE" smtClean="0"/>
              <a:t>10/07/2019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420155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4E3F702-7AEF-4457-BF6C-D10B1E3F0E2D}" type="datetimeFigureOut">
              <a:rPr lang="es-PE" smtClean="0"/>
              <a:t>10/07/2019</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2693802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54E3F702-7AEF-4457-BF6C-D10B1E3F0E2D}" type="datetimeFigureOut">
              <a:rPr lang="es-PE" smtClean="0"/>
              <a:t>10/07/2019</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194811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54E3F702-7AEF-4457-BF6C-D10B1E3F0E2D}" type="datetimeFigureOut">
              <a:rPr lang="es-PE" smtClean="0"/>
              <a:t>10/07/2019</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254859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54E3F702-7AEF-4457-BF6C-D10B1E3F0E2D}" type="datetimeFigureOut">
              <a:rPr lang="es-PE" smtClean="0"/>
              <a:t>10/07/2019</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2733943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4E3F702-7AEF-4457-BF6C-D10B1E3F0E2D}" type="datetimeFigureOut">
              <a:rPr lang="es-PE" smtClean="0"/>
              <a:t>10/07/2019</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23309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4E3F702-7AEF-4457-BF6C-D10B1E3F0E2D}" type="datetimeFigureOut">
              <a:rPr lang="es-PE" smtClean="0"/>
              <a:t>10/07/2019</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1357131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4E3F702-7AEF-4457-BF6C-D10B1E3F0E2D}" type="datetimeFigureOut">
              <a:rPr lang="es-PE" smtClean="0"/>
              <a:t>10/07/2019</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9E69B44F-E248-4526-AB49-0084D9661179}" type="slidenum">
              <a:rPr lang="es-PE" smtClean="0"/>
              <a:t>‹Nº›</a:t>
            </a:fld>
            <a:endParaRPr lang="es-PE"/>
          </a:p>
        </p:txBody>
      </p:sp>
    </p:spTree>
    <p:extLst>
      <p:ext uri="{BB962C8B-B14F-4D97-AF65-F5344CB8AC3E}">
        <p14:creationId xmlns:p14="http://schemas.microsoft.com/office/powerpoint/2010/main" val="7693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2000">
              <a:srgbClr val="FF0000"/>
            </a:gs>
            <a:gs pos="66000">
              <a:schemeClr val="bg2"/>
            </a:gs>
            <a:gs pos="100000">
              <a:srgbClr val="FF0000"/>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3F702-7AEF-4457-BF6C-D10B1E3F0E2D}" type="datetimeFigureOut">
              <a:rPr lang="es-PE" smtClean="0"/>
              <a:t>10/07/2019</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9B44F-E248-4526-AB49-0084D9661179}" type="slidenum">
              <a:rPr lang="es-PE" smtClean="0"/>
              <a:t>‹Nº›</a:t>
            </a:fld>
            <a:endParaRPr lang="es-PE"/>
          </a:p>
        </p:txBody>
      </p:sp>
    </p:spTree>
    <p:extLst>
      <p:ext uri="{BB962C8B-B14F-4D97-AF65-F5344CB8AC3E}">
        <p14:creationId xmlns:p14="http://schemas.microsoft.com/office/powerpoint/2010/main" val="268997384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rabarcaf@outlook.com"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rot="19927397">
            <a:off x="1952753" y="2520934"/>
            <a:ext cx="7547613" cy="1384995"/>
          </a:xfrm>
          <a:prstGeom prst="rect">
            <a:avLst/>
          </a:prstGeom>
          <a:solidFill>
            <a:schemeClr val="bg2"/>
          </a:solidFill>
        </p:spPr>
        <p:txBody>
          <a:bodyPr wrap="square">
            <a:spAutoFit/>
          </a:bodyPr>
          <a:lstStyle/>
          <a:p>
            <a:pPr algn="ctr"/>
            <a:r>
              <a:rPr lang="es-ES" sz="2800" b="1" dirty="0" smtClean="0"/>
              <a:t>Ante la enseñanza impuesta por el positivismo, </a:t>
            </a:r>
            <a:endParaRPr lang="en-US" sz="2800" b="1" dirty="0" smtClean="0"/>
          </a:p>
          <a:p>
            <a:pPr algn="ctr"/>
            <a:r>
              <a:rPr lang="es-ES" sz="2800" b="1" dirty="0" smtClean="0"/>
              <a:t>es posible que la investigación impulse una educación integrativa</a:t>
            </a:r>
            <a:endParaRPr lang="es-PE" sz="2800"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ctángulo 4"/>
          <p:cNvSpPr/>
          <p:nvPr/>
        </p:nvSpPr>
        <p:spPr>
          <a:xfrm>
            <a:off x="0" y="0"/>
            <a:ext cx="6096000" cy="1200329"/>
          </a:xfrm>
          <a:prstGeom prst="rect">
            <a:avLst/>
          </a:prstGeom>
          <a:solidFill>
            <a:schemeClr val="bg1">
              <a:lumMod val="65000"/>
            </a:schemeClr>
          </a:solidFill>
        </p:spPr>
        <p:txBody>
          <a:bodyPr>
            <a:spAutoFit/>
          </a:bodyPr>
          <a:lstStyle/>
          <a:p>
            <a:pPr algn="just"/>
            <a:r>
              <a:rPr lang="es-PE" dirty="0" smtClean="0"/>
              <a:t>El positivismo es un pensamiento filosófico que afirma que el conocimiento auténtico es el conocimiento científico y que tal conocimiento solamente puede surgir de la afirmación de las hipótesis a través del método científico</a:t>
            </a:r>
            <a:endParaRPr lang="es-PE" dirty="0"/>
          </a:p>
        </p:txBody>
      </p:sp>
      <p:sp>
        <p:nvSpPr>
          <p:cNvPr id="6" name="Rectángulo 5"/>
          <p:cNvSpPr/>
          <p:nvPr/>
        </p:nvSpPr>
        <p:spPr>
          <a:xfrm>
            <a:off x="0" y="1200329"/>
            <a:ext cx="6096000" cy="1200329"/>
          </a:xfrm>
          <a:prstGeom prst="rect">
            <a:avLst/>
          </a:prstGeom>
          <a:solidFill>
            <a:schemeClr val="accent2"/>
          </a:solidFill>
        </p:spPr>
        <p:txBody>
          <a:bodyPr>
            <a:spAutoFit/>
          </a:bodyPr>
          <a:lstStyle/>
          <a:p>
            <a:pPr algn="just"/>
            <a:r>
              <a:rPr lang="es-PE" dirty="0" smtClean="0"/>
              <a:t> La obra de Comte es considerada como la expresión clásica de la actitud positivista, es decir, la actitud de quien afirma que tan sólo las ciencias empíricas son la adecuada fuente de conocimiento.</a:t>
            </a:r>
            <a:endParaRPr lang="es-PE" dirty="0"/>
          </a:p>
        </p:txBody>
      </p:sp>
      <p:sp>
        <p:nvSpPr>
          <p:cNvPr id="7" name="Rectángulo 6"/>
          <p:cNvSpPr/>
          <p:nvPr/>
        </p:nvSpPr>
        <p:spPr>
          <a:xfrm>
            <a:off x="6248400" y="0"/>
            <a:ext cx="5943600" cy="646331"/>
          </a:xfrm>
          <a:prstGeom prst="rect">
            <a:avLst/>
          </a:prstGeom>
          <a:solidFill>
            <a:schemeClr val="accent1">
              <a:lumMod val="40000"/>
              <a:lumOff val="60000"/>
            </a:schemeClr>
          </a:solidFill>
        </p:spPr>
        <p:txBody>
          <a:bodyPr wrap="square">
            <a:spAutoFit/>
          </a:bodyPr>
          <a:lstStyle/>
          <a:p>
            <a:pPr algn="just"/>
            <a:r>
              <a:rPr lang="es-PE" dirty="0" smtClean="0"/>
              <a:t>La Educación es la formación practica y metodológica que se le da a una persona en vías de desarrollo y crecimiento.</a:t>
            </a:r>
            <a:endParaRPr lang="es-PE" dirty="0"/>
          </a:p>
        </p:txBody>
      </p:sp>
      <p:sp>
        <p:nvSpPr>
          <p:cNvPr id="9" name="Rectángulo 8"/>
          <p:cNvSpPr/>
          <p:nvPr/>
        </p:nvSpPr>
        <p:spPr>
          <a:xfrm>
            <a:off x="0" y="5726959"/>
            <a:ext cx="6096000" cy="646331"/>
          </a:xfrm>
          <a:prstGeom prst="rect">
            <a:avLst/>
          </a:prstGeom>
          <a:solidFill>
            <a:srgbClr val="FFFF00"/>
          </a:solidFill>
        </p:spPr>
        <p:txBody>
          <a:bodyPr>
            <a:spAutoFit/>
          </a:bodyPr>
          <a:lstStyle/>
          <a:p>
            <a:r>
              <a:rPr lang="es-PE" dirty="0" smtClean="0"/>
              <a:t>L</a:t>
            </a:r>
            <a:r>
              <a:rPr lang="es-ES" dirty="0"/>
              <a:t> la ciencia tiene como objetivo descubrir y estudiar las leyes objetivas</a:t>
            </a:r>
            <a:endParaRPr lang="es-PE" dirty="0"/>
          </a:p>
        </p:txBody>
      </p:sp>
      <p:sp>
        <p:nvSpPr>
          <p:cNvPr id="2" name="Rectángulo 1"/>
          <p:cNvSpPr/>
          <p:nvPr/>
        </p:nvSpPr>
        <p:spPr>
          <a:xfrm>
            <a:off x="6096000" y="5634685"/>
            <a:ext cx="6096000" cy="923330"/>
          </a:xfrm>
          <a:prstGeom prst="rect">
            <a:avLst/>
          </a:prstGeom>
          <a:solidFill>
            <a:srgbClr val="00B050"/>
          </a:solidFill>
        </p:spPr>
        <p:txBody>
          <a:bodyPr>
            <a:spAutoFit/>
          </a:bodyPr>
          <a:lstStyle/>
          <a:p>
            <a:r>
              <a:rPr lang="es-PE" dirty="0" smtClean="0"/>
              <a:t>Proviene del </a:t>
            </a:r>
            <a:r>
              <a:rPr lang="es-PE" dirty="0" err="1" smtClean="0"/>
              <a:t>latin</a:t>
            </a:r>
            <a:r>
              <a:rPr lang="es-PE" dirty="0"/>
              <a:t> </a:t>
            </a:r>
            <a:r>
              <a:rPr lang="es-PE" i="1" dirty="0" err="1"/>
              <a:t>educatio</a:t>
            </a:r>
            <a:r>
              <a:rPr lang="es-PE" dirty="0" smtClean="0"/>
              <a:t>, de</a:t>
            </a:r>
            <a:r>
              <a:rPr lang="es-PE" dirty="0"/>
              <a:t> </a:t>
            </a:r>
            <a:r>
              <a:rPr lang="es-PE" dirty="0" smtClean="0"/>
              <a:t> </a:t>
            </a:r>
            <a:r>
              <a:rPr lang="es-PE" dirty="0" err="1" smtClean="0"/>
              <a:t>educere</a:t>
            </a:r>
            <a:r>
              <a:rPr lang="es-PE" dirty="0" smtClean="0"/>
              <a:t> “hacer salir”, “guiar”, “conducir” “formar</a:t>
            </a:r>
            <a:r>
              <a:rPr lang="es-PE" u="sng" dirty="0" smtClean="0"/>
              <a:t>”</a:t>
            </a:r>
            <a:r>
              <a:rPr lang="es-PE" dirty="0" smtClean="0"/>
              <a:t>, </a:t>
            </a:r>
            <a:r>
              <a:rPr lang="es-PE" dirty="0"/>
              <a:t>‘alimentar</a:t>
            </a:r>
            <a:r>
              <a:rPr lang="es-PE" dirty="0" smtClean="0"/>
              <a:t>’; </a:t>
            </a:r>
            <a:r>
              <a:rPr lang="es-PE" dirty="0"/>
              <a:t>se formó mediante el prefijo ex- ‘fuera’ y el verbo </a:t>
            </a:r>
            <a:r>
              <a:rPr lang="es-PE" dirty="0" err="1"/>
              <a:t>ducere</a:t>
            </a:r>
            <a:r>
              <a:rPr lang="es-PE" dirty="0"/>
              <a:t> ‘guiar’, ‘conducir’, </a:t>
            </a:r>
          </a:p>
        </p:txBody>
      </p:sp>
      <p:sp>
        <p:nvSpPr>
          <p:cNvPr id="11" name="Rectángulo 10"/>
          <p:cNvSpPr/>
          <p:nvPr/>
        </p:nvSpPr>
        <p:spPr>
          <a:xfrm>
            <a:off x="6504026" y="3510577"/>
            <a:ext cx="5785945" cy="2031325"/>
          </a:xfrm>
          <a:prstGeom prst="rect">
            <a:avLst/>
          </a:prstGeom>
          <a:solidFill>
            <a:srgbClr val="00B050"/>
          </a:solidFill>
        </p:spPr>
        <p:txBody>
          <a:bodyPr wrap="square">
            <a:spAutoFit/>
          </a:bodyPr>
          <a:lstStyle/>
          <a:p>
            <a:r>
              <a:rPr lang="es-ES" dirty="0" smtClean="0"/>
              <a:t>La educación es el </a:t>
            </a:r>
            <a:r>
              <a:rPr lang="es-ES" dirty="0"/>
              <a:t>proceso de socialización de las personas; </a:t>
            </a:r>
            <a:r>
              <a:rPr lang="es-ES" dirty="0" smtClean="0"/>
              <a:t>al </a:t>
            </a:r>
            <a:r>
              <a:rPr lang="es-ES" dirty="0"/>
              <a:t>educarse, una persona asimila y aprende competencias (conocimientos, habilidades y actitudes) dado que la educación implica una concienciación conductual y cultural, para que las nuevas generaciones compartan los modos de ser a través de  la investigación, la narración, el debate y el análisis</a:t>
            </a:r>
            <a:endParaRPr lang="es-PE" dirty="0"/>
          </a:p>
        </p:txBody>
      </p:sp>
    </p:spTree>
    <p:extLst>
      <p:ext uri="{BB962C8B-B14F-4D97-AF65-F5344CB8AC3E}">
        <p14:creationId xmlns:p14="http://schemas.microsoft.com/office/powerpoint/2010/main" val="82976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par>
                          <p:cTn id="10" fill="hold">
                            <p:stCondLst>
                              <p:cond delay="10600"/>
                            </p:stCondLst>
                            <p:childTnLst>
                              <p:par>
                                <p:cTn id="11" presetID="15" presetClass="entr" presetSubtype="0" fill="hold" grpId="0" nodeType="afterEffect">
                                  <p:stCondLst>
                                    <p:cond delay="0"/>
                                  </p:stCondLst>
                                  <p:iterate type="lt">
                                    <p:tmPct val="5000"/>
                                  </p:iterate>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21150"/>
                            </p:stCondLst>
                            <p:childTnLst>
                              <p:par>
                                <p:cTn id="18" presetID="43" presetClass="entr" presetSubtype="0" fill="hold" grpId="0" nodeType="afterEffect">
                                  <p:stCondLst>
                                    <p:cond delay="0"/>
                                  </p:stCondLst>
                                  <p:iterate type="lt">
                                    <p:tmPct val="4000"/>
                                  </p:iterate>
                                  <p:childTnLst>
                                    <p:set>
                                      <p:cBhvr>
                                        <p:cTn id="19" dur="1" fill="hold">
                                          <p:stCondLst>
                                            <p:cond delay="0"/>
                                          </p:stCondLst>
                                        </p:cTn>
                                        <p:tgtEl>
                                          <p:spTgt spid="6"/>
                                        </p:tgtEl>
                                        <p:attrNameLst>
                                          <p:attrName>style.visibility</p:attrName>
                                        </p:attrNameLst>
                                      </p:cBhvr>
                                      <p:to>
                                        <p:strVal val="visible"/>
                                      </p:to>
                                    </p:set>
                                    <p:animEffect transition="in" filter="fade">
                                      <p:cBhvr>
                                        <p:cTn id="20" dur="100"/>
                                        <p:tgtEl>
                                          <p:spTgt spid="6"/>
                                        </p:tgtEl>
                                      </p:cBhvr>
                                    </p:animEffect>
                                    <p:anim calcmode="lin" valueType="num">
                                      <p:cBhvr>
                                        <p:cTn id="21" dur="400" fill="hold"/>
                                        <p:tgtEl>
                                          <p:spTgt spid="6"/>
                                        </p:tgtEl>
                                        <p:attrNameLst>
                                          <p:attrName>ppt_x</p:attrName>
                                        </p:attrNameLst>
                                      </p:cBhvr>
                                      <p:tavLst>
                                        <p:tav tm="0">
                                          <p:val>
                                            <p:strVal val="#ppt_x"/>
                                          </p:val>
                                        </p:tav>
                                        <p:tav tm="100000">
                                          <p:val>
                                            <p:strVal val="#ppt_x"/>
                                          </p:val>
                                        </p:tav>
                                      </p:tavLst>
                                    </p:anim>
                                    <p:anim calcmode="lin" valueType="num">
                                      <p:cBhvr>
                                        <p:cTn id="22" dur="400" fill="hold"/>
                                        <p:tgtEl>
                                          <p:spTgt spid="6"/>
                                        </p:tgtEl>
                                        <p:attrNameLst>
                                          <p:attrName>ppt_y</p:attrName>
                                        </p:attrNameLst>
                                      </p:cBhvr>
                                      <p:tavLst>
                                        <p:tav tm="0">
                                          <p:val>
                                            <p:strVal val="#ppt_y+0.31"/>
                                          </p:val>
                                        </p:tav>
                                        <p:tav tm="100000">
                                          <p:val>
                                            <p:strVal val="#ppt_y+0.31"/>
                                          </p:val>
                                        </p:tav>
                                      </p:tavLst>
                                    </p:anim>
                                    <p:anim calcmode="lin" valueType="num">
                                      <p:cBhvr>
                                        <p:cTn id="23"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4"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5" fill="hold">
                            <p:stCondLst>
                              <p:cond delay="28710"/>
                            </p:stCondLst>
                            <p:childTnLst>
                              <p:par>
                                <p:cTn id="26" presetID="42" presetClass="entr" presetSubtype="0" fill="hold" grpId="0" nodeType="afterEffect">
                                  <p:stCondLst>
                                    <p:cond delay="0"/>
                                  </p:stCondLst>
                                  <p:iterate type="lt">
                                    <p:tmPct val="5000"/>
                                  </p:iterate>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par>
                          <p:cTn id="31" fill="hold">
                            <p:stCondLst>
                              <p:cond delay="32760"/>
                            </p:stCondLst>
                            <p:childTnLst>
                              <p:par>
                                <p:cTn id="32" presetID="42" presetClass="entr" presetSubtype="0" fill="hold" grpId="0" nodeType="afterEffect">
                                  <p:stCondLst>
                                    <p:cond delay="0"/>
                                  </p:stCondLst>
                                  <p:iterate type="lt">
                                    <p:tmPct val="5000"/>
                                  </p:iterate>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par>
                          <p:cTn id="37" fill="hold">
                            <p:stCondLst>
                              <p:cond delay="48910"/>
                            </p:stCondLst>
                            <p:childTnLst>
                              <p:par>
                                <p:cTn id="38" presetID="43" presetClass="entr" presetSubtype="0" fill="hold" grpId="0" nodeType="afterEffect">
                                  <p:stCondLst>
                                    <p:cond delay="0"/>
                                  </p:stCondLst>
                                  <p:iterate type="lt">
                                    <p:tmPct val="4000"/>
                                  </p:iterate>
                                  <p:childTnLst>
                                    <p:set>
                                      <p:cBhvr>
                                        <p:cTn id="39" dur="1" fill="hold">
                                          <p:stCondLst>
                                            <p:cond delay="0"/>
                                          </p:stCondLst>
                                        </p:cTn>
                                        <p:tgtEl>
                                          <p:spTgt spid="7"/>
                                        </p:tgtEl>
                                        <p:attrNameLst>
                                          <p:attrName>style.visibility</p:attrName>
                                        </p:attrNameLst>
                                      </p:cBhvr>
                                      <p:to>
                                        <p:strVal val="visible"/>
                                      </p:to>
                                    </p:set>
                                    <p:animEffect transition="in" filter="fade">
                                      <p:cBhvr>
                                        <p:cTn id="40" dur="100"/>
                                        <p:tgtEl>
                                          <p:spTgt spid="7"/>
                                        </p:tgtEl>
                                      </p:cBhvr>
                                    </p:animEffect>
                                    <p:anim calcmode="lin" valueType="num">
                                      <p:cBhvr>
                                        <p:cTn id="41" dur="400" fill="hold"/>
                                        <p:tgtEl>
                                          <p:spTgt spid="7"/>
                                        </p:tgtEl>
                                        <p:attrNameLst>
                                          <p:attrName>ppt_x</p:attrName>
                                        </p:attrNameLst>
                                      </p:cBhvr>
                                      <p:tavLst>
                                        <p:tav tm="0">
                                          <p:val>
                                            <p:strVal val="#ppt_x"/>
                                          </p:val>
                                        </p:tav>
                                        <p:tav tm="100000">
                                          <p:val>
                                            <p:strVal val="#ppt_x"/>
                                          </p:val>
                                        </p:tav>
                                      </p:tavLst>
                                    </p:anim>
                                    <p:anim calcmode="lin" valueType="num">
                                      <p:cBhvr>
                                        <p:cTn id="42" dur="400" fill="hold"/>
                                        <p:tgtEl>
                                          <p:spTgt spid="7"/>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45" fill="hold">
                            <p:stCondLst>
                              <p:cond delay="53710"/>
                            </p:stCondLst>
                            <p:childTnLst>
                              <p:par>
                                <p:cTn id="46" presetID="52" presetClass="entr" presetSubtype="0" fill="hold" grpId="0" nodeType="afterEffect">
                                  <p:stCondLst>
                                    <p:cond delay="0"/>
                                  </p:stCondLst>
                                  <p:iterate type="lt">
                                    <p:tmPct val="5000"/>
                                  </p:iterate>
                                  <p:childTnLst>
                                    <p:set>
                                      <p:cBhvr>
                                        <p:cTn id="47" dur="1" fill="hold">
                                          <p:stCondLst>
                                            <p:cond delay="0"/>
                                          </p:stCondLst>
                                        </p:cTn>
                                        <p:tgtEl>
                                          <p:spTgt spid="2"/>
                                        </p:tgtEl>
                                        <p:attrNameLst>
                                          <p:attrName>style.visibility</p:attrName>
                                        </p:attrNameLst>
                                      </p:cBhvr>
                                      <p:to>
                                        <p:strVal val="visible"/>
                                      </p:to>
                                    </p:set>
                                    <p:animScale>
                                      <p:cBhvr>
                                        <p:cTn id="48"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2"/>
                                        </p:tgtEl>
                                        <p:attrNameLst>
                                          <p:attrName>ppt_x</p:attrName>
                                          <p:attrName>ppt_y</p:attrName>
                                        </p:attrNameLst>
                                      </p:cBhvr>
                                    </p:animMotion>
                                    <p:animEffect transition="in" filter="fade">
                                      <p:cBhvr>
                                        <p:cTn id="5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2"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 y="132933"/>
            <a:ext cx="12021015" cy="646331"/>
          </a:xfrm>
          <a:prstGeom prst="rect">
            <a:avLst/>
          </a:prstGeom>
          <a:solidFill>
            <a:schemeClr val="accent3">
              <a:lumMod val="40000"/>
              <a:lumOff val="60000"/>
            </a:schemeClr>
          </a:solidFill>
        </p:spPr>
        <p:txBody>
          <a:bodyPr wrap="square">
            <a:spAutoFit/>
          </a:bodyPr>
          <a:lstStyle/>
          <a:p>
            <a:pPr algn="ctr"/>
            <a:r>
              <a:rPr lang="es-PE" dirty="0" smtClean="0"/>
              <a:t>1. </a:t>
            </a:r>
            <a:r>
              <a:rPr lang="es-PE" b="1" dirty="0" smtClean="0"/>
              <a:t>Hipótesis</a:t>
            </a:r>
            <a:r>
              <a:rPr lang="es-PE" dirty="0" smtClean="0"/>
              <a:t>: </a:t>
            </a:r>
            <a:r>
              <a:rPr lang="es-ES" dirty="0"/>
              <a:t>dado el contexto histórico conceptual del positivismo que impuso la enseñanza vertical, es posible que la investigación impulse una educación integrativa</a:t>
            </a:r>
            <a:endParaRPr lang="es-PE" dirty="0"/>
          </a:p>
        </p:txBody>
      </p:sp>
      <p:sp>
        <p:nvSpPr>
          <p:cNvPr id="2" name="Rectángulo 1"/>
          <p:cNvSpPr/>
          <p:nvPr/>
        </p:nvSpPr>
        <p:spPr>
          <a:xfrm>
            <a:off x="108857" y="760073"/>
            <a:ext cx="5942537" cy="3139321"/>
          </a:xfrm>
          <a:prstGeom prst="rect">
            <a:avLst/>
          </a:prstGeom>
          <a:solidFill>
            <a:srgbClr val="99FF33"/>
          </a:solidFill>
        </p:spPr>
        <p:txBody>
          <a:bodyPr wrap="square">
            <a:spAutoFit/>
          </a:bodyPr>
          <a:lstStyle/>
          <a:p>
            <a:r>
              <a:rPr lang="es-ES" b="1" dirty="0" smtClean="0"/>
              <a:t>2. Algunas </a:t>
            </a:r>
            <a:r>
              <a:rPr lang="es-ES" b="1" dirty="0"/>
              <a:t>referencias del positivismo </a:t>
            </a:r>
            <a:r>
              <a:rPr lang="es-PE" b="1" dirty="0" smtClean="0"/>
              <a:t>:</a:t>
            </a:r>
            <a:endParaRPr lang="es-PE" b="1" dirty="0"/>
          </a:p>
          <a:p>
            <a:pPr defTabSz="441325"/>
            <a:r>
              <a:rPr lang="es-PE" dirty="0"/>
              <a:t>a)	Presentar las propuestas </a:t>
            </a:r>
            <a:r>
              <a:rPr lang="es-PE" dirty="0" smtClean="0"/>
              <a:t>de quienes contribuyeron </a:t>
            </a:r>
            <a:r>
              <a:rPr lang="es-PE" dirty="0"/>
              <a:t>a la difusión del positivismo, como conocimiento auténtico y científico: Saint-</a:t>
            </a:r>
            <a:r>
              <a:rPr lang="es-PE" dirty="0" err="1"/>
              <a:t>Simon</a:t>
            </a:r>
            <a:r>
              <a:rPr lang="es-PE" dirty="0"/>
              <a:t>, Auguste Comte, y John Stuart </a:t>
            </a:r>
            <a:r>
              <a:rPr lang="es-PE" dirty="0" err="1"/>
              <a:t>Mill</a:t>
            </a:r>
            <a:r>
              <a:rPr lang="es-PE" dirty="0"/>
              <a:t>, que se extienden </a:t>
            </a:r>
            <a:r>
              <a:rPr lang="es-PE" dirty="0" smtClean="0"/>
              <a:t>por Europa </a:t>
            </a:r>
            <a:r>
              <a:rPr lang="es-PE" dirty="0"/>
              <a:t>en la segunda mitad del siglo XIX. </a:t>
            </a:r>
            <a:r>
              <a:rPr lang="es-PE" dirty="0" smtClean="0"/>
              <a:t>Muestra </a:t>
            </a:r>
            <a:r>
              <a:rPr lang="es-PE" dirty="0"/>
              <a:t>cierto parentesco con el empirismo. Uno de sus principales precursores, en los siglos XVI y XVII, fue Francis Bacon.</a:t>
            </a:r>
          </a:p>
          <a:p>
            <a:pPr defTabSz="441325"/>
            <a:r>
              <a:rPr lang="es-PE" dirty="0" smtClean="0"/>
              <a:t>b)	Determinar si el positivismo ejerce influencia sustentable en la utilización de los términos: ciencia, </a:t>
            </a:r>
            <a:r>
              <a:rPr lang="es-PE" dirty="0" err="1" smtClean="0"/>
              <a:t>peagogía</a:t>
            </a:r>
            <a:r>
              <a:rPr lang="es-PE" dirty="0" smtClean="0"/>
              <a:t>, educación, enseñanza, currículum , método e investigación</a:t>
            </a:r>
            <a:endParaRPr lang="es-PE" dirty="0"/>
          </a:p>
        </p:txBody>
      </p:sp>
      <p:sp>
        <p:nvSpPr>
          <p:cNvPr id="6" name="Rectángulo 5"/>
          <p:cNvSpPr/>
          <p:nvPr/>
        </p:nvSpPr>
        <p:spPr>
          <a:xfrm>
            <a:off x="6096000" y="898572"/>
            <a:ext cx="6096000" cy="2862322"/>
          </a:xfrm>
          <a:prstGeom prst="rect">
            <a:avLst/>
          </a:prstGeom>
          <a:solidFill>
            <a:schemeClr val="tx2">
              <a:lumMod val="20000"/>
              <a:lumOff val="80000"/>
            </a:schemeClr>
          </a:solidFill>
        </p:spPr>
        <p:txBody>
          <a:bodyPr>
            <a:spAutoFit/>
          </a:bodyPr>
          <a:lstStyle/>
          <a:p>
            <a:r>
              <a:rPr lang="es-ES" dirty="0" smtClean="0"/>
              <a:t> </a:t>
            </a:r>
            <a:r>
              <a:rPr lang="es-ES" dirty="0"/>
              <a:t>Propuestas y características planteadas por el </a:t>
            </a:r>
            <a:r>
              <a:rPr lang="es-ES" dirty="0" smtClean="0"/>
              <a:t>positivismo</a:t>
            </a:r>
          </a:p>
          <a:p>
            <a:r>
              <a:rPr lang="es-ES" dirty="0" smtClean="0"/>
              <a:t>Se</a:t>
            </a:r>
            <a:r>
              <a:rPr lang="es-PE" dirty="0" smtClean="0"/>
              <a:t> </a:t>
            </a:r>
            <a:r>
              <a:rPr lang="es-ES" dirty="0" smtClean="0"/>
              <a:t>identifica </a:t>
            </a:r>
            <a:r>
              <a:rPr lang="es-ES" dirty="0"/>
              <a:t>tres fases en la historia del positivismo al adquirir mayores conocimientos: </a:t>
            </a:r>
            <a:endParaRPr lang="en-US" dirty="0"/>
          </a:p>
          <a:p>
            <a:pPr marL="285750" lvl="0" indent="-285750">
              <a:buFont typeface="Wingdings" panose="05000000000000000000" pitchFamily="2" charset="2"/>
              <a:buChar char="Ø"/>
            </a:pPr>
            <a:r>
              <a:rPr lang="es-ES" dirty="0"/>
              <a:t>Fase teológica: hombre dominado por creencias y divinidades.</a:t>
            </a:r>
            <a:endParaRPr lang="en-US" dirty="0"/>
          </a:p>
          <a:p>
            <a:pPr marL="285750" lvl="0" indent="-285750">
              <a:buFont typeface="Wingdings" panose="05000000000000000000" pitchFamily="2" charset="2"/>
              <a:buChar char="Ø"/>
            </a:pPr>
            <a:r>
              <a:rPr lang="es-ES" dirty="0"/>
              <a:t>Fase metafísica: etapa intermedia entre lo teológico y lo positivo. Intenta explica la naturaleza, esencia y causa de los seres.</a:t>
            </a:r>
            <a:endParaRPr lang="en-US" dirty="0"/>
          </a:p>
          <a:p>
            <a:pPr marL="285750" indent="-285750">
              <a:buFont typeface="Wingdings" panose="05000000000000000000" pitchFamily="2" charset="2"/>
              <a:buChar char="Ø"/>
            </a:pPr>
            <a:r>
              <a:rPr lang="es-ES" dirty="0"/>
              <a:t>Fase positivista: busca hechos y leyes, no causas ni principios</a:t>
            </a:r>
            <a:endParaRPr lang="es-PE" dirty="0"/>
          </a:p>
        </p:txBody>
      </p:sp>
      <p:sp>
        <p:nvSpPr>
          <p:cNvPr id="7" name="Rectángulo 6"/>
          <p:cNvSpPr/>
          <p:nvPr/>
        </p:nvSpPr>
        <p:spPr>
          <a:xfrm>
            <a:off x="524015" y="3899394"/>
            <a:ext cx="11232556" cy="2862322"/>
          </a:xfrm>
          <a:prstGeom prst="rect">
            <a:avLst/>
          </a:prstGeom>
          <a:solidFill>
            <a:srgbClr val="CCECFF"/>
          </a:solidFill>
        </p:spPr>
        <p:txBody>
          <a:bodyPr wrap="square">
            <a:spAutoFit/>
          </a:bodyPr>
          <a:lstStyle/>
          <a:p>
            <a:r>
              <a:rPr lang="es-ES" dirty="0"/>
              <a:t>Principales características del positivismo:</a:t>
            </a:r>
            <a:endParaRPr lang="en-US" dirty="0"/>
          </a:p>
          <a:p>
            <a:pPr marL="357188" indent="-357188"/>
            <a:r>
              <a:rPr lang="es-ES" dirty="0"/>
              <a:t>a.	Reivindicación del modelo científico como único método de conocimiento.</a:t>
            </a:r>
            <a:endParaRPr lang="en-US" dirty="0"/>
          </a:p>
          <a:p>
            <a:pPr marL="357188" indent="-357188"/>
            <a:r>
              <a:rPr lang="es-ES" dirty="0"/>
              <a:t>b.	Defensa del monismo metodológico: solo hay un método aplicable a todas las ciencias.</a:t>
            </a:r>
            <a:endParaRPr lang="en-US" dirty="0"/>
          </a:p>
          <a:p>
            <a:pPr marL="357188" indent="-357188"/>
            <a:r>
              <a:rPr lang="es-ES" dirty="0"/>
              <a:t>c.	Las leyes de la naturaleza también son aplicables al estudio de la sociedad.</a:t>
            </a:r>
            <a:endParaRPr lang="en-US" dirty="0"/>
          </a:p>
          <a:p>
            <a:pPr marL="357188" indent="-357188"/>
            <a:r>
              <a:rPr lang="es-ES" dirty="0"/>
              <a:t>d.	La sociología es la ciencia que estudia al ser humano y a la sociedad, como fenómenos naturales.</a:t>
            </a:r>
            <a:endParaRPr lang="en-US" dirty="0"/>
          </a:p>
          <a:p>
            <a:pPr marL="357188" indent="-357188"/>
            <a:r>
              <a:rPr lang="es-ES" dirty="0"/>
              <a:t>e.	Exalta el método científico y la confianza en la ciencia.</a:t>
            </a:r>
            <a:endParaRPr lang="en-US" dirty="0"/>
          </a:p>
          <a:p>
            <a:pPr marL="357188" indent="-357188"/>
            <a:r>
              <a:rPr lang="es-ES" dirty="0"/>
              <a:t>f.	Se enfrenta a la corriente idealista y a toda concepción metafísica de la realidad.</a:t>
            </a:r>
            <a:endParaRPr lang="en-US" dirty="0"/>
          </a:p>
          <a:p>
            <a:pPr marL="357188" indent="-357188"/>
            <a:r>
              <a:rPr lang="es-ES" dirty="0"/>
              <a:t>g.	El optimismo es general y se une la idea de un progreso imparable.</a:t>
            </a:r>
            <a:endParaRPr lang="en-US" dirty="0"/>
          </a:p>
          <a:p>
            <a:pPr marL="357188" indent="-357188"/>
            <a:r>
              <a:rPr lang="es-ES" dirty="0"/>
              <a:t>h.	Toda explicación ha de tener una base científica.</a:t>
            </a:r>
            <a:endParaRPr lang="en-US" dirty="0"/>
          </a:p>
          <a:p>
            <a:pPr marL="357188" indent="-357188"/>
            <a:r>
              <a:rPr lang="es-ES" dirty="0"/>
              <a:t>i.	El modelo de conocimiento es el inductivo a partir de verdades evidentes (Paula Rodríguez, 2019, </a:t>
            </a:r>
            <a:endParaRPr lang="en-US" dirty="0"/>
          </a:p>
        </p:txBody>
      </p:sp>
      <p:cxnSp>
        <p:nvCxnSpPr>
          <p:cNvPr id="8" name="Conector angular 7"/>
          <p:cNvCxnSpPr/>
          <p:nvPr/>
        </p:nvCxnSpPr>
        <p:spPr>
          <a:xfrm>
            <a:off x="2917371" y="4996543"/>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341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iterate type="lt">
                                    <p:tmPct val="4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
                                        <p:tgtEl>
                                          <p:spTgt spid="3"/>
                                        </p:tgtEl>
                                      </p:cBhvr>
                                    </p:animEffect>
                                    <p:anim calcmode="lin" valueType="num">
                                      <p:cBhvr>
                                        <p:cTn id="8" dur="400" fill="hold"/>
                                        <p:tgtEl>
                                          <p:spTgt spid="3"/>
                                        </p:tgtEl>
                                        <p:attrNameLst>
                                          <p:attrName>ppt_x</p:attrName>
                                        </p:attrNameLst>
                                      </p:cBhvr>
                                      <p:tavLst>
                                        <p:tav tm="0">
                                          <p:val>
                                            <p:strVal val="#ppt_x"/>
                                          </p:val>
                                        </p:tav>
                                        <p:tav tm="100000">
                                          <p:val>
                                            <p:strVal val="#ppt_x"/>
                                          </p:val>
                                        </p:tav>
                                      </p:tavLst>
                                    </p:anim>
                                    <p:anim calcmode="lin" valueType="num">
                                      <p:cBhvr>
                                        <p:cTn id="9" dur="400" fill="hold"/>
                                        <p:tgtEl>
                                          <p:spTgt spid="3"/>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6760"/>
                            </p:stCondLst>
                            <p:childTnLst>
                              <p:par>
                                <p:cTn id="13" presetID="42" presetClass="entr" presetSubtype="0" fill="hold" grpId="0" nodeType="afterEffect">
                                  <p:stCondLst>
                                    <p:cond delay="0"/>
                                  </p:stCondLst>
                                  <p:iterate type="lt">
                                    <p:tmPct val="5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grpId="0" nodeType="clickEffect">
                                  <p:stCondLst>
                                    <p:cond delay="0"/>
                                  </p:stCondLst>
                                  <p:iterate type="lt">
                                    <p:tmPct val="4000"/>
                                  </p:iterate>
                                  <p:childTnLst>
                                    <p:set>
                                      <p:cBhvr>
                                        <p:cTn id="21" dur="1" fill="hold">
                                          <p:stCondLst>
                                            <p:cond delay="0"/>
                                          </p:stCondLst>
                                        </p:cTn>
                                        <p:tgtEl>
                                          <p:spTgt spid="6"/>
                                        </p:tgtEl>
                                        <p:attrNameLst>
                                          <p:attrName>style.visibility</p:attrName>
                                        </p:attrNameLst>
                                      </p:cBhvr>
                                      <p:to>
                                        <p:strVal val="visible"/>
                                      </p:to>
                                    </p:set>
                                    <p:animScale>
                                      <p:cBhvr>
                                        <p:cTn id="22"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6"/>
                                        </p:tgtEl>
                                        <p:attrNameLst>
                                          <p:attrName>ppt_x</p:attrName>
                                          <p:attrName>ppt_y</p:attrName>
                                        </p:attrNameLst>
                                      </p:cBhvr>
                                    </p:animMotion>
                                    <p:animEffect transition="in" filter="fade">
                                      <p:cBhvr>
                                        <p:cTn id="24" dur="1000"/>
                                        <p:tgtEl>
                                          <p:spTgt spid="6"/>
                                        </p:tgtEl>
                                      </p:cBhvr>
                                    </p:animEffect>
                                  </p:childTnLst>
                                </p:cTn>
                              </p:par>
                            </p:childTnLst>
                          </p:cTn>
                        </p:par>
                        <p:par>
                          <p:cTn id="25" fill="hold">
                            <p:stCondLst>
                              <p:cond delay="14800"/>
                            </p:stCondLst>
                            <p:childTnLst>
                              <p:par>
                                <p:cTn id="26" presetID="15" presetClass="entr" presetSubtype="0" fill="hold" grpId="0" nodeType="afterEffect">
                                  <p:stCondLst>
                                    <p:cond delay="0"/>
                                  </p:stCondLst>
                                  <p:iterate type="lt">
                                    <p:tmPct val="4000"/>
                                  </p:iterate>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 calcmode="lin" valueType="num">
                                      <p:cBhvr>
                                        <p:cTn id="30"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3931" y="0"/>
            <a:ext cx="6096000" cy="3139321"/>
          </a:xfrm>
          <a:prstGeom prst="rect">
            <a:avLst/>
          </a:prstGeom>
          <a:solidFill>
            <a:schemeClr val="accent4">
              <a:lumMod val="20000"/>
              <a:lumOff val="80000"/>
            </a:schemeClr>
          </a:solidFill>
        </p:spPr>
        <p:txBody>
          <a:bodyPr>
            <a:spAutoFit/>
          </a:bodyPr>
          <a:lstStyle/>
          <a:p>
            <a:r>
              <a:rPr lang="es-PE" dirty="0" smtClean="0"/>
              <a:t>Las características importantes derivadas de la concepción positivista, son:  </a:t>
            </a:r>
          </a:p>
          <a:p>
            <a:pPr marL="361950" indent="-361950"/>
            <a:r>
              <a:rPr lang="es-PE" dirty="0" smtClean="0"/>
              <a:t>a)	Promueve un conocimiento sistemático, comprobable, comparable, medible y replicable. </a:t>
            </a:r>
          </a:p>
          <a:p>
            <a:pPr marL="361950" indent="-361950"/>
            <a:r>
              <a:rPr lang="es-PE" dirty="0" smtClean="0"/>
              <a:t>b)	Su preocupación fundamental es la búsqueda de la eficacia y el incremento del corpus de conocimiento. </a:t>
            </a:r>
          </a:p>
          <a:p>
            <a:pPr marL="361950" indent="-361950"/>
            <a:r>
              <a:rPr lang="es-PE" dirty="0" smtClean="0"/>
              <a:t>c)	Su metodología sigue el modelo hipotético/inductivo de las ciencias naturales; utiliza los métodos cuantitativos y estadísticos. </a:t>
            </a:r>
          </a:p>
          <a:p>
            <a:pPr marL="361950" indent="-361950"/>
            <a:r>
              <a:rPr lang="es-PE" dirty="0" smtClean="0"/>
              <a:t>d)	Parte de una muestra significativa para generalizar los resultados.   </a:t>
            </a:r>
            <a:endParaRPr lang="es-PE" dirty="0"/>
          </a:p>
        </p:txBody>
      </p:sp>
      <p:sp>
        <p:nvSpPr>
          <p:cNvPr id="3" name="Rectángulo 2"/>
          <p:cNvSpPr/>
          <p:nvPr/>
        </p:nvSpPr>
        <p:spPr>
          <a:xfrm>
            <a:off x="6279931" y="1938993"/>
            <a:ext cx="5912069" cy="646331"/>
          </a:xfrm>
          <a:prstGeom prst="rect">
            <a:avLst/>
          </a:prstGeom>
          <a:solidFill>
            <a:srgbClr val="33CCCC"/>
          </a:solidFill>
        </p:spPr>
        <p:txBody>
          <a:bodyPr wrap="square">
            <a:spAutoFit/>
          </a:bodyPr>
          <a:lstStyle/>
          <a:p>
            <a:r>
              <a:rPr lang="es-PE" dirty="0"/>
              <a:t>Concordamos con Natalia Ospina que el fundamento filosófico del positivismo “planteaba que solo el </a:t>
            </a:r>
            <a:r>
              <a:rPr lang="es-PE" dirty="0" smtClean="0"/>
              <a:t>método</a:t>
            </a:r>
            <a:endParaRPr lang="es-PE" dirty="0"/>
          </a:p>
        </p:txBody>
      </p:sp>
      <p:sp>
        <p:nvSpPr>
          <p:cNvPr id="4" name="Rectángulo 3"/>
          <p:cNvSpPr/>
          <p:nvPr/>
        </p:nvSpPr>
        <p:spPr>
          <a:xfrm>
            <a:off x="6279931" y="0"/>
            <a:ext cx="5912069" cy="2585323"/>
          </a:xfrm>
          <a:prstGeom prst="rect">
            <a:avLst/>
          </a:prstGeom>
          <a:solidFill>
            <a:srgbClr val="9999FF"/>
          </a:solidFill>
        </p:spPr>
        <p:txBody>
          <a:bodyPr wrap="square">
            <a:spAutoFit/>
          </a:bodyPr>
          <a:lstStyle/>
          <a:p>
            <a:r>
              <a:rPr lang="es-ES" dirty="0"/>
              <a:t>La ciencia continuará influyendo en la vida cotidiana y teniendo el privilegio para determinar el papel que desempeña en la sociedad, pues el hombre tiene las obligaciones de: </a:t>
            </a:r>
            <a:endParaRPr lang="en-US" dirty="0"/>
          </a:p>
          <a:p>
            <a:pPr marL="342900" lvl="0" indent="-342900" fontAlgn="base">
              <a:buFont typeface="+mj-lt"/>
              <a:buAutoNum type="alphaLcPeriod"/>
            </a:pPr>
            <a:r>
              <a:rPr lang="es-ES" dirty="0"/>
              <a:t>Adquirir conocimientos sobre los principios; </a:t>
            </a:r>
            <a:endParaRPr lang="en-US" dirty="0"/>
          </a:p>
          <a:p>
            <a:pPr marL="342900" lvl="0" indent="-342900" fontAlgn="base">
              <a:buFont typeface="+mj-lt"/>
              <a:buAutoNum type="alphaLcPeriod"/>
            </a:pPr>
            <a:r>
              <a:rPr lang="es-ES" dirty="0"/>
              <a:t>Conocer la relación entre ciencia fundamental y ciencia aplicada, </a:t>
            </a:r>
            <a:endParaRPr lang="en-US" dirty="0"/>
          </a:p>
          <a:p>
            <a:pPr marL="342900" lvl="0" indent="-342900" fontAlgn="base">
              <a:buFont typeface="+mj-lt"/>
              <a:buAutoNum type="alphaLcPeriod"/>
            </a:pPr>
            <a:r>
              <a:rPr lang="es-ES" dirty="0"/>
              <a:t>Conocer los potenciales y limitaciones de la ciencia, </a:t>
            </a:r>
            <a:endParaRPr lang="en-US" dirty="0"/>
          </a:p>
          <a:p>
            <a:pPr marL="342900" indent="-342900">
              <a:buFont typeface="+mj-lt"/>
              <a:buAutoNum type="alphaLcPeriod"/>
            </a:pPr>
            <a:r>
              <a:rPr lang="es-ES" dirty="0"/>
              <a:t>No hacer caso de sus propias ambiciones futuras</a:t>
            </a:r>
            <a:r>
              <a:rPr lang="es-PE" dirty="0" smtClean="0"/>
              <a:t>. </a:t>
            </a:r>
            <a:endParaRPr lang="es-PE" dirty="0"/>
          </a:p>
        </p:txBody>
      </p:sp>
      <p:sp>
        <p:nvSpPr>
          <p:cNvPr id="5" name="Rectángulo 4"/>
          <p:cNvSpPr/>
          <p:nvPr/>
        </p:nvSpPr>
        <p:spPr>
          <a:xfrm>
            <a:off x="183931" y="3350284"/>
            <a:ext cx="6096000" cy="2308324"/>
          </a:xfrm>
          <a:prstGeom prst="rect">
            <a:avLst/>
          </a:prstGeom>
          <a:solidFill>
            <a:srgbClr val="00FF99"/>
          </a:solidFill>
        </p:spPr>
        <p:txBody>
          <a:bodyPr>
            <a:spAutoFit/>
          </a:bodyPr>
          <a:lstStyle/>
          <a:p>
            <a:pPr marL="361950" indent="-361950"/>
            <a:r>
              <a:rPr lang="es-PE" b="1" dirty="0"/>
              <a:t>3</a:t>
            </a:r>
            <a:r>
              <a:rPr lang="es-PE" b="1" dirty="0" smtClean="0"/>
              <a:t>.</a:t>
            </a:r>
            <a:r>
              <a:rPr lang="es-PE" b="1" dirty="0"/>
              <a:t>	Ciencia</a:t>
            </a:r>
          </a:p>
          <a:p>
            <a:r>
              <a:rPr lang="es-ES" dirty="0"/>
              <a:t>Según Díaz Narváez, “la ciencia tiene como objetivo descubrir y estudiar las leyes objetivas; el conocimiento de tales leyes permite orientar la actividad teórica y práctica consciente hacia un determinado objetivo y se verifica su existencia objetiva mediante la praxis social</a:t>
            </a:r>
            <a:r>
              <a:rPr lang="es-PE" dirty="0" smtClean="0"/>
              <a:t>. </a:t>
            </a:r>
            <a:r>
              <a:rPr lang="es-PE" dirty="0"/>
              <a:t>Para el positivismo, basta con reunir cierta cantidad de hechos enumerados para que surja la ciencia.</a:t>
            </a:r>
          </a:p>
        </p:txBody>
      </p:sp>
      <p:sp>
        <p:nvSpPr>
          <p:cNvPr id="6" name="Rectángulo 5"/>
          <p:cNvSpPr/>
          <p:nvPr/>
        </p:nvSpPr>
        <p:spPr>
          <a:xfrm>
            <a:off x="6450412" y="3001338"/>
            <a:ext cx="5912069" cy="2585323"/>
          </a:xfrm>
          <a:prstGeom prst="rect">
            <a:avLst/>
          </a:prstGeom>
          <a:solidFill>
            <a:srgbClr val="CCFF99"/>
          </a:solidFill>
        </p:spPr>
        <p:txBody>
          <a:bodyPr wrap="square">
            <a:spAutoFit/>
          </a:bodyPr>
          <a:lstStyle/>
          <a:p>
            <a:pPr lvl="0"/>
            <a:r>
              <a:rPr lang="es-ES" b="1" dirty="0" smtClean="0"/>
              <a:t>4.</a:t>
            </a:r>
            <a:r>
              <a:rPr lang="es-ES" dirty="0" smtClean="0"/>
              <a:t> </a:t>
            </a:r>
            <a:r>
              <a:rPr lang="es-ES" b="1" dirty="0" smtClean="0"/>
              <a:t>Pedagogía</a:t>
            </a:r>
            <a:endParaRPr lang="en-US" b="1" dirty="0"/>
          </a:p>
          <a:p>
            <a:r>
              <a:rPr lang="es-ES" dirty="0" smtClean="0"/>
              <a:t>Según </a:t>
            </a:r>
            <a:r>
              <a:rPr lang="es-ES" dirty="0" err="1"/>
              <a:t>Viaña</a:t>
            </a:r>
            <a:r>
              <a:rPr lang="es-ES" dirty="0"/>
              <a:t> (</a:t>
            </a:r>
            <a:r>
              <a:rPr lang="es-ES" dirty="0" smtClean="0"/>
              <a:t>1959-?)  </a:t>
            </a:r>
            <a:r>
              <a:rPr lang="es-ES" dirty="0"/>
              <a:t>“partimos de la definición de pedagogía de Durkheim y sus maestros directos Comte y Bacón, fundadores y máximos representantes del positivismo, pero también influyentes educadores para reflexionar sobre la hipótesis de que las practicas educativas hoy, son el resultado de siglos de esfuerzos positivistas por capturar las conciencias y la subjetividad en la perspectiva de legitimar la dominación”</a:t>
            </a:r>
            <a:endParaRPr lang="es-PE" dirty="0"/>
          </a:p>
        </p:txBody>
      </p:sp>
    </p:spTree>
    <p:extLst>
      <p:ext uri="{BB962C8B-B14F-4D97-AF65-F5344CB8AC3E}">
        <p14:creationId xmlns:p14="http://schemas.microsoft.com/office/powerpoint/2010/main" val="2589050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iterate type="lt">
                                    <p:tmPct val="4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7360"/>
                            </p:stCondLst>
                            <p:childTnLst>
                              <p:par>
                                <p:cTn id="12" presetID="42" presetClass="entr" presetSubtype="0" fill="hold" grpId="0" nodeType="afterEffect">
                                  <p:stCondLst>
                                    <p:cond delay="0"/>
                                  </p:stCondLst>
                                  <p:iterate type="lt">
                                    <p:tmPct val="4000"/>
                                  </p:iterate>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par>
                          <p:cTn id="17" fill="hold">
                            <p:stCondLst>
                              <p:cond delay="31600"/>
                            </p:stCondLst>
                            <p:childTnLst>
                              <p:par>
                                <p:cTn id="18" presetID="41" presetClass="entr" presetSubtype="0" fill="hold" grpId="0" nodeType="afterEffect">
                                  <p:stCondLst>
                                    <p:cond delay="0"/>
                                  </p:stCondLst>
                                  <p:iterate type="lt">
                                    <p:tmPct val="4000"/>
                                  </p:iterate>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gtEl>
                                        <p:attrNameLst>
                                          <p:attrName>ppt_y</p:attrName>
                                        </p:attrNameLst>
                                      </p:cBhvr>
                                      <p:tavLst>
                                        <p:tav tm="0">
                                          <p:val>
                                            <p:strVal val="#ppt_y"/>
                                          </p:val>
                                        </p:tav>
                                        <p:tav tm="100000">
                                          <p:val>
                                            <p:strVal val="#ppt_y"/>
                                          </p:val>
                                        </p:tav>
                                      </p:tavLst>
                                    </p:anim>
                                    <p:anim calcmode="lin" valueType="num">
                                      <p:cBhvr>
                                        <p:cTn id="22"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iterate type="lt">
                                    <p:tmPct val="4000"/>
                                  </p:iterate>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fltVal val="0"/>
                                          </p:val>
                                        </p:tav>
                                        <p:tav tm="100000">
                                          <p:val>
                                            <p:strVal val="#ppt_w"/>
                                          </p:val>
                                        </p:tav>
                                      </p:tavLst>
                                    </p:anim>
                                    <p:anim calcmode="lin" valueType="num">
                                      <p:cBhvr>
                                        <p:cTn id="30" dur="1000" fill="hold"/>
                                        <p:tgtEl>
                                          <p:spTgt spid="5"/>
                                        </p:tgtEl>
                                        <p:attrNameLst>
                                          <p:attrName>ppt_h</p:attrName>
                                        </p:attrNameLst>
                                      </p:cBhvr>
                                      <p:tavLst>
                                        <p:tav tm="0">
                                          <p:val>
                                            <p:fltVal val="0"/>
                                          </p:val>
                                        </p:tav>
                                        <p:tav tm="100000">
                                          <p:val>
                                            <p:strVal val="#ppt_h"/>
                                          </p:val>
                                        </p:tav>
                                      </p:tavLst>
                                    </p:anim>
                                    <p:anim calcmode="lin" valueType="num">
                                      <p:cBhvr>
                                        <p:cTn id="31"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4280"/>
                            </p:stCondLst>
                            <p:childTnLst>
                              <p:par>
                                <p:cTn id="34" presetID="42" presetClass="entr" presetSubtype="0" fill="hold" grpId="0" nodeType="afterEffect">
                                  <p:stCondLst>
                                    <p:cond delay="0"/>
                                  </p:stCondLst>
                                  <p:iterate type="lt">
                                    <p:tmPct val="4000"/>
                                  </p:iterate>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0"/>
            <a:ext cx="6096000" cy="3139321"/>
          </a:xfrm>
          <a:prstGeom prst="rect">
            <a:avLst/>
          </a:prstGeom>
          <a:solidFill>
            <a:srgbClr val="CCFF33"/>
          </a:solidFill>
        </p:spPr>
        <p:txBody>
          <a:bodyPr>
            <a:spAutoFit/>
          </a:bodyPr>
          <a:lstStyle/>
          <a:p>
            <a:pPr marL="620713" indent="-620713"/>
            <a:r>
              <a:rPr lang="es-PE" b="1" dirty="0"/>
              <a:t>4.1.</a:t>
            </a:r>
            <a:r>
              <a:rPr lang="es-PE" dirty="0"/>
              <a:t>	 </a:t>
            </a:r>
            <a:r>
              <a:rPr lang="es-PE" b="1" dirty="0"/>
              <a:t>Educación y </a:t>
            </a:r>
            <a:r>
              <a:rPr lang="es-PE" b="1" dirty="0" smtClean="0"/>
              <a:t>enseñanza </a:t>
            </a:r>
          </a:p>
          <a:p>
            <a:r>
              <a:rPr lang="es-PE" dirty="0"/>
              <a:t>Conceptuamos la educación como el proceso de socialización de las personas; pues al educarse, una persona asimila y aprende competencias (conocimientos, habilidades y actitudes) dado que la educación implica una concienciación conductual y cultural, para que las nuevas generaciones compartan los modos de ser a través de  la investigación, la narración, el debate y el análisis; además, es un proceso completo en la vida del ser humano, pues desde el seno de la familia y en las distintas etapas de la vida escolar o académica, la persona transita por el kindergarten, la universidad y durante la </a:t>
            </a:r>
            <a:r>
              <a:rPr lang="es-PE" dirty="0" smtClean="0"/>
              <a:t>vida.</a:t>
            </a:r>
            <a:endParaRPr lang="es-PE" dirty="0"/>
          </a:p>
        </p:txBody>
      </p:sp>
      <p:sp>
        <p:nvSpPr>
          <p:cNvPr id="6" name="Rectángulo 5"/>
          <p:cNvSpPr/>
          <p:nvPr/>
        </p:nvSpPr>
        <p:spPr>
          <a:xfrm>
            <a:off x="6190594" y="66324"/>
            <a:ext cx="6096000" cy="2585323"/>
          </a:xfrm>
          <a:prstGeom prst="rect">
            <a:avLst/>
          </a:prstGeom>
          <a:solidFill>
            <a:srgbClr val="CCFF33"/>
          </a:solidFill>
        </p:spPr>
        <p:txBody>
          <a:bodyPr>
            <a:spAutoFit/>
          </a:bodyPr>
          <a:lstStyle/>
          <a:p>
            <a:r>
              <a:rPr lang="es-PE" dirty="0"/>
              <a:t>Enseñanza es la transmisión de conocimientos, ideas, experiencias, habilidades o hábitos a una persona que no los tiene; es la acción y efecto de enseñar (instruir, adoctrinar y amaestrar con reglas o preceptos). Se trata del sistema y método de dar instrucción, formado por el conjunto de conocimientos e ideas que se enseñan a alguien. </a:t>
            </a:r>
            <a:endParaRPr lang="es-PE" dirty="0" smtClean="0"/>
          </a:p>
          <a:p>
            <a:r>
              <a:rPr lang="es-PE" dirty="0" smtClean="0"/>
              <a:t>Es la </a:t>
            </a:r>
            <a:r>
              <a:rPr lang="es-PE" dirty="0"/>
              <a:t>enseñanza la que alimenta la vigencia del positivismo, pues los actores de dicho proceso son el profesor que sabe y el alumno que no sabe. Enseñar es muchas cosas. </a:t>
            </a:r>
          </a:p>
        </p:txBody>
      </p:sp>
      <p:sp>
        <p:nvSpPr>
          <p:cNvPr id="11" name="Rectángulo 10"/>
          <p:cNvSpPr/>
          <p:nvPr/>
        </p:nvSpPr>
        <p:spPr>
          <a:xfrm>
            <a:off x="0" y="3257014"/>
            <a:ext cx="6096000" cy="3693319"/>
          </a:xfrm>
          <a:prstGeom prst="rect">
            <a:avLst/>
          </a:prstGeom>
          <a:solidFill>
            <a:srgbClr val="00FFFF"/>
          </a:solidFill>
        </p:spPr>
        <p:txBody>
          <a:bodyPr>
            <a:spAutoFit/>
          </a:bodyPr>
          <a:lstStyle/>
          <a:p>
            <a:r>
              <a:rPr lang="es-PE" b="1" dirty="0" smtClean="0"/>
              <a:t>4.2. </a:t>
            </a:r>
            <a:r>
              <a:rPr lang="es-ES" b="1" dirty="0" smtClean="0"/>
              <a:t>Currículum</a:t>
            </a:r>
          </a:p>
          <a:p>
            <a:r>
              <a:rPr lang="es-PE" dirty="0"/>
              <a:t>El problema del currículum, profundo y complejo, puede entenderse como un conflicto entre las esperanzas depositadas en la educación y el compromiso de crear, sostener y renovar las condiciones del mundo. </a:t>
            </a:r>
            <a:endParaRPr lang="es-ES" dirty="0" smtClean="0"/>
          </a:p>
          <a:p>
            <a:r>
              <a:rPr lang="es-PE" dirty="0"/>
              <a:t>El conocimiento escolar es una red de relaciones de poder, de presiones sociales en relación a: creación de una democracia viable; selección y mantenimiento de una fuerza de trabajo; realización de programas económicos y de bienestar social. Esto conduce a una educación que contiene pautas de diferenciación, de conversación en el aula, pues las prácticas de la docencia no responden a normas universales, sino que contienen múltiples planos de significado e </a:t>
            </a:r>
            <a:r>
              <a:rPr lang="es-PE" dirty="0" smtClean="0"/>
              <a:t>interpretación.</a:t>
            </a:r>
            <a:endParaRPr lang="es-ES" dirty="0" smtClean="0"/>
          </a:p>
        </p:txBody>
      </p:sp>
      <p:sp>
        <p:nvSpPr>
          <p:cNvPr id="2" name="Rectángulo 1"/>
          <p:cNvSpPr/>
          <p:nvPr/>
        </p:nvSpPr>
        <p:spPr>
          <a:xfrm>
            <a:off x="6190594" y="2867164"/>
            <a:ext cx="5951482" cy="3990836"/>
          </a:xfrm>
          <a:prstGeom prst="rect">
            <a:avLst/>
          </a:prstGeom>
          <a:solidFill>
            <a:srgbClr val="CCFF99"/>
          </a:solidFill>
        </p:spPr>
        <p:txBody>
          <a:bodyPr wrap="square">
            <a:spAutoFit/>
          </a:bodyPr>
          <a:lstStyle/>
          <a:p>
            <a:pPr marL="357188" indent="-357188">
              <a:lnSpc>
                <a:spcPts val="1900"/>
              </a:lnSpc>
              <a:buAutoNum type="arabicPeriod" startAt="5"/>
            </a:pPr>
            <a:r>
              <a:rPr lang="es-PE" b="1" dirty="0" smtClean="0"/>
              <a:t>Método </a:t>
            </a:r>
            <a:r>
              <a:rPr lang="es-PE" b="1" dirty="0"/>
              <a:t>e </a:t>
            </a:r>
            <a:r>
              <a:rPr lang="es-PE" b="1" dirty="0" smtClean="0"/>
              <a:t>investigación</a:t>
            </a:r>
          </a:p>
          <a:p>
            <a:pPr>
              <a:lnSpc>
                <a:spcPts val="1900"/>
              </a:lnSpc>
            </a:pPr>
            <a:r>
              <a:rPr lang="es-PE" dirty="0"/>
              <a:t>Se denomina aprendizaje al proceso de adquisición de conocimientos, habilidades, valores y actitudes, posibilitado mediante el estudio o la experiencia.  El aprendizaje humano se define como el cambio de la conducta de una persona a partir del resultado de la experiencia; este cambio es conseguido tras el establecimiento de una asociación entre un estímulo y su correspondiente respuesta constructiva. </a:t>
            </a:r>
            <a:endParaRPr lang="es-PE" dirty="0" smtClean="0"/>
          </a:p>
          <a:p>
            <a:pPr>
              <a:lnSpc>
                <a:spcPts val="1900"/>
              </a:lnSpc>
            </a:pPr>
            <a:r>
              <a:rPr lang="es-PE" dirty="0"/>
              <a:t>El Aprendizaje basado en la investigación aplica estrategias cuyo propósito es conectar la investigación con el aprendizaje, para permitir la incorporación parcial o total del estudiante en una investigación basada en métodos bajo la orientación del docente; hace referencia al diseño del programa académico donde los estudiantes realizan conexiones intelectuales y prácticas entre el contenido y </a:t>
            </a:r>
            <a:r>
              <a:rPr lang="es-PE" dirty="0" smtClean="0"/>
              <a:t>habilidades</a:t>
            </a:r>
            <a:endParaRPr lang="es-PE" dirty="0"/>
          </a:p>
        </p:txBody>
      </p:sp>
    </p:spTree>
    <p:extLst>
      <p:ext uri="{BB962C8B-B14F-4D97-AF65-F5344CB8AC3E}">
        <p14:creationId xmlns:p14="http://schemas.microsoft.com/office/powerpoint/2010/main" val="325526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iterate type="lt">
                                    <p:tmPct val="4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2120"/>
                            </p:stCondLst>
                            <p:childTnLst>
                              <p:par>
                                <p:cTn id="12" presetID="42" presetClass="entr" presetSubtype="0" fill="hold" grpId="0" nodeType="afterEffect">
                                  <p:stCondLst>
                                    <p:cond delay="0"/>
                                  </p:stCondLst>
                                  <p:iterate type="lt">
                                    <p:tmPct val="4000"/>
                                  </p:iterate>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iterate type="lt">
                                    <p:tmPct val="4000"/>
                                  </p:iterate>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par>
                          <p:cTn id="24" fill="hold">
                            <p:stCondLst>
                              <p:cond delay="24640"/>
                            </p:stCondLst>
                            <p:childTnLst>
                              <p:par>
                                <p:cTn id="25" presetID="42" presetClass="entr" presetSubtype="0" fill="hold" grpId="0" nodeType="afterEffect">
                                  <p:stCondLst>
                                    <p:cond delay="0"/>
                                  </p:stCondLst>
                                  <p:iterate type="lt">
                                    <p:tmPct val="4000"/>
                                  </p:iterate>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1"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0" y="137508"/>
            <a:ext cx="6096000" cy="2031325"/>
          </a:xfrm>
          <a:prstGeom prst="rect">
            <a:avLst/>
          </a:prstGeom>
          <a:solidFill>
            <a:srgbClr val="99FF99"/>
          </a:solidFill>
        </p:spPr>
        <p:txBody>
          <a:bodyPr>
            <a:spAutoFit/>
          </a:bodyPr>
          <a:lstStyle/>
          <a:p>
            <a:r>
              <a:rPr lang="es-ES" dirty="0" smtClean="0"/>
              <a:t>Varios </a:t>
            </a:r>
            <a:r>
              <a:rPr lang="es-ES" dirty="0"/>
              <a:t>autores </a:t>
            </a:r>
            <a:r>
              <a:rPr lang="es-ES" dirty="0" smtClean="0"/>
              <a:t>(</a:t>
            </a:r>
            <a:r>
              <a:rPr lang="es-ES" dirty="0" err="1"/>
              <a:t>Dodani</a:t>
            </a:r>
            <a:r>
              <a:rPr lang="es-ES" dirty="0"/>
              <a:t> y </a:t>
            </a:r>
            <a:r>
              <a:rPr lang="es-ES" dirty="0" err="1"/>
              <a:t>LaPorte</a:t>
            </a:r>
            <a:r>
              <a:rPr lang="es-ES" dirty="0"/>
              <a:t> 2008, </a:t>
            </a:r>
            <a:r>
              <a:rPr lang="es-ES" dirty="0" err="1"/>
              <a:t>Murtonen</a:t>
            </a:r>
            <a:r>
              <a:rPr lang="es-ES" dirty="0"/>
              <a:t> 2005 y </a:t>
            </a:r>
            <a:r>
              <a:rPr lang="es-ES" dirty="0" err="1"/>
              <a:t>Sveiby</a:t>
            </a:r>
            <a:r>
              <a:rPr lang="es-ES" dirty="0"/>
              <a:t> 2001) consideran que el estudiante se prepara en las áreas académicas, lo que permite adquirir habilidades organizacionales y establecimiento de contactos influyendo activamente con niveles más elevados de satisfacción sobre su experiencia educativa, así como una mejor percepción sobre sus competencias genéricas.</a:t>
            </a:r>
            <a:endParaRPr lang="en-US" dirty="0"/>
          </a:p>
        </p:txBody>
      </p:sp>
      <p:sp>
        <p:nvSpPr>
          <p:cNvPr id="7" name="Rectángulo 6"/>
          <p:cNvSpPr/>
          <p:nvPr/>
        </p:nvSpPr>
        <p:spPr>
          <a:xfrm>
            <a:off x="6096000" y="106512"/>
            <a:ext cx="6096000" cy="2031325"/>
          </a:xfrm>
          <a:prstGeom prst="rect">
            <a:avLst/>
          </a:prstGeom>
          <a:solidFill>
            <a:srgbClr val="99FF99"/>
          </a:solidFill>
        </p:spPr>
        <p:txBody>
          <a:bodyPr>
            <a:spAutoFit/>
          </a:bodyPr>
          <a:lstStyle/>
          <a:p>
            <a:r>
              <a:rPr lang="es-ES"/>
              <a:t>Son muy importantes los aportes del mexicano Ricardo Sánchez Puentes, quien afirma: “la investigación implica el desarrollo de habilidades, este hacer del saber-hacer no es un pragmatismo ni un actuar espontáneo, menos aún un actuar a tontas y a locas. Es un actuar ilustrado, reposado: es un operar reflexivo. Es un saber hacer, al estudiante, más que hablarle de la ciencia, hay que enseñarle a hacer ciencia”</a:t>
            </a:r>
            <a:endParaRPr lang="es-PE" dirty="0"/>
          </a:p>
        </p:txBody>
      </p:sp>
      <p:sp>
        <p:nvSpPr>
          <p:cNvPr id="8" name="Rectángulo 7"/>
          <p:cNvSpPr/>
          <p:nvPr/>
        </p:nvSpPr>
        <p:spPr>
          <a:xfrm>
            <a:off x="123987" y="2168833"/>
            <a:ext cx="4618495" cy="2585323"/>
          </a:xfrm>
          <a:prstGeom prst="rect">
            <a:avLst/>
          </a:prstGeom>
          <a:solidFill>
            <a:srgbClr val="99FF99"/>
          </a:solidFill>
        </p:spPr>
        <p:txBody>
          <a:bodyPr wrap="square">
            <a:spAutoFit/>
          </a:bodyPr>
          <a:lstStyle/>
          <a:p>
            <a:r>
              <a:rPr lang="es-ES" dirty="0" smtClean="0"/>
              <a:t>Marina Redondo </a:t>
            </a:r>
            <a:r>
              <a:rPr lang="es-ES" dirty="0"/>
              <a:t>Figueroa entiende que la epistemología cualitativa se basa en tres principios que tienen profundas consecuencias a nivel metodológico. Estos son:</a:t>
            </a:r>
            <a:endParaRPr lang="en-US" dirty="0"/>
          </a:p>
          <a:p>
            <a:pPr marL="342900" lvl="0" indent="-342900">
              <a:buFont typeface="+mj-lt"/>
              <a:buAutoNum type="alphaLcPeriod"/>
            </a:pPr>
            <a:r>
              <a:rPr lang="es-ES" dirty="0"/>
              <a:t>El conocimiento es una producción constructivista/interpretativa: es decir, el conocimiento no representa una suma de hechos definidos por constataciones inmediatas del momento empírico. </a:t>
            </a:r>
            <a:endParaRPr lang="en-US" dirty="0"/>
          </a:p>
        </p:txBody>
      </p:sp>
      <p:sp>
        <p:nvSpPr>
          <p:cNvPr id="10" name="Rectángulo 9"/>
          <p:cNvSpPr/>
          <p:nvPr/>
        </p:nvSpPr>
        <p:spPr>
          <a:xfrm>
            <a:off x="4742482" y="2191072"/>
            <a:ext cx="7449518" cy="2862322"/>
          </a:xfrm>
          <a:prstGeom prst="rect">
            <a:avLst/>
          </a:prstGeom>
          <a:solidFill>
            <a:srgbClr val="99FF99"/>
          </a:solidFill>
        </p:spPr>
        <p:txBody>
          <a:bodyPr wrap="square">
            <a:spAutoFit/>
          </a:bodyPr>
          <a:lstStyle/>
          <a:p>
            <a:pPr marL="342900" lvl="0" indent="-342900">
              <a:buFont typeface="+mj-lt"/>
              <a:buAutoNum type="alphaLcPeriod" startAt="2"/>
            </a:pPr>
            <a:r>
              <a:rPr lang="es-ES" dirty="0"/>
              <a:t>La interpretación es un proceso en el cual el investigador integra, reconstruye y representa en diversos indicadores producidos durante la investigación, los cuales no tendrían ningún sentido si fueran tomados de una forma aislada como constataciones empíricas. </a:t>
            </a:r>
            <a:endParaRPr lang="en-US" dirty="0"/>
          </a:p>
          <a:p>
            <a:pPr marL="342900" indent="-342900">
              <a:buFont typeface="+mj-lt"/>
              <a:buAutoNum type="alphaLcPeriod" startAt="2"/>
            </a:pPr>
            <a:r>
              <a:rPr lang="es-ES" dirty="0"/>
              <a:t>El sujeto, como sujeto, produce ideas a lo largo de la investigación, en un proceso permanente logrando momentos de integración y continuidad dentro de su propio pensamiento sin referentes identificables en el momento empírico. Este nivel conceptual de la producción científica ha sido prácticamente ignorado dentro de la epistemología positivista, en la cual el escenario de la ciencia se define en lo empírico.</a:t>
            </a:r>
            <a:endParaRPr lang="es-PE" dirty="0"/>
          </a:p>
        </p:txBody>
      </p:sp>
      <p:sp>
        <p:nvSpPr>
          <p:cNvPr id="3" name="Rectángulo 2"/>
          <p:cNvSpPr/>
          <p:nvPr/>
        </p:nvSpPr>
        <p:spPr>
          <a:xfrm>
            <a:off x="594102" y="5075633"/>
            <a:ext cx="11003796" cy="1310615"/>
          </a:xfrm>
          <a:prstGeom prst="rect">
            <a:avLst/>
          </a:prstGeom>
          <a:solidFill>
            <a:srgbClr val="FFFF66"/>
          </a:solidFill>
        </p:spPr>
        <p:txBody>
          <a:bodyPr wrap="square">
            <a:spAutoFit/>
          </a:bodyPr>
          <a:lstStyle/>
          <a:p>
            <a:pPr>
              <a:lnSpc>
                <a:spcPts val="1900"/>
              </a:lnSpc>
            </a:pPr>
            <a:r>
              <a:rPr lang="es-PE" dirty="0"/>
              <a:t>Pensar críticamente no debe ser tomado como algo opcional en nuestra vida, sino, como que el pensamiento es vital para la vida y el quehacer humano, en general. Las Instituciones académicas deben reconocer la importancia del  pensamiento crítico, como herramienta para la </a:t>
            </a:r>
            <a:r>
              <a:rPr lang="es-PE" dirty="0" smtClean="0"/>
              <a:t>vida.</a:t>
            </a:r>
          </a:p>
          <a:p>
            <a:pPr>
              <a:lnSpc>
                <a:spcPts val="1900"/>
              </a:lnSpc>
            </a:pPr>
            <a:r>
              <a:rPr lang="es-PE" dirty="0" smtClean="0"/>
              <a:t>Ratificamos nuestra </a:t>
            </a:r>
            <a:r>
              <a:rPr lang="es-PE" dirty="0"/>
              <a:t>hipótesis, pues frente al positivismo que impuso una enseñanza vertical, es exigente que la investigación impulse una educación integrativa</a:t>
            </a:r>
            <a:endParaRPr lang="en-US" dirty="0"/>
          </a:p>
        </p:txBody>
      </p:sp>
    </p:spTree>
    <p:extLst>
      <p:ext uri="{BB962C8B-B14F-4D97-AF65-F5344CB8AC3E}">
        <p14:creationId xmlns:p14="http://schemas.microsoft.com/office/powerpoint/2010/main" val="403176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iterate type="lt">
                                    <p:tmPct val="4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3960"/>
                            </p:stCondLst>
                            <p:childTnLst>
                              <p:par>
                                <p:cTn id="11" presetID="43" presetClass="entr" presetSubtype="0" fill="hold" grpId="0" nodeType="afterEffect">
                                  <p:stCondLst>
                                    <p:cond delay="0"/>
                                  </p:stCondLst>
                                  <p:iterate type="lt">
                                    <p:tmPct val="4000"/>
                                  </p:iterate>
                                  <p:childTnLst>
                                    <p:set>
                                      <p:cBhvr>
                                        <p:cTn id="12" dur="1" fill="hold">
                                          <p:stCondLst>
                                            <p:cond delay="0"/>
                                          </p:stCondLst>
                                        </p:cTn>
                                        <p:tgtEl>
                                          <p:spTgt spid="7"/>
                                        </p:tgtEl>
                                        <p:attrNameLst>
                                          <p:attrName>style.visibility</p:attrName>
                                        </p:attrNameLst>
                                      </p:cBhvr>
                                      <p:to>
                                        <p:strVal val="visible"/>
                                      </p:to>
                                    </p:set>
                                    <p:animEffect transition="in" filter="fade">
                                      <p:cBhvr>
                                        <p:cTn id="13" dur="100"/>
                                        <p:tgtEl>
                                          <p:spTgt spid="7"/>
                                        </p:tgtEl>
                                      </p:cBhvr>
                                    </p:animEffect>
                                    <p:anim calcmode="lin" valueType="num">
                                      <p:cBhvr>
                                        <p:cTn id="14" dur="400" fill="hold"/>
                                        <p:tgtEl>
                                          <p:spTgt spid="7"/>
                                        </p:tgtEl>
                                        <p:attrNameLst>
                                          <p:attrName>ppt_x</p:attrName>
                                        </p:attrNameLst>
                                      </p:cBhvr>
                                      <p:tavLst>
                                        <p:tav tm="0">
                                          <p:val>
                                            <p:strVal val="#ppt_x"/>
                                          </p:val>
                                        </p:tav>
                                        <p:tav tm="100000">
                                          <p:val>
                                            <p:strVal val="#ppt_x"/>
                                          </p:val>
                                        </p:tav>
                                      </p:tavLst>
                                    </p:anim>
                                    <p:anim calcmode="lin" valueType="num">
                                      <p:cBhvr>
                                        <p:cTn id="15" dur="400" fill="hold"/>
                                        <p:tgtEl>
                                          <p:spTgt spid="7"/>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8" fill="hold">
                            <p:stCondLst>
                              <p:cond delay="28720"/>
                            </p:stCondLst>
                            <p:childTnLst>
                              <p:par>
                                <p:cTn id="19" presetID="15" presetClass="entr" presetSubtype="0" fill="hold" grpId="0" nodeType="afterEffect">
                                  <p:stCondLst>
                                    <p:cond delay="0"/>
                                  </p:stCondLst>
                                  <p:iterate type="lt">
                                    <p:tmPct val="4000"/>
                                  </p:iterate>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41800"/>
                            </p:stCondLst>
                            <p:childTnLst>
                              <p:par>
                                <p:cTn id="26" presetID="15" presetClass="entr" presetSubtype="0" fill="hold" grpId="0" nodeType="afterEffect">
                                  <p:stCondLst>
                                    <p:cond delay="0"/>
                                  </p:stCondLst>
                                  <p:iterate type="lt">
                                    <p:tmPct val="4000"/>
                                  </p:iterate>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 calcmode="lin" valueType="num">
                                      <p:cBhvr>
                                        <p:cTn id="30"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10"/>
                                        </p:tgtEl>
                                        <p:attrNameLst>
                                          <p:attrName>ppt_y</p:attrName>
                                        </p:attrNameLst>
                                      </p:cBhvr>
                                      <p:tavLst>
                                        <p:tav tm="0" fmla="#ppt_y+(sin(-2*pi*(1-$))*-#ppt_x+cos(-2*pi*(1-$))*(1-#ppt_y))*(1-$)">
                                          <p:val>
                                            <p:fltVal val="0"/>
                                          </p:val>
                                        </p:tav>
                                        <p:tav tm="100000">
                                          <p:val>
                                            <p:fltVal val="1"/>
                                          </p:val>
                                        </p:tav>
                                      </p:tavLst>
                                    </p:anim>
                                  </p:childTnLst>
                                </p:cTn>
                              </p:par>
                              <p:par>
                                <p:cTn id="32" presetID="41" presetClass="entr" presetSubtype="0" fill="hold" grpId="0" nodeType="withEffect">
                                  <p:stCondLst>
                                    <p:cond delay="0"/>
                                  </p:stCondLst>
                                  <p:iterate type="lt">
                                    <p:tmPct val="10000"/>
                                  </p:iterate>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gtEl>
                                        <p:attrNameLst>
                                          <p:attrName>ppt_y</p:attrName>
                                        </p:attrNameLst>
                                      </p:cBhvr>
                                      <p:tavLst>
                                        <p:tav tm="0">
                                          <p:val>
                                            <p:strVal val="#ppt_y"/>
                                          </p:val>
                                        </p:tav>
                                        <p:tav tm="100000">
                                          <p:val>
                                            <p:strVal val="#ppt_y"/>
                                          </p:val>
                                        </p:tav>
                                      </p:tavLst>
                                    </p:anim>
                                    <p:anim calcmode="lin" valueType="num">
                                      <p:cBhvr>
                                        <p:cTn id="36"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ampagne d'Arequipa avec dans le fond à droite le volcan Mist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
          <p:cNvSpPr>
            <a:spLocks noChangeArrowheads="1"/>
          </p:cNvSpPr>
          <p:nvPr/>
        </p:nvSpPr>
        <p:spPr bwMode="auto">
          <a:xfrm>
            <a:off x="1811339" y="3573463"/>
            <a:ext cx="86772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pt-BR" altLang="es-ES" sz="3800">
                <a:solidFill>
                  <a:srgbClr val="FC0128"/>
                </a:solidFill>
              </a:rPr>
              <a:t>http://aulavirtual.ucsm.edu.pe/rabarcaf</a:t>
            </a:r>
          </a:p>
        </p:txBody>
      </p:sp>
      <p:sp>
        <p:nvSpPr>
          <p:cNvPr id="4" name="Rectangle 4"/>
          <p:cNvSpPr>
            <a:spLocks noChangeArrowheads="1"/>
          </p:cNvSpPr>
          <p:nvPr/>
        </p:nvSpPr>
        <p:spPr bwMode="auto">
          <a:xfrm>
            <a:off x="2135189" y="476250"/>
            <a:ext cx="6981825" cy="1143000"/>
          </a:xfrm>
          <a:prstGeom prst="rect">
            <a:avLst/>
          </a:prstGeom>
          <a:noFill/>
          <a:ln w="9525">
            <a:noFill/>
            <a:miter lim="800000"/>
            <a:headEnd/>
            <a:tailEnd/>
          </a:ln>
          <a:effectLst/>
        </p:spPr>
        <p:txBody>
          <a:bodyPr anchor="ctr"/>
          <a:lstStyle/>
          <a:p>
            <a:pPr algn="ctr" eaLnBrk="1" hangingPunct="1">
              <a:defRPr/>
            </a:pPr>
            <a:r>
              <a:rPr lang="pt-BR" sz="4400" dirty="0" err="1">
                <a:solidFill>
                  <a:schemeClr val="bg1"/>
                </a:solidFill>
              </a:rPr>
              <a:t>Gracias</a:t>
            </a:r>
            <a:endParaRPr lang="pt-BR" sz="4400" dirty="0">
              <a:solidFill>
                <a:schemeClr val="bg1"/>
              </a:solidFill>
            </a:endParaRPr>
          </a:p>
        </p:txBody>
      </p:sp>
      <p:sp>
        <p:nvSpPr>
          <p:cNvPr id="5" name="Rectangle 5"/>
          <p:cNvSpPr>
            <a:spLocks noChangeArrowheads="1"/>
          </p:cNvSpPr>
          <p:nvPr/>
        </p:nvSpPr>
        <p:spPr bwMode="auto">
          <a:xfrm>
            <a:off x="1992314" y="1773238"/>
            <a:ext cx="8135937" cy="1143000"/>
          </a:xfrm>
          <a:prstGeom prst="rect">
            <a:avLst/>
          </a:prstGeom>
          <a:noFill/>
          <a:ln w="9525">
            <a:noFill/>
            <a:miter lim="800000"/>
            <a:headEnd/>
            <a:tailEnd/>
          </a:ln>
          <a:effectLst/>
        </p:spPr>
        <p:txBody>
          <a:bodyPr anchor="ctr"/>
          <a:lstStyle/>
          <a:p>
            <a:pPr algn="ctr" eaLnBrk="1" hangingPunct="1">
              <a:defRPr/>
            </a:pPr>
            <a:r>
              <a:rPr lang="pt-BR" sz="4400" dirty="0">
                <a:solidFill>
                  <a:schemeClr val="tx2">
                    <a:lumMod val="10000"/>
                  </a:schemeClr>
                </a:solidFill>
              </a:rPr>
              <a:t>Ramón R. Abarca Fernández</a:t>
            </a:r>
          </a:p>
        </p:txBody>
      </p:sp>
      <p:sp>
        <p:nvSpPr>
          <p:cNvPr id="6" name="WordArt 10"/>
          <p:cNvSpPr>
            <a:spLocks noChangeArrowheads="1" noChangeShapeType="1" noTextEdit="1"/>
          </p:cNvSpPr>
          <p:nvPr/>
        </p:nvSpPr>
        <p:spPr bwMode="auto">
          <a:xfrm>
            <a:off x="3432176" y="4941888"/>
            <a:ext cx="4352925" cy="990600"/>
          </a:xfrm>
          <a:prstGeom prst="rect">
            <a:avLst/>
          </a:prstGeom>
        </p:spPr>
        <p:txBody>
          <a:bodyPr wrap="none" fromWordArt="1">
            <a:prstTxWarp prst="textPlain">
              <a:avLst>
                <a:gd name="adj" fmla="val 50000"/>
              </a:avLst>
            </a:prstTxWarp>
          </a:bodyPr>
          <a:lstStyle/>
          <a:p>
            <a:pPr algn="ctr">
              <a:lnSpc>
                <a:spcPts val="3400"/>
              </a:lnSpc>
            </a:pPr>
            <a:r>
              <a:rPr lang="es-PE"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rabarcaf@ucsm.edu.pe</a:t>
            </a:r>
          </a:p>
          <a:p>
            <a:pPr algn="ctr">
              <a:lnSpc>
                <a:spcPts val="3400"/>
              </a:lnSpc>
            </a:pPr>
            <a:r>
              <a:rPr lang="es-PE"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hlinkClick r:id="rId3"/>
              </a:rPr>
              <a:t>rabarcaf@outlook.com</a:t>
            </a:r>
            <a:endParaRPr lang="es-PE"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endParaRPr>
          </a:p>
          <a:p>
            <a:pPr algn="ctr">
              <a:lnSpc>
                <a:spcPts val="3400"/>
              </a:lnSpc>
            </a:pPr>
            <a:r>
              <a:rPr lang="es-PE"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rPr>
              <a:t>rabarcaf25@Gmail.com</a:t>
            </a:r>
            <a:endParaRPr lang="es-PE" sz="2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panose="020B0A04020102020204" pitchFamily="34" charset="0"/>
            </a:endParaRPr>
          </a:p>
        </p:txBody>
      </p:sp>
      <p:sp>
        <p:nvSpPr>
          <p:cNvPr id="23559" name="6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18242BA-D3D0-4E83-A1D8-E48AE4D9646D}" type="slidenum">
              <a:rPr lang="es-ES" altLang="es-ES" sz="1400"/>
              <a:pPr>
                <a:spcBef>
                  <a:spcPct val="0"/>
                </a:spcBef>
                <a:buFontTx/>
                <a:buNone/>
              </a:pPr>
              <a:t>6</a:t>
            </a:fld>
            <a:endParaRPr lang="es-ES" altLang="es-ES" sz="1400"/>
          </a:p>
        </p:txBody>
      </p:sp>
      <p:sp>
        <p:nvSpPr>
          <p:cNvPr id="23560" name="7 Marcador de pie de página"/>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400"/>
              <a:t>Ramón R. Abarca Fernández</a:t>
            </a:r>
          </a:p>
        </p:txBody>
      </p:sp>
    </p:spTree>
    <p:extLst>
      <p:ext uri="{BB962C8B-B14F-4D97-AF65-F5344CB8AC3E}">
        <p14:creationId xmlns:p14="http://schemas.microsoft.com/office/powerpoint/2010/main" val="20356748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9" presetClass="path" presetSubtype="0" accel="50000" decel="50000" fill="hold" grpId="0" nodeType="after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11" dur="1299" fill="hold">
                                          <p:stCondLst>
                                            <p:cond delay="0"/>
                                          </p:stCondLst>
                                        </p:cTn>
                                        <p:tgtEl>
                                          <p:spTgt spid="4"/>
                                        </p:tgtEl>
                                        <p:attrNameLst>
                                          <p:attrName>ppt_x</p:attrName>
                                          <p:attrName>ppt_y</p:attrName>
                                        </p:attrNameLst>
                                      </p:cBhvr>
                                    </p:animMotion>
                                  </p:childTnLst>
                                </p:cTn>
                              </p:par>
                            </p:childTnLst>
                          </p:cTn>
                        </p:par>
                        <p:par>
                          <p:cTn id="12" fill="hold" nodeType="afterGroup">
                            <p:stCondLst>
                              <p:cond delay="2578"/>
                            </p:stCondLst>
                            <p:childTnLst>
                              <p:par>
                                <p:cTn id="13" presetID="3" presetClass="entr" presetSubtype="10" fill="hold" grpId="1" nodeType="afterEffect">
                                  <p:stCondLst>
                                    <p:cond delay="0"/>
                                  </p:stCondLst>
                                  <p:iterate type="lt">
                                    <p:tmPct val="0"/>
                                  </p:iterate>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par>
                          <p:cTn id="16" fill="hold" nodeType="afterGroup">
                            <p:stCondLst>
                              <p:cond delay="3078"/>
                            </p:stCondLst>
                            <p:childTnLst>
                              <p:par>
                                <p:cTn id="17" presetID="17" presetClass="entr" presetSubtype="10" fill="hold" grpId="1" nodeType="afterEffect">
                                  <p:stCondLst>
                                    <p:cond delay="0"/>
                                  </p:stCondLst>
                                  <p:iterate type="lt">
                                    <p:tmPct val="0"/>
                                  </p:iterate>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3578"/>
                            </p:stCondLst>
                            <p:childTnLst>
                              <p:par>
                                <p:cTn id="22" presetID="29" presetClass="path" presetSubtype="0" accel="50000" decel="50000" fill="hold" grpId="0" nodeType="after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23" dur="1299" fill="hold">
                                          <p:stCondLst>
                                            <p:cond delay="0"/>
                                          </p:stCondLst>
                                        </p:cTn>
                                        <p:tgtEl>
                                          <p:spTgt spid="3"/>
                                        </p:tgtEl>
                                        <p:attrNameLst>
                                          <p:attrName>ppt_x</p:attrName>
                                          <p:attrName>ppt_y</p:attrName>
                                        </p:attrNameLst>
                                      </p:cBhvr>
                                    </p:animMotion>
                                  </p:childTnLst>
                                </p:cTn>
                              </p:par>
                            </p:childTnLst>
                          </p:cTn>
                        </p:par>
                        <p:par>
                          <p:cTn id="24" fill="hold" nodeType="afterGroup">
                            <p:stCondLst>
                              <p:cond delay="9813"/>
                            </p:stCondLst>
                            <p:childTnLst>
                              <p:par>
                                <p:cTn id="25" presetID="3" presetClass="entr" presetSubtype="10" fill="hold" grpId="1" nodeType="afterEffect">
                                  <p:stCondLst>
                                    <p:cond delay="0"/>
                                  </p:stCondLst>
                                  <p:iterate type="lt">
                                    <p:tmPct val="0"/>
                                  </p:iterate>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par>
                          <p:cTn id="28" fill="hold" nodeType="afterGroup">
                            <p:stCondLst>
                              <p:cond delay="10313"/>
                            </p:stCondLst>
                            <p:childTnLst>
                              <p:par>
                                <p:cTn id="29" presetID="29" presetClass="path" presetSubtype="0" accel="50000" decel="50000" fill="hold" grpId="0" nodeType="after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30" dur="1299" fill="hold">
                                          <p:stCondLst>
                                            <p:cond delay="0"/>
                                          </p:stCondLst>
                                        </p:cTn>
                                        <p:tgtEl>
                                          <p:spTgt spid="5"/>
                                        </p:tgtEl>
                                        <p:attrNameLst>
                                          <p:attrName>ppt_x</p:attrName>
                                          <p:attrName>ppt_y</p:attrName>
                                        </p:attrNameLst>
                                      </p:cBhvr>
                                    </p:animMotion>
                                  </p:childTnLst>
                                </p:cTn>
                              </p:par>
                            </p:childTnLst>
                          </p:cTn>
                        </p:par>
                        <p:par>
                          <p:cTn id="31" fill="hold" nodeType="afterGroup">
                            <p:stCondLst>
                              <p:cond delay="14340"/>
                            </p:stCondLst>
                            <p:childTnLst>
                              <p:par>
                                <p:cTn id="32" presetID="17" presetClass="entr" presetSubtype="1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strVal val="#ppt_h"/>
                                          </p:val>
                                        </p:tav>
                                        <p:tav tm="100000">
                                          <p:val>
                                            <p:strVal val="#ppt_h"/>
                                          </p:val>
                                        </p:tav>
                                      </p:tavLst>
                                    </p:anim>
                                  </p:childTnLst>
                                </p:cTn>
                              </p:par>
                            </p:childTnLst>
                          </p:cTn>
                        </p:par>
                        <p:par>
                          <p:cTn id="36" fill="hold" nodeType="afterGroup">
                            <p:stCondLst>
                              <p:cond delay="14840"/>
                            </p:stCondLst>
                            <p:childTnLst>
                              <p:par>
                                <p:cTn id="37" presetID="1" presetClass="emph" presetSubtype="2" fill="hold" nodeType="afterEffect">
                                  <p:stCondLst>
                                    <p:cond delay="0"/>
                                  </p:stCondLst>
                                  <p:childTnLst>
                                    <p:animClr clrSpc="rgb" dir="cw">
                                      <p:cBhvr>
                                        <p:cTn id="38" dur="2000" fill="hold"/>
                                        <p:tgtEl>
                                          <p:spTgt spid="4"/>
                                        </p:tgtEl>
                                        <p:attrNameLst>
                                          <p:attrName>fillcolor</p:attrName>
                                        </p:attrNameLst>
                                      </p:cBhvr>
                                      <p:to>
                                        <a:srgbClr val="FF3300"/>
                                      </p:to>
                                    </p:animClr>
                                    <p:set>
                                      <p:cBhvr>
                                        <p:cTn id="39" dur="2000" fill="hold"/>
                                        <p:tgtEl>
                                          <p:spTgt spid="4"/>
                                        </p:tgtEl>
                                        <p:attrNameLst>
                                          <p:attrName>fill.type</p:attrName>
                                        </p:attrNameLst>
                                      </p:cBhvr>
                                      <p:to>
                                        <p:strVal val="solid"/>
                                      </p:to>
                                    </p:set>
                                    <p:set>
                                      <p:cBhvr>
                                        <p:cTn id="40" dur="2000" fill="hold"/>
                                        <p:tgtEl>
                                          <p:spTgt spid="4"/>
                                        </p:tgtEl>
                                        <p:attrNameLst>
                                          <p:attrName>fill.on</p:attrName>
                                        </p:attrNameLst>
                                      </p:cBhvr>
                                      <p:to>
                                        <p:strVal val="true"/>
                                      </p:to>
                                    </p:set>
                                  </p:childTnLst>
                                </p:cTn>
                              </p:par>
                            </p:childTnLst>
                          </p:cTn>
                        </p:par>
                        <p:par>
                          <p:cTn id="41" fill="hold" nodeType="afterGroup">
                            <p:stCondLst>
                              <p:cond delay="16840"/>
                            </p:stCondLst>
                            <p:childTnLst>
                              <p:par>
                                <p:cTn id="42" presetID="31" presetClass="emph" presetSubtype="0" grpId="2" nodeType="afterEffect">
                                  <p:stCondLst>
                                    <p:cond delay="0"/>
                                  </p:stCondLst>
                                  <p:iterate type="lt">
                                    <p:tmAbs val="0"/>
                                  </p:iterate>
                                  <p:childTnLst>
                                    <p:set>
                                      <p:cBhvr override="childStyle">
                                        <p:cTn id="43" dur="500" fill="hold"/>
                                        <p:tgtEl>
                                          <p:spTgt spid="4"/>
                                        </p:tgtEl>
                                        <p:attrNameLst>
                                          <p:attrName>style.color</p:attrName>
                                        </p:attrNameLst>
                                      </p:cBhvr>
                                      <p:to>
                                        <p:clrVal>
                                          <a:schemeClr val="accent2"/>
                                        </p:clrVal>
                                      </p:to>
                                    </p:set>
                                    <p:set>
                                      <p:cBhvr override="childStyle">
                                        <p:cTn id="44" dur="500" fill="hold"/>
                                        <p:tgtEl>
                                          <p:spTgt spid="4"/>
                                        </p:tgtEl>
                                        <p:attrNameLst>
                                          <p:attrName>style.fontStyle</p:attrName>
                                        </p:attrNameLst>
                                      </p:cBhvr>
                                      <p:to>
                                        <p:strVal val="italic"/>
                                      </p:to>
                                    </p:set>
                                    <p:set>
                                      <p:cBhvr>
                                        <p:cTn id="45" dur="500" fill="hold"/>
                                        <p:tgtEl>
                                          <p:spTgt spid="4"/>
                                        </p:tgtEl>
                                        <p:attrNameLst>
                                          <p:attrName>style.fontWeight</p:attrName>
                                        </p:attrNameLst>
                                      </p:cBhvr>
                                      <p:to>
                                        <p:strVal val="bold"/>
                                      </p:to>
                                    </p:set>
                                    <p:set>
                                      <p:cBhvr>
                                        <p:cTn id="46" dur="500" fill="hold"/>
                                        <p:tgtEl>
                                          <p:spTgt spid="4"/>
                                        </p:tgtEl>
                                        <p:attrNameLst>
                                          <p:attrName>style.textDecorationUnderline</p:attrName>
                                        </p:attrNameLst>
                                      </p:cBhvr>
                                      <p:to>
                                        <p:strVal val="true"/>
                                      </p:to>
                                    </p:set>
                                  </p:childTnLst>
                                </p:cTn>
                              </p:par>
                            </p:childTnLst>
                          </p:cTn>
                        </p:par>
                        <p:par>
                          <p:cTn id="47" fill="hold" nodeType="afterGroup">
                            <p:stCondLst>
                              <p:cond delay="17340"/>
                            </p:stCondLst>
                            <p:childTnLst>
                              <p:par>
                                <p:cTn id="48" presetID="1" presetClass="emph" presetSubtype="2" fill="hold" nodeType="afterEffect">
                                  <p:stCondLst>
                                    <p:cond delay="0"/>
                                  </p:stCondLst>
                                  <p:childTnLst>
                                    <p:animClr clrSpc="rgb" dir="cw">
                                      <p:cBhvr>
                                        <p:cTn id="49" dur="2000" fill="hold"/>
                                        <p:tgtEl>
                                          <p:spTgt spid="5"/>
                                        </p:tgtEl>
                                        <p:attrNameLst>
                                          <p:attrName>fillcolor</p:attrName>
                                        </p:attrNameLst>
                                      </p:cBhvr>
                                      <p:to>
                                        <a:srgbClr val="FF0000"/>
                                      </p:to>
                                    </p:animClr>
                                    <p:set>
                                      <p:cBhvr>
                                        <p:cTn id="50" dur="2000" fill="hold"/>
                                        <p:tgtEl>
                                          <p:spTgt spid="5"/>
                                        </p:tgtEl>
                                        <p:attrNameLst>
                                          <p:attrName>fill.type</p:attrName>
                                        </p:attrNameLst>
                                      </p:cBhvr>
                                      <p:to>
                                        <p:strVal val="solid"/>
                                      </p:to>
                                    </p:set>
                                    <p:set>
                                      <p:cBhvr>
                                        <p:cTn id="51" dur="2000" fill="hold"/>
                                        <p:tgtEl>
                                          <p:spTgt spid="5"/>
                                        </p:tgtEl>
                                        <p:attrNameLst>
                                          <p:attrName>fill.on</p:attrName>
                                        </p:attrNameLst>
                                      </p:cBhvr>
                                      <p:to>
                                        <p:strVal val="true"/>
                                      </p:to>
                                    </p:set>
                                  </p:childTnLst>
                                </p:cTn>
                              </p:par>
                            </p:childTnLst>
                          </p:cTn>
                        </p:par>
                        <p:par>
                          <p:cTn id="52" fill="hold" nodeType="afterGroup">
                            <p:stCondLst>
                              <p:cond delay="19340"/>
                            </p:stCondLst>
                            <p:childTnLst>
                              <p:par>
                                <p:cTn id="53" presetID="35" presetClass="emph" presetSubtype="0" fill="hold" grpId="3" nodeType="afterEffect">
                                  <p:stCondLst>
                                    <p:cond delay="0"/>
                                  </p:stCondLst>
                                  <p:iterate type="lt">
                                    <p:tmPct val="0"/>
                                  </p:iterate>
                                  <p:childTnLst>
                                    <p:anim calcmode="discrete" valueType="str">
                                      <p:cBhvr>
                                        <p:cTn id="54" dur="1000" fill="hold"/>
                                        <p:tgtEl>
                                          <p:spTgt spid="4"/>
                                        </p:tgtEl>
                                        <p:attrNameLst>
                                          <p:attrName>style.visibility</p:attrName>
                                        </p:attrNameLst>
                                      </p:cBhvr>
                                      <p:tavLst>
                                        <p:tav tm="0">
                                          <p:val>
                                            <p:strVal val="hidden"/>
                                          </p:val>
                                        </p:tav>
                                        <p:tav tm="50000">
                                          <p:val>
                                            <p:strVal val="visible"/>
                                          </p:val>
                                        </p:tav>
                                      </p:tavLst>
                                    </p:anim>
                                  </p:childTnLst>
                                </p:cTn>
                              </p:par>
                            </p:childTnLst>
                          </p:cTn>
                        </p:par>
                        <p:par>
                          <p:cTn id="55" fill="hold" nodeType="afterGroup">
                            <p:stCondLst>
                              <p:cond delay="20340"/>
                            </p:stCondLst>
                            <p:childTnLst>
                              <p:par>
                                <p:cTn id="56" presetID="6" presetClass="emph" presetSubtype="0" fill="hold" grpId="9" nodeType="afterEffect">
                                  <p:stCondLst>
                                    <p:cond delay="0"/>
                                  </p:stCondLst>
                                  <p:iterate type="lt">
                                    <p:tmPct val="0"/>
                                  </p:iterate>
                                  <p:childTnLst>
                                    <p:animScale>
                                      <p:cBhvr>
                                        <p:cTn id="57" dur="2000" fill="hold"/>
                                        <p:tgtEl>
                                          <p:spTgt spid="4"/>
                                        </p:tgtEl>
                                      </p:cBhvr>
                                      <p:by x="150000" y="150000"/>
                                    </p:animScale>
                                  </p:childTnLst>
                                </p:cTn>
                              </p:par>
                            </p:childTnLst>
                          </p:cTn>
                        </p:par>
                        <p:par>
                          <p:cTn id="58" fill="hold" nodeType="afterGroup">
                            <p:stCondLst>
                              <p:cond delay="22340"/>
                            </p:stCondLst>
                            <p:childTnLst>
                              <p:par>
                                <p:cTn id="59" presetID="6" presetClass="emph" presetSubtype="0" fill="hold" grpId="7" nodeType="afterEffect">
                                  <p:stCondLst>
                                    <p:cond delay="0"/>
                                  </p:stCondLst>
                                  <p:iterate type="lt">
                                    <p:tmPct val="0"/>
                                  </p:iterate>
                                  <p:childTnLst>
                                    <p:animScale>
                                      <p:cBhvr>
                                        <p:cTn id="60" dur="2000" fill="hold"/>
                                        <p:tgtEl>
                                          <p:spTgt spid="5"/>
                                        </p:tgtEl>
                                      </p:cBhvr>
                                      <p:by x="150000" y="150000"/>
                                    </p:animScale>
                                  </p:childTnLst>
                                </p:cTn>
                              </p:par>
                            </p:childTnLst>
                          </p:cTn>
                        </p:par>
                        <p:par>
                          <p:cTn id="61" fill="hold" nodeType="afterGroup">
                            <p:stCondLst>
                              <p:cond delay="24340"/>
                            </p:stCondLst>
                            <p:childTnLst>
                              <p:par>
                                <p:cTn id="62" presetID="35" presetClass="emph" presetSubtype="0" fill="hold" grpId="2" nodeType="afterEffect">
                                  <p:stCondLst>
                                    <p:cond delay="0"/>
                                  </p:stCondLst>
                                  <p:iterate type="lt">
                                    <p:tmPct val="0"/>
                                  </p:iterate>
                                  <p:childTnLst>
                                    <p:anim calcmode="discrete" valueType="str">
                                      <p:cBhvr>
                                        <p:cTn id="63" dur="1000" fill="hold"/>
                                        <p:tgtEl>
                                          <p:spTgt spid="5"/>
                                        </p:tgtEl>
                                        <p:attrNameLst>
                                          <p:attrName>style.visibility</p:attrName>
                                        </p:attrNameLst>
                                      </p:cBhvr>
                                      <p:tavLst>
                                        <p:tav tm="0">
                                          <p:val>
                                            <p:strVal val="hidden"/>
                                          </p:val>
                                        </p:tav>
                                        <p:tav tm="50000">
                                          <p:val>
                                            <p:strVal val="visible"/>
                                          </p:val>
                                        </p:tav>
                                      </p:tavLst>
                                    </p:anim>
                                  </p:childTnLst>
                                </p:cTn>
                              </p:par>
                            </p:childTnLst>
                          </p:cTn>
                        </p:par>
                        <p:par>
                          <p:cTn id="64" fill="hold" nodeType="afterGroup">
                            <p:stCondLst>
                              <p:cond delay="25340"/>
                            </p:stCondLst>
                            <p:childTnLst>
                              <p:par>
                                <p:cTn id="65" presetID="14" presetClass="emph" presetSubtype="0" fill="hold" grpId="4" nodeType="afterEffect">
                                  <p:stCondLst>
                                    <p:cond delay="0"/>
                                  </p:stCondLst>
                                  <p:iterate type="lt">
                                    <p:tmPct val="0"/>
                                  </p:iterate>
                                  <p:childTnLst>
                                    <p:animClr clrSpc="rgb" dir="cw">
                                      <p:cBhvr override="childStyle">
                                        <p:cTn id="66" dur="1900" fill="hold">
                                          <p:stCondLst>
                                            <p:cond delay="100"/>
                                          </p:stCondLst>
                                        </p:cTn>
                                        <p:tgtEl>
                                          <p:spTgt spid="4"/>
                                        </p:tgtEl>
                                        <p:attrNameLst>
                                          <p:attrName>style.color</p:attrName>
                                        </p:attrNameLst>
                                      </p:cBhvr>
                                      <p:to>
                                        <a:schemeClr val="accent2"/>
                                      </p:to>
                                    </p:animClr>
                                    <p:animClr clrSpc="rgb" dir="cw">
                                      <p:cBhvr>
                                        <p:cTn id="67" dur="1900" fill="hold">
                                          <p:stCondLst>
                                            <p:cond delay="100"/>
                                          </p:stCondLst>
                                        </p:cTn>
                                        <p:tgtEl>
                                          <p:spTgt spid="4"/>
                                        </p:tgtEl>
                                        <p:attrNameLst>
                                          <p:attrName>fillColor</p:attrName>
                                        </p:attrNameLst>
                                      </p:cBhvr>
                                      <p:to>
                                        <a:schemeClr val="accent2"/>
                                      </p:to>
                                    </p:animClr>
                                    <p:set>
                                      <p:cBhvr>
                                        <p:cTn id="68" dur="1900" fill="hold">
                                          <p:stCondLst>
                                            <p:cond delay="100"/>
                                          </p:stCondLst>
                                        </p:cTn>
                                        <p:tgtEl>
                                          <p:spTgt spid="4"/>
                                        </p:tgtEl>
                                        <p:attrNameLst>
                                          <p:attrName>fill.type</p:attrName>
                                        </p:attrNameLst>
                                      </p:cBhvr>
                                      <p:to>
                                        <p:strVal val="solid"/>
                                      </p:to>
                                    </p:set>
                                    <p:set>
                                      <p:cBhvr>
                                        <p:cTn id="69" dur="1900" fill="hold">
                                          <p:stCondLst>
                                            <p:cond delay="100"/>
                                          </p:stCondLst>
                                        </p:cTn>
                                        <p:tgtEl>
                                          <p:spTgt spid="4"/>
                                        </p:tgtEl>
                                        <p:attrNameLst>
                                          <p:attrName>fill.on</p:attrName>
                                        </p:attrNameLst>
                                      </p:cBhvr>
                                      <p:to>
                                        <p:strVal val="true"/>
                                      </p:to>
                                    </p:set>
                                    <p:animScale>
                                      <p:cBhvr>
                                        <p:cTn id="70" dur="200" fill="hold">
                                          <p:stCondLst>
                                            <p:cond delay="0"/>
                                          </p:stCondLst>
                                        </p:cTn>
                                        <p:tgtEl>
                                          <p:spTgt spid="4"/>
                                        </p:tgtEl>
                                      </p:cBhvr>
                                      <p:from x="100000" y="100000"/>
                                      <p:to x="100000" y="5000"/>
                                    </p:animScale>
                                    <p:animScale>
                                      <p:cBhvr>
                                        <p:cTn id="71" dur="200" fill="hold">
                                          <p:stCondLst>
                                            <p:cond delay="200"/>
                                          </p:stCondLst>
                                        </p:cTn>
                                        <p:tgtEl>
                                          <p:spTgt spid="4"/>
                                        </p:tgtEl>
                                      </p:cBhvr>
                                      <p:from x="100000" y="5000"/>
                                      <p:to x="120000" y="150000"/>
                                    </p:animScale>
                                    <p:animScale>
                                      <p:cBhvr>
                                        <p:cTn id="72" dur="600" fill="hold">
                                          <p:stCondLst>
                                            <p:cond delay="1400"/>
                                          </p:stCondLst>
                                        </p:cTn>
                                        <p:tgtEl>
                                          <p:spTgt spid="4"/>
                                        </p:tgtEl>
                                      </p:cBhvr>
                                      <p:to x="120000" y="150000"/>
                                    </p:animScale>
                                  </p:childTnLst>
                                </p:cTn>
                              </p:par>
                            </p:childTnLst>
                          </p:cTn>
                        </p:par>
                        <p:par>
                          <p:cTn id="73" fill="hold" nodeType="afterGroup">
                            <p:stCondLst>
                              <p:cond delay="27340"/>
                            </p:stCondLst>
                            <p:childTnLst>
                              <p:par>
                                <p:cTn id="74" presetID="0" presetClass="path" presetSubtype="0" accel="50000" decel="50000" fill="hold" grpId="8" nodeType="afterEffect">
                                  <p:stCondLst>
                                    <p:cond delay="0"/>
                                  </p:stCondLst>
                                  <p:iterate type="lt">
                                    <p:tmPct val="0"/>
                                  </p:iterate>
                                  <p:childTnLst>
                                    <p:animMotion origin="layout" path="M 0 0 C -0.03941 -0.00115 -0.07691 -0.00277 -0.1158 -0.00624 C -0.17048 -0.01641 -0.13055 -0.01063 -0.23645 -0.00832 C -0.28211 -0.00439 -0.31927 -0.00508 -0.36823 -0.00624 C -0.3901 -0.00855 -0.40399 -0.00994 -0.42691 -0.00832 C -0.42586 -0.00624 -0.425 -0.00393 -0.42378 -0.00208 C -0.42135 0.00162 -0.4158 0.00856 -0.4158 0.00856 C -0.41215 0.02405 -0.40885 0.03977 -0.40468 0.05503 C -0.4 0.11098 -0.38142 0.16255 -0.36823 0.21572 C -0.36024 0.24856 -0.35729 0.28324 -0.35416 0.31723 C -0.3533 0.36439 -0.35607 0.39515 -0.34618 0.43561 C -0.34548 0.43746 -0.33993 0.44971 -0.33645 0.45249 C -0.33211 0.45596 -0.32691 0.45804 -0.32222 0.46081 C -0.31996 0.4622 -0.31823 0.46474 -0.3158 0.4652 C -0.30798 0.46682 -0.3 0.46659 -0.29201 0.46728 C -0.28576 0.47006 -0.27951 0.47075 -0.27326 0.47353 C -0.23107 0.47191 -0.18802 0.4659 -0.146 0.47145 C -0.06753 0.46752 0.00573 0.4622 0.08577 0.46081 C 0.20625 0.45665 0.32448 0.45156 0.44601 0.45041 C 0.45174 0.44971 0.45764 0.44879 0.46337 0.44833 C 0.48577 0.44671 0.53021 0.44393 0.53021 0.44393 C 0.54063 0.43931 0.53559 0.42266 0.53802 0.41018 C 0.53976 0.38867 0.54323 0.36809 0.54584 0.34682 C 0.54549 0.32833 0.54323 0.24786 0.54132 0.2326 C 0.54011 0.22474 0.53802 0.20925 0.53802 0.20925 C 0.53368 0.14405 0.53681 0.07468 0.52535 0.01064 C 0.52136 -0.05225 0.52344 -0.11561 0.51424 -0.17757 C 0.5125 -0.33988 0.54844 -0.33803 0.46823 -0.33387 C 0.41563 -0.32532 0.36111 -0.32994 0.30799 -0.32763 C 0.25747 -0.31144 0.19098 -0.32601 0.13646 -0.33387 C 0.12691 -0.33803 0.1165 -0.33826 0.10643 -0.34035 C 0.09618 -0.34243 0.08594 -0.34543 0.07622 -0.34867 C 0.07448 -0.35006 0.07309 -0.35191 0.07118 -0.35306 C 0.06997 -0.35399 0.06719 -0.35722 0.06667 -0.35514 C 0.06545 -0.35144 0.06875 -0.34058 0.0698 -0.33595 C 0.07223 -0.32416 0.07309 -0.31191 0.07622 -0.30011 C 0.07952 -0.26636 0.08073 -0.23214 0.08577 -0.19861 C 0.08733 -0.15792 0.08802 -0.11653 0.09184 -0.07607 C 0.0915 -0.05572 0.09045 -0.03514 0.09045 -0.0148 C 0.09045 -0.01179 0.09028 -0.00809 0.09184 -0.00624 C 0.09462 -0.00324 0.10139 -0.00208 0.10139 -0.00208 C 0.10903 -0.00277 0.11615 -0.00324 0.12361 -0.00416 C 0.13316 -0.00532 0.15243 -0.00832 0.15243 -0.00832 C 0.16771 -0.01341 0.1842 -0.01526 0.19983 -0.01688 C 0.23091 -0.02682 0.28039 -0.02613 0.31111 -0.02751 C 0.35973 -0.02659 0.40868 -0.02936 0.45695 -0.02312 C 0.4698 -0.0215 0.48299 -0.01526 0.49532 -0.0104 C 0.49914 -0.00878 0.50816 -0.0067 0.51111 -0.00416 C 0.5125 -0.00277 0.51771 -0.00023 0.5158 0 C 0.50938 0.0007 0.48056 -0.003 0.47136 -0.00416 C 0.45955 -0.00948 0.4474 -0.00925 0.4349 -0.0104 C 0.4217 -0.01688 0.43143 -0.01248 0.40313 -0.01896 C 0.4 -0.01965 0.39358 -0.02104 0.39358 -0.02104 C 0.38212 -0.02613 0.3691 -0.02636 0.35712 -0.02959 C 0.34827 -0.03745 0.33924 -0.03699 0.32865 -0.04 C 0.31997 -0.04231 0.31372 -0.04485 0.30469 -0.04647 C 0.28907 -0.05156 0.27309 -0.05688 0.25712 -0.05919 C 0.24497 -0.06104 0.22066 -0.06335 0.22066 -0.06335 C 0.20417 -0.06867 0.18768 -0.07098 0.17136 -0.07399 C 0.15886 -0.07954 0.14601 -0.08231 0.13316 -0.08439 C 0.12101 -0.08878 0.10955 -0.09133 0.09688 -0.09295 C 0.07448 -0.10011 0.04844 -0.09896 0.02518 -0.10566 C 0.00886 -0.11052 0.0323 -0.10474 0.00799 -0.10982 C 0.00157 -0.11121 -0.01128 -0.11399 -0.01128 -0.11399 C -0.02152 -0.11907 -0.00937 -0.11352 -0.02534 -0.11838 C -0.03559 -0.12139 -0.04392 -0.12647 -0.05399 -0.12878 C -0.06788 -0.13641 -0.08385 -0.14428 -0.09861 -0.14798 C -0.10781 -0.15422 -0.11875 -0.15699 -0.12864 -0.16069 C -0.13541 -0.1667 -0.14461 -0.17063 -0.1526 -0.17318 C -0.15972 -0.18011 -0.175 -0.18474 -0.1842 -0.19029 C -0.19618 -0.19769 -0.20798 -0.20717 -0.22066 -0.21133 C -0.22239 -0.21272 -0.22361 -0.21433 -0.22534 -0.21549 C -0.22691 -0.21641 -0.22882 -0.21641 -0.23038 -0.21757 C -0.23142 -0.21873 -0.23229 -0.22081 -0.23333 -0.22196 C -0.23472 -0.22312 -0.23645 -0.22312 -0.23802 -0.22404 C -0.24253 -0.22659 -0.24705 -0.22844 -0.25086 -0.23237 C -0.25902 -0.24069 -0.25451 -0.23792 -0.26354 -0.24092 C -0.26527 -0.24231 -0.26666 -0.24393 -0.26823 -0.24508 C -0.26979 -0.24601 -0.2717 -0.24601 -0.27326 -0.24717 C -0.2743 -0.24832 -0.27517 -0.2504 -0.27621 -0.25156 C -0.2802 -0.2548 -0.28906 -0.25988 -0.28906 -0.25988 C -0.28975 -0.26104 -0.29427 -0.26774 -0.29548 -0.26844 C -0.3059 -0.27676 -0.29392 -0.26312 -0.30486 -0.27468 C -0.31562 -0.28601 -0.32673 -0.29618 -0.33802 -0.30636 C -0.34218 -0.31006 -0.34913 -0.31422 -0.35243 -0.31907 C -0.36302 -0.33364 -0.38958 -0.35676 -0.40468 -0.36347 C -0.40625 -0.36416 -0.40173 -0.36208 -0.4 -0.36139 C -0.39843 -0.36069 -0.39687 -0.36023 -0.39531 -0.3593 C -0.3835 -0.35167 -0.39427 -0.35792 -0.38246 -0.35306 C -0.36788 -0.34705 -0.35555 -0.34404 -0.33975 -0.34243 C -0.32014 -0.33734 -0.29948 -0.33734 -0.27951 -0.33595 C -0.21111 -0.32324 -0.1184 -0.33318 -0.06198 -0.33387 C -0.0276 -0.33665 -0.02014 -0.3378 0.02066 -0.33595 C 0.02674 -0.3237 0.02795 -0.32647 0.03177 -0.31075 C 0.0323 -0.30867 0.03282 -0.30636 0.03316 -0.30428 C 0.03386 -0.30219 0.03473 -0.29803 0.03473 -0.29803 C 0.03664 -0.22173 0.03507 -0.14589 0.03177 -0.06959 C 0.03125 -0.06058 0.03091 -0.05133 0.03021 -0.04231 C 0.029 -0.02867 0.02223 -0.01595 0.02223 -0.00208 " pathEditMode="relative" ptsTypes="ffffffffffffffffffffffffffffffffffffffffffffffffffffffffffffffffffffffffffffffffffffffffffffffffffA">
                                      <p:cBhvr>
                                        <p:cTn id="75" dur="3000" fill="hold"/>
                                        <p:tgtEl>
                                          <p:spTgt spid="4"/>
                                        </p:tgtEl>
                                        <p:attrNameLst>
                                          <p:attrName>ppt_x</p:attrName>
                                          <p:attrName>ppt_y</p:attrName>
                                        </p:attrNameLst>
                                      </p:cBhvr>
                                    </p:animMotion>
                                  </p:childTnLst>
                                </p:cTn>
                              </p:par>
                            </p:childTnLst>
                          </p:cTn>
                        </p:par>
                        <p:par>
                          <p:cTn id="76" fill="hold" nodeType="afterGroup">
                            <p:stCondLst>
                              <p:cond delay="30340"/>
                            </p:stCondLst>
                            <p:childTnLst>
                              <p:par>
                                <p:cTn id="77" presetID="0" presetClass="path" presetSubtype="0" accel="50000" decel="50000" fill="hold" grpId="6" nodeType="afterEffect">
                                  <p:stCondLst>
                                    <p:cond delay="0"/>
                                  </p:stCondLst>
                                  <p:iterate type="lt">
                                    <p:tmPct val="0"/>
                                  </p:iterate>
                                  <p:childTnLst>
                                    <p:animMotion origin="layout" path="M 0 0 C -0.10921 -0.00995 -0.21928 -0.00995 -0.32865 -0.0148 C -0.35573 -0.01734 -0.3823 -0.02313 -0.40955 -0.02544 C -0.42379 -0.02359 -0.43698 -0.02012 -0.45087 -0.01711 C -0.47119 -0.00717 -0.46077 -0.00948 -0.45886 -0.06359 C -0.45799 -0.08971 -0.45695 -0.1126 -0.45244 -0.13758 C -0.4507 -0.16324 -0.4474 -0.18682 -0.44289 -0.21156 C -0.43768 -0.23954 -0.43542 -0.26659 -0.42865 -0.29388 C -0.4231 -0.3163 -0.42362 -0.34104 -0.4191 -0.3637 C -0.41112 -0.40347 -0.40504 -0.44578 -0.39375 -0.48417 C -0.39237 -0.4955 -0.38924 -0.50474 -0.38733 -0.51584 C -0.38473 -0.53087 -0.38334 -0.54798 -0.37935 -0.56232 C -0.37605 -0.59931 -0.37587 -0.60301 -0.37466 -0.6555 C -0.36789 -0.64578 -0.35504 -0.65434 -0.34601 -0.6555 C -0.3132 -0.66012 -0.28056 -0.66428 -0.24775 -0.66821 C -0.21164 -0.67769 -0.17483 -0.67654 -0.1382 -0.67862 C -0.09688 -0.67746 -0.05938 -0.67515 -0.0191 -0.67029 C 0.00138 -0.66128 0.0335 -0.66451 0.05069 -0.66382 C 0.08854 -0.66243 0.11979 -0.6622 0.15711 -0.65966 C 0.16458 -0.65919 0.17187 -0.6585 0.17934 -0.65758 C 0.18402 -0.65711 0.18888 -0.65596 0.19357 -0.6555 C 0.21684 -0.65365 0.26336 -0.6511 0.26336 -0.6511 C 0.27482 -0.64625 0.28802 -0.64671 0.3 -0.64486 C 0.35451 -0.64625 0.40607 -0.64925 0.46024 -0.6511 C 0.47135 -0.65041 0.48385 -0.65619 0.49357 -0.64902 C 0.49826 -0.64555 0.4927 -0.63492 0.49201 -0.62798 C 0.49045 -0.61434 0.48784 -0.60116 0.48559 -0.58775 C 0.48454 -0.56856 0.48368 -0.55099 0.47934 -0.53272 C 0.4769 -0.50937 0.47222 -0.48555 0.46666 -0.46313 C 0.46267 -0.43006 0.46545 -0.39677 0.46822 -0.3637 C 0.46927 -0.33919 0.47031 -0.31422 0.47291 -0.28971 C 0.47517 -0.26867 0.47986 -0.24763 0.48246 -0.22636 C 0.48333 -0.18682 0.48559 -0.14752 0.48559 -0.10798 C 0.48559 -0.07908 0.49097 -0.04879 0.48402 -0.02128 C 0.48177 -0.01249 0.47031 -0.02012 0.46336 -0.01919 C 0.45086 -0.01758 0.44079 -0.01087 0.42847 -0.00856 C 0.42465 -0.00694 0.42118 -0.00393 0.41736 -0.00232 C 0.41215 -0.00023 0.40677 0.00023 0.40156 0.00208 C 0.3052 0 0.20902 -0.00532 0.11267 -0.00856 C 0.08767 -0.01064 0.05625 -0.02081 0.03333 -0.01064 C 0.03402 0.01063 0.03263 0.04578 0.03802 0.06751 C 0.03975 0.10057 0.0401 0.13387 0.04288 0.16693 C 0.04496 0.25526 0.03298 0.23514 0.1 0.23237 C 0.12239 0.23005 0.14218 0.22543 0.1651 0.22404 C 0.19635 0.21988 0.22708 0.21872 0.25868 0.21757 C 0.3644 0.22081 0.35381 0.2215 0.4967 0.21757 C 0.50104 0.21757 0.48819 0.21618 0.48402 0.21549 C 0.4809 0.21479 0.4776 0.21387 0.47447 0.21341 C 0.45625 0.21017 0.45052 0.21063 0.42847 0.20924 C 0.40868 0.20647 0.38958 0.19977 0.36979 0.19653 C 0.35746 0.19098 0.34409 0.19075 0.33177 0.18589 C 0.32187 0.18196 0.31319 0.17572 0.30312 0.17318 C 0.29791 0.16855 0.29305 0.1674 0.28732 0.16485 C 0.27743 0.15583 0.26579 0.1556 0.25555 0.14797 C 0.25329 0.14612 0.25156 0.14312 0.24913 0.1415 C 0.2302 0.12901 0.23923 0.13641 0.2269 0.13086 C 0.21267 0.12439 0.20034 0.11676 0.18541 0.1119 C 0.16614 0.09896 0.14513 0.0904 0.12534 0.07815 C 0.121 0.0756 0.11684 0.07237 0.11267 0.06959 C 0.11076 0.0682 0.10833 0.06844 0.10625 0.06751 C 0.10364 0.06635 0.10086 0.0652 0.09843 0.06335 C 0.08246 0.05179 0.09548 0.05641 0.0809 0.05271 C 0.06857 0.04208 0.07517 0.04531 0.0618 0.04208 C 0.05017 0.03167 0.06475 0.04393 0.05069 0.03583 C 0.04253 0.03121 0.04253 0.02474 0.03177 0.02104 C 0.02361 0.01086 0.03437 0.02312 0.02204 0.01479 C 0.02083 0.01387 0.02013 0.01156 0.01892 0.0104 C 0.01805 0.00948 0.01684 0.00901 0.01579 0.00832 " pathEditMode="relative" ptsTypes="fffffffffffffffffffffffffffffffffffffffffffffffffffffffffffffffffffA">
                                      <p:cBhvr>
                                        <p:cTn id="78" dur="3000" fill="hold"/>
                                        <p:tgtEl>
                                          <p:spTgt spid="5"/>
                                        </p:tgtEl>
                                        <p:attrNameLst>
                                          <p:attrName>ppt_x</p:attrName>
                                          <p:attrName>ppt_y</p:attrName>
                                        </p:attrNameLst>
                                      </p:cBhvr>
                                    </p:animMotion>
                                  </p:childTnLst>
                                </p:cTn>
                              </p:par>
                            </p:childTnLst>
                          </p:cTn>
                        </p:par>
                        <p:par>
                          <p:cTn id="79" fill="hold" nodeType="afterGroup">
                            <p:stCondLst>
                              <p:cond delay="33340"/>
                            </p:stCondLst>
                            <p:childTnLst>
                              <p:par>
                                <p:cTn id="80" presetID="8" presetClass="emph" presetSubtype="0" fill="hold" grpId="5" nodeType="afterEffect">
                                  <p:stCondLst>
                                    <p:cond delay="0"/>
                                  </p:stCondLst>
                                  <p:iterate type="lt">
                                    <p:tmPct val="0"/>
                                  </p:iterate>
                                  <p:childTnLst>
                                    <p:animRot by="21600000">
                                      <p:cBhvr>
                                        <p:cTn id="81" dur="2000" fill="hold"/>
                                        <p:tgtEl>
                                          <p:spTgt spid="4"/>
                                        </p:tgtEl>
                                        <p:attrNameLst>
                                          <p:attrName>r</p:attrName>
                                        </p:attrNameLst>
                                      </p:cBhvr>
                                    </p:animRot>
                                  </p:childTnLst>
                                </p:cTn>
                              </p:par>
                            </p:childTnLst>
                          </p:cTn>
                        </p:par>
                        <p:par>
                          <p:cTn id="82" fill="hold" nodeType="afterGroup">
                            <p:stCondLst>
                              <p:cond delay="35340"/>
                            </p:stCondLst>
                            <p:childTnLst>
                              <p:par>
                                <p:cTn id="83" presetID="8" presetClass="emph" presetSubtype="0" fill="hold" grpId="3" nodeType="afterEffect">
                                  <p:stCondLst>
                                    <p:cond delay="0"/>
                                  </p:stCondLst>
                                  <p:iterate type="lt">
                                    <p:tmPct val="0"/>
                                  </p:iterate>
                                  <p:childTnLst>
                                    <p:animRot by="21600000">
                                      <p:cBhvr>
                                        <p:cTn id="84" dur="2000" fill="hold"/>
                                        <p:tgtEl>
                                          <p:spTgt spid="5"/>
                                        </p:tgtEl>
                                        <p:attrNameLst>
                                          <p:attrName>r</p:attrName>
                                        </p:attrNameLst>
                                      </p:cBhvr>
                                    </p:animRot>
                                  </p:childTnLst>
                                </p:cTn>
                              </p:par>
                            </p:childTnLst>
                          </p:cTn>
                        </p:par>
                        <p:par>
                          <p:cTn id="85" fill="hold" nodeType="afterGroup">
                            <p:stCondLst>
                              <p:cond delay="37340"/>
                            </p:stCondLst>
                            <p:childTnLst>
                              <p:par>
                                <p:cTn id="86" presetID="9" presetClass="emph" presetSubtype="0" grpId="6" nodeType="afterEffect">
                                  <p:stCondLst>
                                    <p:cond delay="0"/>
                                  </p:stCondLst>
                                  <p:iterate type="lt">
                                    <p:tmAbs val="0"/>
                                  </p:iterate>
                                  <p:childTnLst>
                                    <p:set>
                                      <p:cBhvr rctx="PPT">
                                        <p:cTn id="87" dur="indefinite"/>
                                        <p:tgtEl>
                                          <p:spTgt spid="4"/>
                                        </p:tgtEl>
                                        <p:attrNameLst>
                                          <p:attrName>style.opacity</p:attrName>
                                        </p:attrNameLst>
                                      </p:cBhvr>
                                      <p:to>
                                        <p:strVal val="0.25"/>
                                      </p:to>
                                    </p:set>
                                    <p:animEffect filter="image" prLst="opacity: 0.25">
                                      <p:cBhvr rctx="IE">
                                        <p:cTn id="88" dur="indefinite"/>
                                        <p:tgtEl>
                                          <p:spTgt spid="4"/>
                                        </p:tgtEl>
                                      </p:cBhvr>
                                    </p:animEffect>
                                  </p:childTnLst>
                                </p:cTn>
                              </p:par>
                            </p:childTnLst>
                          </p:cTn>
                        </p:par>
                        <p:par>
                          <p:cTn id="89" fill="hold" nodeType="afterGroup">
                            <p:stCondLst>
                              <p:cond delay="37340"/>
                            </p:stCondLst>
                            <p:childTnLst>
                              <p:par>
                                <p:cTn id="90" presetID="9" presetClass="emph" presetSubtype="0" grpId="4" nodeType="afterEffect">
                                  <p:stCondLst>
                                    <p:cond delay="0"/>
                                  </p:stCondLst>
                                  <p:iterate type="lt">
                                    <p:tmAbs val="0"/>
                                  </p:iterate>
                                  <p:childTnLst>
                                    <p:set>
                                      <p:cBhvr rctx="PPT">
                                        <p:cTn id="91" dur="indefinite"/>
                                        <p:tgtEl>
                                          <p:spTgt spid="5"/>
                                        </p:tgtEl>
                                        <p:attrNameLst>
                                          <p:attrName>style.opacity</p:attrName>
                                        </p:attrNameLst>
                                      </p:cBhvr>
                                      <p:to>
                                        <p:strVal val="0.25"/>
                                      </p:to>
                                    </p:set>
                                    <p:animEffect filter="image" prLst="opacity: 0.25">
                                      <p:cBhvr rctx="IE">
                                        <p:cTn id="92" dur="indefinite"/>
                                        <p:tgtEl>
                                          <p:spTgt spid="5"/>
                                        </p:tgtEl>
                                      </p:cBhvr>
                                    </p:animEffect>
                                  </p:childTnLst>
                                </p:cTn>
                              </p:par>
                            </p:childTnLst>
                          </p:cTn>
                        </p:par>
                        <p:par>
                          <p:cTn id="93" fill="hold" nodeType="afterGroup">
                            <p:stCondLst>
                              <p:cond delay="37340"/>
                            </p:stCondLst>
                            <p:childTnLst>
                              <p:par>
                                <p:cTn id="94" presetID="6" presetClass="emph" presetSubtype="0" fill="hold" nodeType="afterEffect">
                                  <p:stCondLst>
                                    <p:cond delay="0"/>
                                  </p:stCondLst>
                                  <p:childTnLst>
                                    <p:animScale>
                                      <p:cBhvr>
                                        <p:cTn id="95" dur="2000" fill="hold"/>
                                        <p:tgtEl>
                                          <p:spTgt spid="6"/>
                                        </p:tgtEl>
                                      </p:cBhvr>
                                      <p:by x="150000" y="150000"/>
                                    </p:animScale>
                                  </p:childTnLst>
                                </p:cTn>
                              </p:par>
                            </p:childTnLst>
                          </p:cTn>
                        </p:par>
                        <p:par>
                          <p:cTn id="96" fill="hold" nodeType="afterGroup">
                            <p:stCondLst>
                              <p:cond delay="39340"/>
                            </p:stCondLst>
                            <p:childTnLst>
                              <p:par>
                                <p:cTn id="97" presetID="0" presetClass="path" presetSubtype="0" accel="50000" decel="50000" fill="hold" grpId="7" nodeType="afterEffect">
                                  <p:stCondLst>
                                    <p:cond delay="0"/>
                                  </p:stCondLst>
                                  <p:iterate type="lt">
                                    <p:tmPct val="0"/>
                                  </p:iterate>
                                  <p:childTnLst>
                                    <p:animMotion origin="layout" path="M 2.22222E-6 2.25434E-6 C -0.00174 -0.00625 -0.00486 -0.01896 -0.00486 -0.01873 C -0.004 -0.05549 -0.00747 -0.13572 0.01111 -0.1711 C 0.01406 -0.18359 0.01024 -0.17226 0.01736 -0.18174 C 0.025 -0.19191 0.02847 -0.20648 0.03958 -0.21133 C 0.0434 -0.21642 0.05399 -0.23075 0.05868 -0.23468 C 0.06007 -0.23584 0.06198 -0.23561 0.06337 -0.23677 C 0.06666 -0.23931 0.07031 -0.24139 0.07291 -0.24509 C 0.07396 -0.24648 0.07465 -0.24856 0.07604 -0.24948 C 0.07795 -0.25087 0.08038 -0.25064 0.08246 -0.25156 C 0.08958 -0.25434 0.09635 -0.25804 0.10312 -0.26197 C 0.10868 -0.2652 0.11302 -0.27006 0.11892 -0.2726 C 0.12465 -0.27977 0.12083 -0.27607 0.1316 -0.28116 C 0.13333 -0.28208 0.13472 -0.2844 0.13646 -0.28532 C 0.15521 -0.29619 0.17656 -0.30266 0.1967 -0.30636 C 0.2151 -0.31515 0.23628 -0.31538 0.25555 -0.317 C 0.27031 -0.32347 0.28628 -0.32231 0.30156 -0.32347 C 0.35486 -0.33757 0.31979 -0.32902 0.45069 -0.32347 C 0.45399 -0.32324 0.46024 -0.31908 0.46024 -0.31885 C 0.4651 -0.30937 0.46701 -0.30104 0.46024 -0.29156 C 0.45712 -0.27538 0.44514 -0.26335 0.43646 -0.25156 C 0.43281 -0.24648 0.42378 -0.23885 0.42378 -0.23861 C 0.41805 -0.22752 0.39774 -0.20671 0.38715 -0.20278 C 0.37882 -0.19445 0.37725 -0.18867 0.36666 -0.1859 C 0.3651 -0.18451 0.36319 -0.18359 0.3618 -0.18174 C 0.35989 -0.17919 0.35937 -0.17503 0.35712 -0.17318 C 0.35486 -0.17133 0.35173 -0.17179 0.34913 -0.1711 C 0.32517 -0.14613 0.35347 -0.17318 0.33489 -0.1607 C 0.3335 -0.15977 0.33281 -0.15746 0.3316 -0.1563 C 0.32517 -0.15006 0.32517 -0.15052 0.31892 -0.14798 C 0.30868 -0.13364 0.32916 -0.16139 0.30312 -0.13526 C 0.29271 -0.12486 0.28767 -0.12046 0.27604 -0.11399 C 0.27066 -0.10682 0.26771 -0.10405 0.26024 -0.10151 C 0.25486 -0.09388 0.25104 -0.09411 0.24444 -0.08879 C 0.2309 -0.07792 0.23993 -0.08185 0.22847 -0.07815 C 0.22344 -0.07353 0.21771 -0.07006 0.21267 -0.06544 C 0.21076 -0.06382 0.20972 -0.06058 0.20781 -0.05919 C 0.20382 -0.05642 0.19913 -0.05549 0.19514 -0.05272 C 0.18628 -0.04671 0.17673 -0.03861 0.16823 -0.03168 C 0.15712 -0.02266 0.14722 -0.00971 0.13489 -0.00416 C 0.11823 0.01688 0.09705 0.03653 0.07604 0.04878 C 0.07048 0.05202 0.06597 0.05665 0.06024 0.05919 C 0.05052 0.06821 0.03975 0.07769 0.02847 0.08254 C 0.02639 0.08462 0.02448 0.08693 0.02222 0.08878 C 0.02014 0.0904 0.01771 0.09133 0.0158 0.09318 C 0.00573 0.10289 0.01649 0.09711 0.00625 0.1015 C 2.22222E-6 0.11006 -0.00834 0.11191 -0.01441 0.12046 C -0.02031 0.12855 -0.01702 0.12601 -0.02396 0.12902 C -0.03299 0.14104 -0.0408 0.15098 -0.05243 0.15861 C -0.05799 0.16601 -0.06111 0.17017 -0.0684 0.17341 C -0.07604 0.18104 -0.08281 0.1889 -0.09063 0.19676 C -0.0967 0.20277 -0.1007 0.2104 -0.10799 0.21364 C -0.11441 0.22659 -0.10712 0.2148 -0.11597 0.22196 C -0.11719 0.22312 -0.11788 0.2252 -0.1191 0.22636 C -0.12101 0.22821 -0.12344 0.22913 -0.12552 0.23052 C -0.13056 0.23722 -0.13594 0.24139 -0.14132 0.2474 C -0.14792 0.2548 -0.15382 0.26474 -0.16198 0.26844 C -0.16823 0.27977 -0.17656 0.28786 -0.1842 0.29803 C -0.18594 0.30034 -0.18872 0.30058 -0.19063 0.30243 C -0.19688 0.30844 -0.19393 0.30797 -0.19844 0.31514 C -0.20156 0.32023 -0.20434 0.32555 -0.20799 0.32994 C -0.21077 0.33341 -0.21754 0.33826 -0.21754 0.33849 C -0.22361 0.35075 -0.23368 0.35769 -0.24132 0.36786 C -0.24323 0.3704 -0.24427 0.37387 -0.24618 0.37641 C -0.25191 0.38404 -0.25938 0.38982 -0.26511 0.39745 C -0.2757 0.41156 -0.26077 0.39722 -0.27309 0.40809 C -0.27761 0.41711 -0.28438 0.42243 -0.29063 0.42913 C -0.29549 0.43445 -0.29861 0.43907 -0.30486 0.44185 C -0.30816 0.44532 -0.31077 0.44994 -0.31441 0.45248 C -0.33004 0.46266 -0.31094 0.44508 -0.32709 0.45873 C -0.33594 0.46612 -0.34236 0.47769 -0.35243 0.48208 C -0.36545 0.49942 -0.43629 0.61271 -0.4033 0.56878 C -0.39896 0.58196 -0.39427 0.58844 -0.38889 0.60046 C -0.38334 0.63052 -0.38715 0.69618 -0.41754 0.70404 C -0.42778 0.69734 -0.42709 0.69318 -0.43334 0.68069 C -0.43733 0.67283 -0.44358 0.6652 -0.44913 0.65965 C -0.45486 0.64069 -0.45035 0.65179 -0.4665 0.63006 C -0.47309 0.6215 -0.48264 0.60254 -0.48716 0.59191 C -0.49115 0.58289 -0.49462 0.57341 -0.49844 0.56439 C -0.49983 0.56092 -0.5033 0.55399 -0.5033 0.55422 C -0.50677 0.53549 -0.51406 0.51954 -0.51754 0.50104 C -0.51893 0.49341 -0.52014 0.4756 -0.52066 0.46936 C -0.52014 0.45942 -0.52136 0.44925 -0.5191 0.43977 C -0.51841 0.43699 -0.51476 0.43907 -0.51285 0.43769 C -0.50938 0.43537 -0.50608 0.4326 -0.5033 0.42913 C -0.49132 0.41387 -0.47691 0.40254 -0.46511 0.38682 C -0.46163 0.38219 -0.45903 0.37641 -0.45556 0.37202 C -0.45278 0.36878 -0.44861 0.36717 -0.44618 0.3637 C -0.44306 0.35954 -0.43663 0.35098 -0.43663 0.35121 C -0.43438 0.34219 -0.4309 0.33341 -0.42709 0.32555 C -0.42049 0.28208 -0.42448 0.31144 -0.42709 0.21156 C -0.42761 0.19167 -0.43177 0.15237 -0.43177 0.1526 C -0.43281 0.0148 -0.43455 -0.12093 -0.44288 -0.25781 C -0.44236 -0.28532 -0.44288 -0.31283 -0.44132 -0.34035 C -0.44115 -0.34243 -0.43906 -0.33757 -0.4382 -0.33596 C -0.43698 -0.33388 -0.43594 -0.33203 -0.43507 -0.32971 C -0.43143 -0.32046 -0.4257 -0.31075 -0.4191 -0.30428 C -0.40643 -0.29156 -0.39393 -0.27838 -0.38108 -0.26636 C -0.36459 -0.2511 -0.37448 -0.25526 -0.36042 -0.25156 C -0.35886 -0.25018 -0.35695 -0.24902 -0.35556 -0.24717 C -0.35417 -0.24532 -0.35382 -0.24255 -0.35243 -0.24093 C -0.34965 -0.23792 -0.34618 -0.23677 -0.34288 -0.23468 C -0.33768 -0.23145 -0.33229 -0.2289 -0.32709 -0.22613 C -0.32448 -0.22474 -0.3191 -0.22197 -0.3191 -0.22174 C -0.31389 -0.21133 -0.31094 -0.21596 -0.3033 -0.20925 C -0.29497 -0.20185 -0.3059 -0.20809 -0.29531 -0.2007 C -0.28768 -0.19538 -0.27917 -0.19145 -0.27153 -0.1859 C -0.26181 -0.17896 -0.25486 -0.16925 -0.24445 -0.16486 C -0.24288 -0.16347 -0.2415 -0.16185 -0.23976 -0.1607 C -0.2382 -0.15977 -0.23646 -0.15954 -0.23507 -0.15838 C -0.23386 -0.15723 -0.23316 -0.15515 -0.23177 -0.15422 C -0.22882 -0.15237 -0.22222 -0.15006 -0.22222 -0.14983 C -0.21528 -0.14382 -0.20816 -0.13781 -0.2 -0.13526 C -0.1915 -0.12648 -0.18229 -0.11908 -0.17153 -0.1163 C -0.16545 -0.10775 -0.15556 -0.10451 -0.14775 -0.09919 C -0.14219 -0.09549 -0.13768 -0.09133 -0.13177 -0.08879 C -0.12049 -0.07861 -0.12587 -0.08139 -0.11597 -0.07815 C -0.10747 -0.07052 -0.09983 -0.06729 -0.09063 -0.06127 C -0.07986 -0.05411 -0.06962 -0.04509 -0.05886 -0.03792 C -0.04792 -0.03052 -0.03959 -0.02035 -0.02709 -0.0148 C -0.0184 -0.00601 -0.00886 0.00416 0.00156 0.00855 C 0.01059 0.01665 0.01788 0.02497 0.02847 0.02959 C 0.03003 0.03098 0.0316 0.03283 0.03333 0.03399 C 0.03472 0.03491 0.03663 0.03491 0.03802 0.03607 C 0.04965 0.04624 0.03628 0.03954 0.04757 0.04439 C 0.05173 0.05017 0.05625 0.05248 0.0618 0.05503 C 0.07274 0.06913 0.0875 0.0793 0.1 0.09086 C 0.10833 0.09849 0.11701 0.11306 0.12691 0.1163 C 0.13594 0.12578 0.14496 0.13826 0.15555 0.14381 C 0.15955 0.14913 0.16267 0.15537 0.16666 0.16069 C 0.17448 0.1711 0.18437 0.18011 0.19357 0.18821 C 0.1967 0.19098 0.19826 0.19653 0.20156 0.19884 C 0.20364 0.20023 0.2059 0.20139 0.20781 0.203 C 0.21632 0.2104 0.22361 0.22428 0.23333 0.22844 C 0.2401 0.23745 0.24948 0.24555 0.25868 0.24948 C 0.26458 0.2578 0.27187 0.25988 0.27934 0.26636 C 0.28281 0.26936 0.28541 0.27399 0.28889 0.27699 C 0.29948 0.28624 0.30903 0.29595 0.31736 0.30867 C 0.3283 0.32555 0.31562 0.30428 0.32847 0.32139 C 0.32986 0.32323 0.33021 0.32601 0.3316 0.32763 C 0.33559 0.33225 0.34444 0.34034 0.34444 0.34058 C 0.34878 0.34936 0.35625 0.35907 0.36337 0.3637 C 0.36979 0.37572 0.36285 0.36462 0.37291 0.37433 C 0.37986 0.38104 0.38628 0.3889 0.39357 0.39537 C 0.4118 0.41156 0.39392 0.40254 0.40625 0.40809 C 0.42014 0.42589 0.4033 0.40601 0.4158 0.41641 C 0.42205 0.4215 0.42344 0.42751 0.4316 0.43121 C 0.44114 0.45017 0.42847 0.42797 0.43958 0.43977 C 0.44097 0.44139 0.44132 0.44439 0.44271 0.44601 C 0.44462 0.44809 0.44722 0.44855 0.44913 0.4504 C 0.45451 0.45595 0.45955 0.46381 0.46337 0.47144 C 0.46545 0.48023 0.47014 0.48393 0.47291 0.49271 C 0.47673 0.50451 0.47934 0.5163 0.48246 0.52855 C 0.48298 0.53988 0.48403 0.55098 0.48403 0.56231 C 0.48403 0.56462 0.48403 0.56971 0.48246 0.56878 C 0.48055 0.5674 0.48194 0.56277 0.4809 0.56023 C 0.47916 0.5556 0.47448 0.54751 0.47448 0.54774 C 0.47083 0.52763 0.47326 0.53572 0.46823 0.52231 C 0.46545 0.50335 0.46354 0.48462 0.4618 0.4652 C 0.4625 0.42774 0.46059 0.38982 0.46666 0.35306 C 0.46805 0.32902 0.4691 0.30497 0.47135 0.28115 C 0.47344 0.18728 0.48038 0.07006 0.45712 -0.02312 C 0.45521 -0.04116 0.45399 -0.06035 0.45069 -0.07815 C 0.44757 -0.09457 0.44271 -0.11029 0.43958 -0.12671 C 0.43767 -0.13734 0.4375 -0.14798 0.43489 -0.15838 C 0.43246 -0.17781 0.43628 -0.19399 0.42048 -0.2007 C 0.38993 -0.19931 0.37639 -0.19815 0.35069 -0.19445 C 0.33889 -0.18914 0.32587 -0.18821 0.31423 -0.18174 C 0.30469 -0.17642 0.29514 -0.17018 0.28559 -0.16486 C 0.27899 -0.16116 0.27361 -0.15515 0.26666 -0.15214 C 0.25712 -0.14012 0.27031 -0.15538 0.25868 -0.1459 C 0.25746 -0.14474 0.25677 -0.14266 0.25555 -0.14151 C 0.25416 -0.14035 0.25225 -0.14035 0.25069 -0.13942 C 0.2434 -0.13526 0.23958 -0.1311 0.2316 -0.12879 C 0.22587 -0.1237 0.22083 -0.1207 0.21423 -0.11838 C 0.20521 -0.10636 0.21441 -0.11607 0.20156 -0.10983 C 0.19982 -0.1089 0.19844 -0.10659 0.1967 -0.10567 C 0.19479 -0.10451 0.19253 -0.10428 0.19045 -0.10359 C 0.18055 -0.09688 0.17066 -0.09341 0.16024 -0.08879 C 0.15347 -0.07931 0.14861 -0.08 0.13958 -0.07607 C 0.13125 -0.06867 0.12222 -0.0659 0.11267 -0.06335 C 0.10538 -0.05827 0.09618 -0.05411 0.08889 -0.04856 C 0.08246 -0.0437 0.07656 -0.03607 0.06979 -0.03168 C 0.06423 -0.02798 0.05972 -0.02151 0.05382 -0.01896 C 0.05069 -0.01757 0.04444 -0.0148 0.04444 -0.01457 C 0.04062 -0.00971 0.04184 -0.01018 0.03646 -0.00833 C 0.03385 -0.0074 0.02847 -0.00625 0.02847 -0.00601 L 0.01267 -0.01272 L -0.05729 -0.03792 " pathEditMode="relative" rAng="0" ptsTypes="ffffffffffffffffffffffffffffffffffffffffffffffffffffffffffffffffffffffffffffffffffffffffffffffffffffffffffffffffffffffffffffffffffffffffffffffffffffffffffffffffffffffffffffffffffffffffffAAA">
                                      <p:cBhvr>
                                        <p:cTn id="98" dur="2000" fill="hold"/>
                                        <p:tgtEl>
                                          <p:spTgt spid="4"/>
                                        </p:tgtEl>
                                        <p:attrNameLst>
                                          <p:attrName>ppt_x</p:attrName>
                                          <p:attrName>ppt_y</p:attrName>
                                        </p:attrNameLst>
                                      </p:cBhvr>
                                      <p:rCtr x="-1900" y="18100"/>
                                    </p:animMotion>
                                  </p:childTnLst>
                                </p:cTn>
                              </p:par>
                            </p:childTnLst>
                          </p:cTn>
                        </p:par>
                        <p:par>
                          <p:cTn id="99" fill="hold" nodeType="afterGroup">
                            <p:stCondLst>
                              <p:cond delay="41340"/>
                            </p:stCondLst>
                            <p:childTnLst>
                              <p:par>
                                <p:cTn id="100" presetID="0" presetClass="path" presetSubtype="0" accel="50000" decel="50000" fill="hold" grpId="5" nodeType="afterEffect">
                                  <p:stCondLst>
                                    <p:cond delay="0"/>
                                  </p:stCondLst>
                                  <p:iterate type="lt">
                                    <p:tmPct val="0"/>
                                  </p:iterate>
                                  <p:childTnLst>
                                    <p:animMotion origin="layout" path="M 0 0 C 0.0033 0.0178 0.00365 0.02381 0.00469 0.04647 C 0.00521 0.07121 0.00538 0.09572 0.00642 0.12046 C 0.00764 0.14936 0.01649 0.17826 0.0191 0.20716 C -0.11562 0.25086 -0.26285 0.25757 -0.39687 0.20924 C -0.43021 0.20994 -0.46354 0.21156 -0.49687 0.21156 C -0.51128 0.21156 -0.50017 0.20786 -0.49844 0.20716 C -0.49288 0.19583 -0.49757 0.1778 -0.49844 0.16485 C -0.49774 0.03052 -0.49861 -0.09781 -0.49201 -0.23029 C -0.48889 -0.36209 -0.48819 -0.49365 -0.48733 -0.62567 C -0.46319 -0.61526 -0.43611 -0.61503 -0.41111 -0.61295 C -0.39097 -0.61133 -0.35087 -0.60879 -0.35087 -0.60879 C -0.18785 -0.60925 0.19479 -0.62405 0.45556 -0.61087 C 0.45382 -0.56833 0.45434 -0.52648 0.45712 -0.48394 C 0.45816 -0.46891 0.45816 -0.4518 0.46198 -0.43746 C 0.46615 -0.39168 0.47136 -0.34613 0.47465 -0.30012 C 0.47604 -0.28024 0.47604 -0.25827 0.4809 -0.23885 C 0.48837 -0.17827 0.50695 -0.12139 0.5158 -0.06128 C 0.51476 -0.03862 0.51441 -0.01596 0.51267 0.00647 C 0.51181 0.01826 0.50399 0.0289 0.5 0.03815 C 0.4934 0.05317 0.4849 0.06566 0.47778 0.08046 C 0.47552 0.08508 0.47118 0.08716 0.46823 0.09086 C 0.46771 0.09294 0.46754 0.09526 0.46667 0.09734 C 0.46476 0.10173 0.46024 0.11005 0.46024 0.11005 C 0.45972 0.11213 0.45938 0.11422 0.45868 0.1163 C 0.45781 0.11861 0.45625 0.12046 0.45556 0.12277 C 0.45417 0.1267 0.45243 0.13526 0.45243 0.13526 C 0.45156 0.14797 0.44983 0.16069 0.44913 0.17341 C 0.4467 0.21919 0.45452 0.22196 0.43333 0.24531 C 0.42795 0.25109 0.42726 0.25711 0.42066 0.26011 C 0.36458 0.25271 0.34948 0.25502 0.26667 0.25364 C 0.25382 0.24786 0.26615 0.25271 0.23802 0.24948 C 0.15886 0.24 0.22101 0.24554 0.16649 0.24115 C 0.14583 0.23398 0.15833 0.23722 0.12865 0.23468 C 0.0974 0.22797 0.06719 0.21711 0.03629 0.20716 C 0.03247 0.18566 0.03577 0.16277 0.03976 0.14173 C 0.0434 0.12254 0.03976 0.12924 0.04601 0.12046 C 0.0533 0.09225 0.0625 0.0652 0.07136 0.03815 C 0.07396 0.03028 0.07708 0.02265 0.07934 0.01479 C 0.08004 0.01202 0.07986 0.00901 0.08073 0.00647 C 0.08264 0.00185 0.08733 -0.00625 0.08733 -0.00625 C 0.09045 -0.02336 0.09688 -0.03769 0.09983 -0.0548 C 0.10226 -0.06706 0.10417 -0.08463 0.10955 -0.09503 C 0.11094 -0.10058 0.11129 -0.10636 0.11267 -0.11191 C 0.11563 -0.12394 0.12118 -0.13365 0.12379 -0.1459 C 0.12622 -0.15769 0.12691 -0.1674 0.13177 -0.17758 C 0.13351 -0.19214 0.1349 -0.20324 0.14132 -0.2155 C 0.14288 -0.22451 0.14288 -0.22567 0.14601 -0.23469 C 0.14792 -0.24047 0.15243 -0.25157 0.15243 -0.25157 C 0.15486 -0.26498 0.16077 -0.27792 0.16649 -0.28948 C 0.17031 -0.30428 0.16528 -0.28625 0.17309 -0.30428 C 0.17587 -0.31099 0.17761 -0.31885 0.18073 -0.32555 C 0.18316 -0.33064 0.18872 -0.34035 0.18872 -0.34035 C 0.19132 -0.35052 0.19809 -0.35746 0.20313 -0.36555 C 0.21597 -0.38636 0.23125 -0.41388 0.24757 -0.42914 C 0.25504 -0.44347 0.24531 -0.42659 0.25868 -0.44185 C 0.26007 -0.44347 0.26059 -0.44625 0.26198 -0.4481 C 0.26337 -0.44995 0.26528 -0.45064 0.26667 -0.45226 C 0.27448 -0.46081 0.2816 -0.47237 0.28889 -0.48185 C 0.29063 -0.48417 0.2934 -0.4844 0.29531 -0.48625 C 0.30017 -0.49087 0.30434 -0.49896 0.30955 -0.50313 C 0.31094 -0.50428 0.31285 -0.50405 0.31424 -0.50521 C 0.31754 -0.50775 0.32066 -0.51076 0.32379 -0.51353 C 0.33351 -0.52209 0.34254 -0.5311 0.35399 -0.5348 C 0.35938 -0.53943 0.36354 -0.54104 0.36979 -0.54313 C 0.38403 -0.55284 0.40191 -0.55376 0.41754 -0.55792 C 0.41632 -0.51469 0.4158 -0.47168 0.40955 -0.42914 C 0.40781 -0.41735 0.40781 -0.40648 0.40469 -0.39515 C 0.40365 -0.3748 0.40191 -0.35607 0.4 -0.33596 C 0.4007 -0.25596 0.39809 -0.19815 0.40642 -0.12671 C 0.4059 -0.0296 0.40556 0.06774 0.40469 0.16485 C 0.40452 0.18104 0.40625 0.19791 0.40313 0.21364 C 0.40295 0.21456 0.38976 0.20948 0.38889 0.20924 C 0.37517 0.20393 0.39879 0.21109 0.36979 0.20508 C 0.35816 0.20254 0.34653 0.19907 0.3349 0.19676 C 0.32743 0.19537 0.32014 0.19375 0.31267 0.19237 C 0.30156 0.19005 0.27934 0.18404 0.27934 0.18404 C 0.26702 0.17734 0.25399 0.17271 0.24132 0.16716 C 0.22674 0.16069 0.23403 0.16138 0.22066 0.15445 C 0.20712 0.14751 0.19254 0.14242 0.17934 0.13526 C 0.16215 0.12601 0.17708 0.13109 0.16198 0.12693 C 0.14115 0.10774 0.11945 0.09063 0.09844 0.0719 C 0.08941 0.06404 0.08108 0.05109 0.07136 0.04231 C 0.06441 0.02843 0.05573 0.02104 0.0474 0.00855 C 0.04254 0.00092 0.03802 -0.00694 0.03316 -0.0148 C 0.02865 -0.02243 0.02222 -0.02821 0.01754 -0.03584 C 0.01267 -0.0437 0.00903 -0.05295 0.00295 -0.0592 C 0.00052 -0.06197 -0.00243 -0.06428 -0.00469 -0.06752 C -0.00729 -0.07122 -0.00868 -0.07631 -0.01111 -0.08024 C -0.01545 -0.08694 -0.02014 -0.09365 -0.02535 -0.0992 C -0.02795 -0.10197 -0.0309 -0.10451 -0.03333 -0.10775 C -0.0401 -0.117 -0.04583 -0.12833 -0.05399 -0.13526 C -0.06076 -0.14868 -0.07239 -0.15769 -0.0809 -0.16902 C -0.08281 -0.17157 -0.08385 -0.17503 -0.08576 -0.17758 C -0.08958 -0.18266 -0.09462 -0.18521 -0.09844 -0.19029 C -0.09896 -0.19099 -0.10538 -0.20278 -0.10798 -0.20509 C -0.10989 -0.20671 -0.11233 -0.20763 -0.11423 -0.20925 C -0.12048 -0.2148 -0.12448 -0.22289 -0.13177 -0.22613 C -0.1368 -0.23538 -0.14097 -0.24347 -0.14913 -0.24717 C -0.15642 -0.25688 -0.16684 -0.26868 -0.17621 -0.27469 C -0.18229 -0.28301 -0.18871 -0.2881 -0.19687 -0.29157 C -0.2026 -0.29966 -0.20885 -0.30243 -0.21597 -0.30868 C -0.21771 -0.31029 -0.21875 -0.3133 -0.22066 -0.31492 C -0.22205 -0.31607 -0.22378 -0.31607 -0.22552 -0.317 C -0.23385 -0.32255 -0.23976 -0.3318 -0.2493 -0.33596 C -0.25538 -0.34428 -0.2493 -0.33711 -0.25712 -0.34243 C -0.2651 -0.34775 -0.27066 -0.35538 -0.27934 -0.35931 C -0.28403 -0.36394 -0.28663 -0.36694 -0.29201 -0.36995 C -0.29514 -0.37157 -0.30156 -0.37411 -0.30156 -0.37411 C -0.31423 -0.38636 -0.32778 -0.39607 -0.34149 -0.40578 C -0.35035 -0.41226 -0.35555 -0.4185 -0.3651 -0.42266 C -0.36962 -0.42914 -0.37292 -0.43122 -0.37934 -0.4333 C -0.39236 -0.44347 -0.40278 -0.45873 -0.41753 -0.46498 C -0.42326 -0.47099 -0.42812 -0.47469 -0.43489 -0.47769 C -0.44201 -0.48694 -0.45798 -0.50474 -0.46823 -0.50937 C -0.48194 -0.52763 -0.46892 -0.50104 -0.46667 -0.49665 C -0.4651 -0.4881 -0.46406 -0.48278 -0.46024 -0.47561 C -0.45903 -0.46683 -0.45764 -0.4585 -0.45555 -0.45018 C -0.45226 -0.41896 -0.45 -0.38659 -0.44132 -0.35723 C -0.43941 -0.34197 -0.43542 -0.32671 -0.43021 -0.31284 C -0.42691 -0.2948 -0.42048 -0.27584 -0.4158 -0.25781 C -0.41337 -0.24833 -0.4125 -0.23746 -0.40955 -0.22821 C -0.40885 -0.2259 -0.40729 -0.22428 -0.40642 -0.22197 C -0.4033 -0.21411 -0.40208 -0.20486 -0.4 -0.19654 C -0.39635 -0.18151 -0.39792 -0.19052 -0.39358 -0.17758 C -0.39028 -0.16787 -0.38871 -0.15769 -0.38576 -0.14798 C -0.38524 -0.14451 -0.38507 -0.14081 -0.3842 -0.13735 C -0.38351 -0.13434 -0.38177 -0.1318 -0.3809 -0.12879 C -0.37691 -0.11122 -0.37691 -0.09087 -0.37135 -0.07399 C -0.36319 -0.04925 -0.37239 -0.08394 -0.36667 -0.06128 C -0.36423 -0.04209 -0.35955 -0.02474 -0.35555 -0.00625 C -0.35121 0.01387 -0.35729 -0.0044 -0.35087 0.01271 C -0.34844 0.03398 -0.34618 0.05803 -0.34149 0.07838 C -0.33906 0.10011 -0.33594 0.12208 -0.33333 0.14381 C -0.33281 0.16277 -0.33923 0.21017 -0.31753 0.21988 C -0.31163 0.21919 -0.30573 0.21919 -0.3 0.2178 C -0.28715 0.21479 -0.29184 0.21109 -0.27778 0.20508 C -0.26562 0.19976 -0.27153 0.20185 -0.26024 0.19884 C -0.25364 0.19237 -0.24618 0.18659 -0.23819 0.18404 C -0.23316 0.17711 -0.22743 0.17572 -0.22066 0.17341 C -0.21476 0.16138 -0.22118 0.17156 -0.20798 0.16277 C -0.18976 0.15052 -0.21076 0.16069 -0.19687 0.15445 C -0.18628 0.14381 -0.17708 0.13687 -0.1651 0.12901 C -0.15642 0.12323 -0.14878 0.11398 -0.13976 0.11005 C -0.1342 0.1045 -0.12083 0.08948 -0.11423 0.0867 C -0.1066 0.08 -0.10278 0.07283 -0.09358 0.06982 C -0.0776 0.05572 -0.09826 0.07468 -0.08576 0.06127 C -0.075 0.04971 -0.0875 0.0652 -0.07465 0.05294 C -0.06805 0.04647 -0.06354 0.03745 -0.05555 0.03398 C -0.04601 0.02057 -0.04757 0.03768 -0.04757 0.01271 " pathEditMode="relative" ptsTypes="fffffffffffffffffffffffffffffffffffffffffffffffffffffffffffffffffffffffffffffffffffffffffffffffffffffffffffffffffffffffffffffffffffffffffffffffffffffA">
                                      <p:cBhvr>
                                        <p:cTn id="101" dur="2000" fill="hold"/>
                                        <p:tgtEl>
                                          <p:spTgt spid="5"/>
                                        </p:tgtEl>
                                        <p:attrNameLst>
                                          <p:attrName>ppt_x</p:attrName>
                                          <p:attrName>ppt_y</p:attrName>
                                        </p:attrNameLst>
                                      </p:cBhvr>
                                    </p:animMotion>
                                  </p:childTnLst>
                                </p:cTn>
                              </p:par>
                            </p:childTnLst>
                          </p:cTn>
                        </p:par>
                        <p:par>
                          <p:cTn id="102" fill="hold" nodeType="afterGroup">
                            <p:stCondLst>
                              <p:cond delay="43340"/>
                            </p:stCondLst>
                            <p:childTnLst>
                              <p:par>
                                <p:cTn id="103" presetID="19" presetClass="emph" presetSubtype="0" fill="hold" nodeType="afterEffect">
                                  <p:stCondLst>
                                    <p:cond delay="0"/>
                                  </p:stCondLst>
                                  <p:childTnLst>
                                    <p:animClr clrSpc="rgb" dir="cw">
                                      <p:cBhvr override="childStyle">
                                        <p:cTn id="104" dur="500" fill="hold"/>
                                        <p:tgtEl>
                                          <p:spTgt spid="6"/>
                                        </p:tgtEl>
                                        <p:attrNameLst>
                                          <p:attrName>style.color</p:attrName>
                                        </p:attrNameLst>
                                      </p:cBhvr>
                                      <p:to>
                                        <a:srgbClr val="FF3300"/>
                                      </p:to>
                                    </p:animClr>
                                    <p:animClr clrSpc="rgb" dir="cw">
                                      <p:cBhvr>
                                        <p:cTn id="105" dur="500" fill="hold"/>
                                        <p:tgtEl>
                                          <p:spTgt spid="6"/>
                                        </p:tgtEl>
                                        <p:attrNameLst>
                                          <p:attrName>fillcolor</p:attrName>
                                        </p:attrNameLst>
                                      </p:cBhvr>
                                      <p:to>
                                        <a:srgbClr val="FF3300"/>
                                      </p:to>
                                    </p:animClr>
                                    <p:set>
                                      <p:cBhvr>
                                        <p:cTn id="106" dur="500" fill="hold"/>
                                        <p:tgtEl>
                                          <p:spTgt spid="6"/>
                                        </p:tgtEl>
                                        <p:attrNameLst>
                                          <p:attrName>fill.type</p:attrName>
                                        </p:attrNameLst>
                                      </p:cBhvr>
                                      <p:to>
                                        <p:strVal val="solid"/>
                                      </p:to>
                                    </p:set>
                                    <p:set>
                                      <p:cBhvr>
                                        <p:cTn id="107" dur="500" fill="hold"/>
                                        <p:tgtEl>
                                          <p:spTgt spid="6"/>
                                        </p:tgtEl>
                                        <p:attrNameLst>
                                          <p:attrName>fill.on</p:attrName>
                                        </p:attrNameLst>
                                      </p:cBhvr>
                                      <p:to>
                                        <p:strVal val="true"/>
                                      </p:to>
                                    </p:set>
                                  </p:childTnLst>
                                </p:cTn>
                              </p:par>
                            </p:childTnLst>
                          </p:cTn>
                        </p:par>
                        <p:par>
                          <p:cTn id="108" fill="hold" nodeType="afterGroup">
                            <p:stCondLst>
                              <p:cond delay="43840"/>
                            </p:stCondLst>
                            <p:childTnLst>
                              <p:par>
                                <p:cTn id="109" presetID="29" presetClass="path" presetSubtype="0" accel="50000" decel="50000" fill="hold" nodeType="afterEffect">
                                  <p:stCondLst>
                                    <p:cond delay="0"/>
                                  </p:stCondLst>
                                  <p:childTnLst>
                                    <p:animMotion origin="layout" path="M 0 0  C 0.007 -0.01332  0.014 -0.02797  0.021 -0.04661  C 0.04 -0.09988  0.045 -0.15182  0.031 -0.15982  C 0.017 -0.16914  -0.01 -0.13185  -0.029 -0.07858  C -0.039 -0.05061  -0.045 -0.02397  -0.047 -0.004  C -0.05 0.01199  -0.051 0.02797  -0.051 0.04661  C -0.051 0.10654  -0.038 0.15582  -0.023 0.15582  C -0.008 0.15582  0.005 0.10654  0.005 0.04661  C 0.005 0.01865  0.002 -0.00799  -0.003 -0.02664  C -0.005 -0.04262  -0.01 -0.05993  -0.016 -0.07724  C -0.036 -0.13185  -0.063 -0.16914  -0.077 -0.15982  C -0.091 -0.15049  -0.086 -0.09988  -0.066 -0.04528  C -0.058 -0.01998  -0.047 0.00133  -0.036 0.01598  C -0.028 0.0293  -0.019 0.04129  -0.007 0.05327  C 0.029 0.09189  0.065 0.10921  0.075 0.09323  C 0.084 0.07724  0.064 0.03329  0.028 -0.004  C 0.013 -0.01998  -0.003 -0.03196  -0.016 -0.03995  C -0.028 -0.04794  -0.043 -0.0546  -0.059 -0.0586  C -0.103 -0.07192  -0.141 -0.06792  -0.144 -0.04661  C -0.148 -0.02664  -0.115 0  -0.071 0.01332  C -0.051 0.01865  -0.032 0.02131  -0.017 0.01998  C -0.004 0.01998  0.01 0.01731  0.025 0.01332  C 0.069 0  0.102 -0.02797  0.098 -0.04794  C 0.095 -0.06792  0.057 -0.07325  0.013 -0.05993  C -0.008 -0.05327  -0.027 -0.04395  -0.04 -0.03329  C -0.051 -0.0253  -0.062 -0.01598  -0.074 -0.004  C -0.109 0.03463  -0.13 0.07724  -0.12 0.09323  C -0.111 0.10921  -0.074 0.09189  -0.039 0.0546  C -0.022 0.03596  -0.008 0.01731  0 0  Z" pathEditMode="relative" ptsTypes="">
                                      <p:cBhvr>
                                        <p:cTn id="110" dur="2000" fill="hold"/>
                                        <p:tgtEl>
                                          <p:spTgt spid="6"/>
                                        </p:tgtEl>
                                        <p:attrNameLst>
                                          <p:attrName>ppt_x</p:attrName>
                                          <p:attrName>ppt_y</p:attrName>
                                        </p:attrNameLst>
                                      </p:cBhvr>
                                    </p:animMotion>
                                  </p:childTnLst>
                                </p:cTn>
                              </p:par>
                            </p:childTnLst>
                          </p:cTn>
                        </p:par>
                      </p:childTnLst>
                    </p:cTn>
                  </p:par>
                  <p:par>
                    <p:cTn id="111" fill="hold">
                      <p:stCondLst>
                        <p:cond delay="indefinite"/>
                      </p:stCondLst>
                      <p:childTnLst>
                        <p:par>
                          <p:cTn id="112" fill="hold">
                            <p:stCondLst>
                              <p:cond delay="0"/>
                            </p:stCondLst>
                            <p:childTnLst>
                              <p:par>
                                <p:cTn id="113" presetID="21" presetClass="entr" presetSubtype="1" fill="hold" grpId="10" nodeType="clickEffect">
                                  <p:stCondLst>
                                    <p:cond delay="0"/>
                                  </p:stCondLst>
                                  <p:iterate type="lt">
                                    <p:tmPct val="0"/>
                                  </p:iterate>
                                  <p:childTnLst>
                                    <p:set>
                                      <p:cBhvr>
                                        <p:cTn id="114" dur="1" fill="hold">
                                          <p:stCondLst>
                                            <p:cond delay="0"/>
                                          </p:stCondLst>
                                        </p:cTn>
                                        <p:tgtEl>
                                          <p:spTgt spid="4"/>
                                        </p:tgtEl>
                                        <p:attrNameLst>
                                          <p:attrName>style.visibility</p:attrName>
                                        </p:attrNameLst>
                                      </p:cBhvr>
                                      <p:to>
                                        <p:strVal val="visible"/>
                                      </p:to>
                                    </p:set>
                                    <p:animEffect transition="in" filter="wheel(1)">
                                      <p:cBhvr>
                                        <p:cTn id="115" dur="2000"/>
                                        <p:tgtEl>
                                          <p:spTgt spid="4"/>
                                        </p:tgtEl>
                                      </p:cBhvr>
                                    </p:animEffect>
                                  </p:childTnLst>
                                </p:cTn>
                              </p:par>
                            </p:childTnLst>
                          </p:cTn>
                        </p:par>
                      </p:childTnLst>
                    </p:cTn>
                  </p:par>
                  <p:par>
                    <p:cTn id="116" fill="hold">
                      <p:stCondLst>
                        <p:cond delay="indefinite"/>
                      </p:stCondLst>
                      <p:childTnLst>
                        <p:par>
                          <p:cTn id="117" fill="hold">
                            <p:stCondLst>
                              <p:cond delay="0"/>
                            </p:stCondLst>
                            <p:childTnLst>
                              <p:par>
                                <p:cTn id="118" presetID="15" presetClass="entr" presetSubtype="0" fill="hold" grpId="11" nodeType="clickEffect">
                                  <p:stCondLst>
                                    <p:cond delay="0"/>
                                  </p:stCondLst>
                                  <p:iterate type="lt">
                                    <p:tmPct val="0"/>
                                  </p:iterate>
                                  <p:childTnLst>
                                    <p:set>
                                      <p:cBhvr>
                                        <p:cTn id="119" dur="1" fill="hold">
                                          <p:stCondLst>
                                            <p:cond delay="0"/>
                                          </p:stCondLst>
                                        </p:cTn>
                                        <p:tgtEl>
                                          <p:spTgt spid="4"/>
                                        </p:tgtEl>
                                        <p:attrNameLst>
                                          <p:attrName>style.visibility</p:attrName>
                                        </p:attrNameLst>
                                      </p:cBhvr>
                                      <p:to>
                                        <p:strVal val="visible"/>
                                      </p:to>
                                    </p:set>
                                    <p:anim calcmode="lin" valueType="num">
                                      <p:cBhvr>
                                        <p:cTn id="120" dur="1000" fill="hold"/>
                                        <p:tgtEl>
                                          <p:spTgt spid="4"/>
                                        </p:tgtEl>
                                        <p:attrNameLst>
                                          <p:attrName>ppt_w</p:attrName>
                                        </p:attrNameLst>
                                      </p:cBhvr>
                                      <p:tavLst>
                                        <p:tav tm="0">
                                          <p:val>
                                            <p:fltVal val="0"/>
                                          </p:val>
                                        </p:tav>
                                        <p:tav tm="100000">
                                          <p:val>
                                            <p:strVal val="#ppt_w"/>
                                          </p:val>
                                        </p:tav>
                                      </p:tavLst>
                                    </p:anim>
                                    <p:anim calcmode="lin" valueType="num">
                                      <p:cBhvr>
                                        <p:cTn id="121" dur="1000" fill="hold"/>
                                        <p:tgtEl>
                                          <p:spTgt spid="4"/>
                                        </p:tgtEl>
                                        <p:attrNameLst>
                                          <p:attrName>ppt_h</p:attrName>
                                        </p:attrNameLst>
                                      </p:cBhvr>
                                      <p:tavLst>
                                        <p:tav tm="0">
                                          <p:val>
                                            <p:fltVal val="0"/>
                                          </p:val>
                                        </p:tav>
                                        <p:tav tm="100000">
                                          <p:val>
                                            <p:strVal val="#ppt_h"/>
                                          </p:val>
                                        </p:tav>
                                      </p:tavLst>
                                    </p:anim>
                                    <p:anim calcmode="lin" valueType="num">
                                      <p:cBhvr>
                                        <p:cTn id="122"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23"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24" fill="hold">
                      <p:stCondLst>
                        <p:cond delay="indefinite"/>
                      </p:stCondLst>
                      <p:childTnLst>
                        <p:par>
                          <p:cTn id="125" fill="hold">
                            <p:stCondLst>
                              <p:cond delay="0"/>
                            </p:stCondLst>
                            <p:childTnLst>
                              <p:par>
                                <p:cTn id="126" presetID="52" presetClass="entr" presetSubtype="0" fill="hold" grpId="12" nodeType="clickEffect">
                                  <p:stCondLst>
                                    <p:cond delay="0"/>
                                  </p:stCondLst>
                                  <p:iterate type="lt">
                                    <p:tmPct val="0"/>
                                  </p:iterate>
                                  <p:childTnLst>
                                    <p:set>
                                      <p:cBhvr>
                                        <p:cTn id="127" dur="1" fill="hold">
                                          <p:stCondLst>
                                            <p:cond delay="0"/>
                                          </p:stCondLst>
                                        </p:cTn>
                                        <p:tgtEl>
                                          <p:spTgt spid="4"/>
                                        </p:tgtEl>
                                        <p:attrNameLst>
                                          <p:attrName>style.visibility</p:attrName>
                                        </p:attrNameLst>
                                      </p:cBhvr>
                                      <p:to>
                                        <p:strVal val="visible"/>
                                      </p:to>
                                    </p:set>
                                    <p:animScale>
                                      <p:cBhvr>
                                        <p:cTn id="128"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9" dur="1000" decel="50000" fill="hold">
                                          <p:stCondLst>
                                            <p:cond delay="0"/>
                                          </p:stCondLst>
                                        </p:cTn>
                                        <p:tgtEl>
                                          <p:spTgt spid="4"/>
                                        </p:tgtEl>
                                        <p:attrNameLst>
                                          <p:attrName>ppt_x</p:attrName>
                                          <p:attrName>ppt_y</p:attrName>
                                        </p:attrNameLst>
                                      </p:cBhvr>
                                    </p:animMotion>
                                    <p:animEffect transition="in" filter="fade">
                                      <p:cBhvr>
                                        <p:cTn id="1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4" grpId="2"/>
      <p:bldP spid="4" grpId="3"/>
      <p:bldP spid="4" grpId="4"/>
      <p:bldP spid="4" grpId="5"/>
      <p:bldP spid="4" grpId="6"/>
      <p:bldP spid="4" grpId="7"/>
      <p:bldP spid="4" grpId="8"/>
      <p:bldP spid="4" grpId="9"/>
      <p:bldP spid="4" grpId="10"/>
      <p:bldP spid="4" grpId="11"/>
      <p:bldP spid="4" grpId="12"/>
      <p:bldP spid="5" grpId="0"/>
      <p:bldP spid="5" grpId="1"/>
      <p:bldP spid="5" grpId="2"/>
      <p:bldP spid="5" grpId="3"/>
      <p:bldP spid="5" grpId="4"/>
      <p:bldP spid="5" grpId="5"/>
      <p:bldP spid="5" grpId="6"/>
      <p:bldP spid="5" grpId="7"/>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822</TotalTime>
  <Words>1196</Words>
  <Application>Microsoft Office PowerPoint</Application>
  <PresentationFormat>Panorámica</PresentationFormat>
  <Paragraphs>68</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Arial Black</vt:lpstr>
      <vt:lpstr>Calibri</vt:lpstr>
      <vt:lpstr>Calibri Light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RAMON R ABARCA F</cp:lastModifiedBy>
  <cp:revision>75</cp:revision>
  <dcterms:created xsi:type="dcterms:W3CDTF">2018-08-26T11:02:26Z</dcterms:created>
  <dcterms:modified xsi:type="dcterms:W3CDTF">2019-07-10T17:11:40Z</dcterms:modified>
</cp:coreProperties>
</file>