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278" r:id="rId4"/>
    <p:sldId id="326" r:id="rId5"/>
    <p:sldId id="352" r:id="rId6"/>
    <p:sldId id="343" r:id="rId7"/>
    <p:sldId id="345" r:id="rId8"/>
    <p:sldId id="284" r:id="rId9"/>
    <p:sldId id="368" r:id="rId10"/>
    <p:sldId id="325" r:id="rId11"/>
    <p:sldId id="355" r:id="rId12"/>
    <p:sldId id="310" r:id="rId13"/>
    <p:sldId id="315" r:id="rId14"/>
    <p:sldId id="316" r:id="rId15"/>
    <p:sldId id="378" r:id="rId16"/>
    <p:sldId id="377" r:id="rId17"/>
    <p:sldId id="375" r:id="rId18"/>
    <p:sldId id="376" r:id="rId19"/>
    <p:sldId id="330" r:id="rId20"/>
    <p:sldId id="331" r:id="rId21"/>
    <p:sldId id="354" r:id="rId22"/>
    <p:sldId id="340" r:id="rId23"/>
    <p:sldId id="339" r:id="rId24"/>
    <p:sldId id="379" r:id="rId2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  <a:srgbClr val="3366FF"/>
    <a:srgbClr val="66FF33"/>
    <a:srgbClr val="FFCCFF"/>
    <a:srgbClr val="FF99CC"/>
    <a:srgbClr val="CCFF33"/>
    <a:srgbClr val="FF99FF"/>
    <a:srgbClr val="CCFF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05B6E-9B89-468F-8305-9E8A0EF649C9}" type="datetimeFigureOut">
              <a:rPr lang="es-PE" smtClean="0"/>
              <a:t>25/08/2011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2D0CB-04E2-41AF-8ADB-19DC8EF127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857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B1C9D-0249-4924-A032-4DBFA77E6526}" type="slidenum">
              <a:rPr lang="es-ES_tradnl"/>
              <a:pPr/>
              <a:t>6</a:t>
            </a:fld>
            <a:endParaRPr lang="es-ES_tradnl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04914-FF18-42CC-9534-6B15757F4FAA}" type="slidenum">
              <a:rPr lang="es-ES_tradnl"/>
              <a:pPr/>
              <a:t>7</a:t>
            </a:fld>
            <a:endParaRPr lang="es-ES_tradnl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09FB-4E5C-492A-B044-17C831781867}" type="datetime1">
              <a:rPr lang="es-PE" smtClean="0"/>
              <a:t>25/08/2011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Ramón R. Abarca Fernández</a:t>
            </a: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623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E4F8-48BD-4888-A17E-C645E9F4CDD4}" type="datetime1">
              <a:rPr lang="es-PE" smtClean="0"/>
              <a:t>25/08/2011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Ramón R. Abarca Fernández</a:t>
            </a: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236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D2DC-AB1B-4FC8-9DAC-C4F5F945C2F4}" type="datetime1">
              <a:rPr lang="es-PE" smtClean="0"/>
              <a:t>25/08/2011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Ramón R. Abarca Fernández</a:t>
            </a: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986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8A9C-D56F-4371-940C-BE44A3C65F15}" type="datetime1">
              <a:rPr lang="es-PE" smtClean="0"/>
              <a:t>25/08/2011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Ramón R. Abarca Fernández</a:t>
            </a: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662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73FD-315E-4EBC-9E92-2E22DE7278A1}" type="datetime1">
              <a:rPr lang="es-PE" smtClean="0"/>
              <a:t>25/08/2011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Ramón R. Abarca Fernández</a:t>
            </a: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665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FF59-0C5C-4E84-9E15-FC3469D54244}" type="datetime1">
              <a:rPr lang="es-PE" smtClean="0"/>
              <a:t>25/08/2011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Ramón R. Abarca Fernández</a:t>
            </a: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191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DE20-FC1A-4C54-9526-1750B7A84022}" type="datetime1">
              <a:rPr lang="es-PE" smtClean="0"/>
              <a:t>25/08/2011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Ramón R. Abarca Fernández</a:t>
            </a:r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44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34C6-1072-42A6-8DDB-40D5174C71F1}" type="datetime1">
              <a:rPr lang="es-PE" smtClean="0"/>
              <a:t>25/08/2011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Ramón R. Abarca Fernández</a:t>
            </a:r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063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751E-D2B0-4DB4-9907-45784D5F9A17}" type="datetime1">
              <a:rPr lang="es-PE" smtClean="0"/>
              <a:t>25/08/2011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Ramón R. Abarca Fernández</a:t>
            </a:r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024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7202-F856-4124-BEAB-D7D61D0D5D6F}" type="datetime1">
              <a:rPr lang="es-PE" smtClean="0"/>
              <a:t>25/08/2011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Ramón R. Abarca Fernández</a:t>
            </a: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916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5018-E5F2-49D9-800C-09CFF9951086}" type="datetime1">
              <a:rPr lang="es-PE" smtClean="0"/>
              <a:t>25/08/2011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Ramón R. Abarca Fernández</a:t>
            </a: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00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885A8-2EB8-40B9-A253-70C6BD5E1423}" type="datetime1">
              <a:rPr lang="es-PE" smtClean="0"/>
              <a:t>25/08/2011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PE" smtClean="0"/>
              <a:t>Ramón R. Abarca Fernández</a:t>
            </a: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9BDBE-80E8-40DD-8B27-94A4AD6AC0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604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3" Type="http://schemas.openxmlformats.org/officeDocument/2006/relationships/image" Target="../media/image2.gif"/><Relationship Id="rId21" Type="http://schemas.openxmlformats.org/officeDocument/2006/relationships/image" Target="../media/image20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openxmlformats.org/officeDocument/2006/relationships/image" Target="../media/image1.gif"/><Relationship Id="rId16" Type="http://schemas.openxmlformats.org/officeDocument/2006/relationships/image" Target="../media/image15.png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23" Type="http://schemas.openxmlformats.org/officeDocument/2006/relationships/image" Target="../media/image22.gif"/><Relationship Id="rId10" Type="http://schemas.openxmlformats.org/officeDocument/2006/relationships/image" Target="../media/image9.gif"/><Relationship Id="rId19" Type="http://schemas.openxmlformats.org/officeDocument/2006/relationships/image" Target="../media/image18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Relationship Id="rId22" Type="http://schemas.openxmlformats.org/officeDocument/2006/relationships/image" Target="../media/image2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hyperlink" Target="http://www.uoc.edu/in3/resultats/documents/edus/informe_EDUS_UB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7" Type="http://schemas.openxmlformats.org/officeDocument/2006/relationships/image" Target="../media/image63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gif"/><Relationship Id="rId5" Type="http://schemas.openxmlformats.org/officeDocument/2006/relationships/image" Target="../media/image61.gif"/><Relationship Id="rId4" Type="http://schemas.openxmlformats.org/officeDocument/2006/relationships/image" Target="../media/image6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gif"/><Relationship Id="rId3" Type="http://schemas.openxmlformats.org/officeDocument/2006/relationships/image" Target="../media/image67.gif"/><Relationship Id="rId7" Type="http://schemas.openxmlformats.org/officeDocument/2006/relationships/hyperlink" Target="http://www.soloimagen.net/gifs/imagen.asp?id=581" TargetMode="External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gif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gif"/><Relationship Id="rId4" Type="http://schemas.openxmlformats.org/officeDocument/2006/relationships/image" Target="../media/image7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s.scribd.com/doc/54914571/4-Plan-de-La-Sesion-de-Aprendizaje-Dermum-2009" TargetMode="External"/><Relationship Id="rId2" Type="http://schemas.openxmlformats.org/officeDocument/2006/relationships/hyperlink" Target="http://dermum.lacoctelera.net/post/2009/11/29/c-mo-planificar-sesi-n-aprendizaje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sm.edu.pe/rabarcaf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nes.recursosgratis.com/gif-animados/showphoto.php?photo=7453&amp;password=&amp;sort=1&amp;cat=598&amp;page=9" TargetMode="External"/><Relationship Id="rId7" Type="http://schemas.openxmlformats.org/officeDocument/2006/relationships/image" Target="../media/image27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unesdoc.unesco.org/images/0016/001631/163174s.pdf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dim.pangea.org/revista2.ht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gif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12" Type="http://schemas.openxmlformats.org/officeDocument/2006/relationships/image" Target="../media/image3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11" Type="http://schemas.openxmlformats.org/officeDocument/2006/relationships/image" Target="../media/image38.gif"/><Relationship Id="rId5" Type="http://schemas.openxmlformats.org/officeDocument/2006/relationships/image" Target="../media/image32.gif"/><Relationship Id="rId10" Type="http://schemas.openxmlformats.org/officeDocument/2006/relationships/image" Target="../media/image37.gif"/><Relationship Id="rId4" Type="http://schemas.openxmlformats.org/officeDocument/2006/relationships/image" Target="../media/image31.gif"/><Relationship Id="rId9" Type="http://schemas.openxmlformats.org/officeDocument/2006/relationships/image" Target="../media/image3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hyperlink" Target="http://www.soloimagen.net/gifs/imagen.asp?id=1772" TargetMode="External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11" Type="http://schemas.openxmlformats.org/officeDocument/2006/relationships/image" Target="../media/image48.gif"/><Relationship Id="rId5" Type="http://schemas.openxmlformats.org/officeDocument/2006/relationships/image" Target="../media/image42.gif"/><Relationship Id="rId10" Type="http://schemas.openxmlformats.org/officeDocument/2006/relationships/image" Target="../media/image47.gif"/><Relationship Id="rId4" Type="http://schemas.openxmlformats.org/officeDocument/2006/relationships/image" Target="../media/image41.gif"/><Relationship Id="rId9" Type="http://schemas.openxmlformats.org/officeDocument/2006/relationships/image" Target="../media/image4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image" Target="../media/image51.gif"/><Relationship Id="rId7" Type="http://schemas.openxmlformats.org/officeDocument/2006/relationships/image" Target="../media/image54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hyperlink" Target="http://imagenes.recursosgratis.com/gif-animados/showphoto.php?photo=7441&amp;password=&amp;sort=1&amp;cat=598&amp;page=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FFF200"/>
            </a:gs>
            <a:gs pos="98000">
              <a:srgbClr val="FF7A00"/>
            </a:gs>
            <a:gs pos="57000">
              <a:srgbClr val="FF0300"/>
            </a:gs>
            <a:gs pos="71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http://www.amorhumor.com/ima%20gifs/flor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8" y="1864980"/>
            <a:ext cx="3048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morhumor.com/ima%20gifs/flor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5" y="5589240"/>
            <a:ext cx="128264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://www.amorhumor.com/ima%20gifs/flor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69" y="5589240"/>
            <a:ext cx="1045631" cy="7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amorhumor.com/ima%20gifs/flor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79" y="3376613"/>
            <a:ext cx="2095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www.amorhumor.com/ima%20gifs/flor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086" y="216958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amorhumor.com/ima%20gifs/flor1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2465" y="3886001"/>
            <a:ext cx="1289886" cy="10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http://www.amorhumor.com/ima%20gifs/flor1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7553" y="1531207"/>
            <a:ext cx="936908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http://www.amorhumor.com/ima%20gifs/flor17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8" y="282055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amorhumor.com/ima%20gifs/flor18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9" y="4365104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http://www.amorhumor.com/ima%20gifs/flor30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075622"/>
            <a:ext cx="6096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www.amorhumor.com/ima%20gifs/flor31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315" y="248268"/>
            <a:ext cx="1205077" cy="123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http://www.amorhumor.com/ima%20gifs/flor32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700" y="1917799"/>
            <a:ext cx="3810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www.amorhumor.com/ima%20gifs/flor33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02" y="131365"/>
            <a:ext cx="1044574" cy="10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http://www.amorhumor.com/ima%20gifs/flor34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854" y="458616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0339">
            <a:off x="711477" y="2341245"/>
            <a:ext cx="6608763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21" descr="http://www.amorhumor.com/ima%20gifs/flor42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16609"/>
            <a:ext cx="1048556" cy="104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://www.amorhumor.com/ima%20gifs/flor43.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06" y="0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http://www.amorhumor.com/ima%20gifs/flor44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16" y="1694622"/>
            <a:ext cx="381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://www.amorhumor.com/ima%20gifs/flor46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76" y="5157662"/>
            <a:ext cx="1647226" cy="164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5" name="Picture 27" descr="http://www.amorhumor.com/ima%20gifs/flor55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930" y="1388730"/>
            <a:ext cx="76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http://www.amorhumor.com/ima%20gifs/flor56.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72" y="188839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85783" y="6423007"/>
            <a:ext cx="2895600" cy="365125"/>
          </a:xfrm>
        </p:spPr>
        <p:txBody>
          <a:bodyPr/>
          <a:lstStyle/>
          <a:p>
            <a:r>
              <a:rPr lang="es-PE" dirty="0" smtClean="0">
                <a:solidFill>
                  <a:schemeClr val="bg1"/>
                </a:solidFill>
              </a:rPr>
              <a:t>Ramón R. Abarca Fernández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30" name="Picture 64" descr="Linea ninos.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0500">
            <a:off x="847258" y="3911987"/>
            <a:ext cx="8193395" cy="102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1643" y="-15865"/>
            <a:ext cx="433228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200" b="1" dirty="0">
                <a:solidFill>
                  <a:schemeClr val="bg1"/>
                </a:solidFill>
              </a:rPr>
              <a:t>Es detestable esa avaricia espiritual que tienen los que, sabiendo </a:t>
            </a:r>
            <a:r>
              <a:rPr lang="es-ES" sz="2200" b="1" dirty="0" smtClean="0">
                <a:solidFill>
                  <a:schemeClr val="bg1"/>
                </a:solidFill>
              </a:rPr>
              <a:t>hacer, </a:t>
            </a:r>
            <a:r>
              <a:rPr lang="es-ES" sz="2200" b="1" dirty="0">
                <a:solidFill>
                  <a:schemeClr val="bg1"/>
                </a:solidFill>
              </a:rPr>
              <a:t>no procuran la transmisión de esos </a:t>
            </a:r>
            <a:r>
              <a:rPr lang="es-ES" sz="2200" b="1" dirty="0" smtClean="0">
                <a:solidFill>
                  <a:schemeClr val="bg1"/>
                </a:solidFill>
              </a:rPr>
              <a:t>saberes</a:t>
            </a:r>
            <a:r>
              <a:rPr lang="es-ES" sz="2200" b="1" dirty="0">
                <a:solidFill>
                  <a:schemeClr val="bg1"/>
                </a:solidFill>
              </a:rPr>
              <a:t>.  Miguel de Unamuno</a:t>
            </a:r>
            <a:endParaRPr lang="es-PE" sz="2200" b="1" dirty="0">
              <a:solidFill>
                <a:schemeClr val="bg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53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2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2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2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2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2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2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2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2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2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36000">
              <a:srgbClr val="FF6633"/>
            </a:gs>
            <a:gs pos="0">
              <a:srgbClr val="FFFF00"/>
            </a:gs>
            <a:gs pos="75000">
              <a:srgbClr val="01A78F"/>
            </a:gs>
            <a:gs pos="58000">
              <a:srgbClr val="3366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5399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dirty="0" smtClean="0"/>
              <a:t>.</a:t>
            </a:r>
            <a:endParaRPr lang="es-PE" sz="2400" dirty="0"/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3000" b="1" dirty="0" smtClean="0">
                <a:latin typeface="Arial" pitchFamily="34" charset="0"/>
                <a:cs typeface="Arial" pitchFamily="34" charset="0"/>
              </a:rPr>
              <a:t>7. Círculos de aprendizaje</a:t>
            </a:r>
            <a:endParaRPr lang="es-PE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649197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>
                <a:hlinkClick r:id="rId2"/>
              </a:rPr>
              <a:t>http://</a:t>
            </a:r>
            <a:r>
              <a:rPr lang="es-PE" sz="1400" dirty="0" smtClean="0">
                <a:hlinkClick r:id="rId2"/>
              </a:rPr>
              <a:t>www.uoc.edu/in3/resultats/documents/edus/informe_EDUS_UB.pdf</a:t>
            </a:r>
            <a:r>
              <a:rPr lang="es-PE" sz="1400" dirty="0" smtClean="0"/>
              <a:t> </a:t>
            </a:r>
            <a:endParaRPr lang="es-PE" sz="14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6136" y="6463297"/>
            <a:ext cx="2895600" cy="365125"/>
          </a:xfrm>
        </p:spPr>
        <p:txBody>
          <a:bodyPr/>
          <a:lstStyle/>
          <a:p>
            <a:r>
              <a:rPr lang="es-PE" dirty="0" smtClean="0">
                <a:solidFill>
                  <a:schemeClr val="bg1"/>
                </a:solidFill>
              </a:rPr>
              <a:t>Ramón R. Abarca Fernández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7" name="Picture 4" descr="Gif Animado smile rueda rued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" y="583143"/>
            <a:ext cx="3415853" cy="29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20018" y="3427244"/>
            <a:ext cx="9144596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PE" sz="2400" b="1" dirty="0" smtClean="0"/>
              <a:t>Apertura </a:t>
            </a:r>
            <a:r>
              <a:rPr lang="es-PE" sz="2400" b="1" dirty="0"/>
              <a:t>del círculo</a:t>
            </a:r>
            <a:r>
              <a:rPr lang="es-PE" sz="2400" dirty="0"/>
              <a:t>, que </a:t>
            </a:r>
            <a:r>
              <a:rPr lang="es-PE" sz="2400" dirty="0" smtClean="0"/>
              <a:t>incluya </a:t>
            </a:r>
            <a:r>
              <a:rPr lang="es-PE" sz="2400" dirty="0"/>
              <a:t>las actividades de constitución del equipo.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2400" b="1" dirty="0"/>
              <a:t>Planificación del proyecto </a:t>
            </a:r>
            <a:r>
              <a:rPr lang="es-PE" sz="2400" dirty="0" smtClean="0"/>
              <a:t>o actividad, que defina </a:t>
            </a:r>
            <a:r>
              <a:rPr lang="es-PE" sz="2400" dirty="0"/>
              <a:t>el objetivo y los roles de los participantes.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2400" b="1" dirty="0"/>
              <a:t>Intercambio </a:t>
            </a:r>
            <a:r>
              <a:rPr lang="es-PE" sz="2400" dirty="0"/>
              <a:t>de los </a:t>
            </a:r>
            <a:r>
              <a:rPr lang="es-PE" sz="2400" dirty="0" smtClean="0"/>
              <a:t>trabajos </a:t>
            </a:r>
            <a:r>
              <a:rPr lang="es-PE" sz="2400" dirty="0"/>
              <a:t>realizados por </a:t>
            </a:r>
            <a:r>
              <a:rPr lang="es-PE" sz="2400" dirty="0" smtClean="0"/>
              <a:t>cada círculo de aprendizaje.</a:t>
            </a:r>
            <a:endParaRPr lang="es-PE" sz="2400" dirty="0"/>
          </a:p>
          <a:p>
            <a:pPr marL="457200" indent="-457200">
              <a:buFont typeface="+mj-lt"/>
              <a:buAutoNum type="arabicPeriod"/>
            </a:pPr>
            <a:r>
              <a:rPr lang="es-PE" sz="2400" b="1" dirty="0"/>
              <a:t>Organización</a:t>
            </a:r>
            <a:r>
              <a:rPr lang="es-PE" sz="2400" dirty="0"/>
              <a:t> de la publicación de los trabajos.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2400" b="1" dirty="0"/>
              <a:t>Cierre del círculo</a:t>
            </a:r>
            <a:r>
              <a:rPr lang="es-PE" sz="2400" dirty="0"/>
              <a:t>, completando la tarea e iniciando un nuevo círculo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432472" y="583143"/>
            <a:ext cx="5692106" cy="28366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s-PE" sz="2100" dirty="0">
                <a:latin typeface="Arial" pitchFamily="34" charset="0"/>
                <a:cs typeface="Arial" pitchFamily="34" charset="0"/>
              </a:rPr>
              <a:t>Riel, M.  (1998) </a:t>
            </a:r>
            <a:r>
              <a:rPr lang="es-PE" sz="2100" dirty="0" smtClean="0">
                <a:latin typeface="Arial" pitchFamily="34" charset="0"/>
                <a:cs typeface="Arial" pitchFamily="34" charset="0"/>
              </a:rPr>
              <a:t>promueve un nuevo modelo educativo: Que los </a:t>
            </a:r>
            <a:r>
              <a:rPr lang="es-PE" sz="2100" dirty="0">
                <a:latin typeface="Arial" pitchFamily="34" charset="0"/>
                <a:cs typeface="Arial" pitchFamily="34" charset="0"/>
              </a:rPr>
              <a:t>estudiantes </a:t>
            </a:r>
            <a:r>
              <a:rPr lang="es-PE" sz="2100" b="1" dirty="0" smtClean="0">
                <a:latin typeface="Arial" pitchFamily="34" charset="0"/>
                <a:cs typeface="Arial" pitchFamily="34" charset="0"/>
              </a:rPr>
              <a:t>constituyan</a:t>
            </a:r>
            <a:r>
              <a:rPr lang="es-PE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E" sz="2100" dirty="0">
                <a:latin typeface="Arial" pitchFamily="34" charset="0"/>
                <a:cs typeface="Arial" pitchFamily="34" charset="0"/>
              </a:rPr>
              <a:t>"círculos de aprendizaje</a:t>
            </a:r>
            <a:r>
              <a:rPr lang="es-PE" sz="2100" dirty="0" smtClean="0">
                <a:latin typeface="Arial" pitchFamily="34" charset="0"/>
                <a:cs typeface="Arial" pitchFamily="34" charset="0"/>
              </a:rPr>
              <a:t>“ (de </a:t>
            </a:r>
            <a:r>
              <a:rPr lang="es-PE" sz="2100" dirty="0">
                <a:latin typeface="Arial" pitchFamily="34" charset="0"/>
                <a:cs typeface="Arial" pitchFamily="34" charset="0"/>
              </a:rPr>
              <a:t>seis a ocho </a:t>
            </a:r>
            <a:r>
              <a:rPr lang="es-PE" sz="2100" dirty="0" smtClean="0">
                <a:latin typeface="Arial" pitchFamily="34" charset="0"/>
                <a:cs typeface="Arial" pitchFamily="34" charset="0"/>
              </a:rPr>
              <a:t>integrantes) y </a:t>
            </a:r>
            <a:r>
              <a:rPr lang="es-PE" sz="2100" b="1" dirty="0">
                <a:latin typeface="Arial" pitchFamily="34" charset="0"/>
                <a:cs typeface="Arial" pitchFamily="34" charset="0"/>
              </a:rPr>
              <a:t>construyan</a:t>
            </a:r>
            <a:r>
              <a:rPr lang="es-PE" sz="2100" dirty="0">
                <a:latin typeface="Arial" pitchFamily="34" charset="0"/>
                <a:cs typeface="Arial" pitchFamily="34" charset="0"/>
              </a:rPr>
              <a:t> su conocimiento en comunidades de práctica </a:t>
            </a:r>
            <a:r>
              <a:rPr lang="es-PE" sz="2100" dirty="0" smtClean="0">
                <a:latin typeface="Arial" pitchFamily="34" charset="0"/>
                <a:cs typeface="Arial" pitchFamily="34" charset="0"/>
              </a:rPr>
              <a:t>a fin de analizar</a:t>
            </a:r>
            <a:r>
              <a:rPr lang="es-PE" sz="2100" dirty="0">
                <a:latin typeface="Arial" pitchFamily="34" charset="0"/>
                <a:cs typeface="Arial" pitchFamily="34" charset="0"/>
              </a:rPr>
              <a:t>, presencial o virtualmente, </a:t>
            </a:r>
            <a:r>
              <a:rPr lang="es-PE" sz="2100" dirty="0" smtClean="0">
                <a:latin typeface="Arial" pitchFamily="34" charset="0"/>
                <a:cs typeface="Arial" pitchFamily="34" charset="0"/>
              </a:rPr>
              <a:t>uno o varios problemas.</a:t>
            </a:r>
            <a:endParaRPr lang="es-PE" sz="21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s-PE" sz="2100" dirty="0">
                <a:latin typeface="Arial" pitchFamily="34" charset="0"/>
                <a:cs typeface="Arial" pitchFamily="34" charset="0"/>
              </a:rPr>
              <a:t>La estructura </a:t>
            </a:r>
            <a:r>
              <a:rPr lang="es-PE" sz="2100" dirty="0" smtClean="0">
                <a:latin typeface="Arial" pitchFamily="34" charset="0"/>
                <a:cs typeface="Arial" pitchFamily="34" charset="0"/>
              </a:rPr>
              <a:t>sigue </a:t>
            </a:r>
            <a:r>
              <a:rPr lang="es-PE" sz="2100" b="1" dirty="0">
                <a:latin typeface="Arial" pitchFamily="34" charset="0"/>
                <a:cs typeface="Arial" pitchFamily="34" charset="0"/>
              </a:rPr>
              <a:t>cinco fases</a:t>
            </a:r>
            <a:r>
              <a:rPr lang="es-PE" sz="21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0" name="Picture 66" descr="emoticono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220" y="4797152"/>
            <a:ext cx="13564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66284" y="6400294"/>
            <a:ext cx="2133600" cy="365125"/>
          </a:xfrm>
        </p:spPr>
        <p:txBody>
          <a:bodyPr/>
          <a:lstStyle/>
          <a:p>
            <a:fld id="{4A29BDBE-80E8-40DD-8B27-94A4AD6AC0FF}" type="slidenum">
              <a:rPr lang="es-PE" smtClean="0">
                <a:solidFill>
                  <a:schemeClr val="bg1"/>
                </a:solidFill>
              </a:rPr>
              <a:t>10</a:t>
            </a:fld>
            <a:endParaRPr lang="es-P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3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3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FC9FCB"/>
            </a:gs>
            <a:gs pos="13000">
              <a:srgbClr val="F8B049"/>
            </a:gs>
            <a:gs pos="21001">
              <a:srgbClr val="F8B049"/>
            </a:gs>
            <a:gs pos="44000">
              <a:srgbClr val="FEE7F2"/>
            </a:gs>
            <a:gs pos="67000">
              <a:srgbClr val="F952A0"/>
            </a:gs>
            <a:gs pos="51000">
              <a:srgbClr val="C50849"/>
            </a:gs>
            <a:gs pos="82001">
              <a:srgbClr val="B43E85"/>
            </a:gs>
            <a:gs pos="72000">
              <a:srgbClr val="F8B04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inta perforada"/>
          <p:cNvSpPr/>
          <p:nvPr/>
        </p:nvSpPr>
        <p:spPr>
          <a:xfrm>
            <a:off x="1259632" y="1309834"/>
            <a:ext cx="1800200" cy="1152128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Identificación del problema</a:t>
            </a:r>
            <a:endParaRPr lang="es-PE" b="1" dirty="0"/>
          </a:p>
        </p:txBody>
      </p:sp>
      <p:sp>
        <p:nvSpPr>
          <p:cNvPr id="4" name="3 Cinta perforada"/>
          <p:cNvSpPr/>
          <p:nvPr/>
        </p:nvSpPr>
        <p:spPr>
          <a:xfrm>
            <a:off x="3965389" y="1309834"/>
            <a:ext cx="1800200" cy="1152128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Análisis del problema y de la información</a:t>
            </a:r>
            <a:endParaRPr lang="es-PE" b="1" dirty="0"/>
          </a:p>
        </p:txBody>
      </p:sp>
      <p:sp>
        <p:nvSpPr>
          <p:cNvPr id="5" name="4 Cinta perforada"/>
          <p:cNvSpPr/>
          <p:nvPr/>
        </p:nvSpPr>
        <p:spPr>
          <a:xfrm>
            <a:off x="6419315" y="1346381"/>
            <a:ext cx="1800200" cy="1152128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Búsqueda de soluciones</a:t>
            </a:r>
            <a:endParaRPr lang="es-PE" b="1" dirty="0"/>
          </a:p>
        </p:txBody>
      </p:sp>
      <p:sp>
        <p:nvSpPr>
          <p:cNvPr id="6" name="5 Cinta perforada"/>
          <p:cNvSpPr/>
          <p:nvPr/>
        </p:nvSpPr>
        <p:spPr>
          <a:xfrm>
            <a:off x="6496553" y="3284984"/>
            <a:ext cx="1800200" cy="1152128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Selección de una solución</a:t>
            </a:r>
            <a:endParaRPr lang="es-PE" b="1" dirty="0"/>
          </a:p>
        </p:txBody>
      </p:sp>
      <p:sp>
        <p:nvSpPr>
          <p:cNvPr id="7" name="6 Cinta perforada"/>
          <p:cNvSpPr/>
          <p:nvPr/>
        </p:nvSpPr>
        <p:spPr>
          <a:xfrm>
            <a:off x="6628303" y="5229200"/>
            <a:ext cx="1800200" cy="1152128"/>
          </a:xfrm>
          <a:prstGeom prst="flowChartPunchedTape">
            <a:avLst/>
          </a:prstGeom>
          <a:solidFill>
            <a:srgbClr val="FF66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Presentación de la solución</a:t>
            </a:r>
            <a:endParaRPr lang="es-PE" b="1" dirty="0"/>
          </a:p>
        </p:txBody>
      </p:sp>
      <p:sp>
        <p:nvSpPr>
          <p:cNvPr id="8" name="7 Cinta perforada"/>
          <p:cNvSpPr/>
          <p:nvPr/>
        </p:nvSpPr>
        <p:spPr>
          <a:xfrm>
            <a:off x="4191967" y="5308342"/>
            <a:ext cx="1800200" cy="1152128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Aplicación de la solución</a:t>
            </a:r>
            <a:endParaRPr lang="es-PE" b="1" dirty="0"/>
          </a:p>
        </p:txBody>
      </p:sp>
      <p:sp>
        <p:nvSpPr>
          <p:cNvPr id="9" name="8 Cinta perforada"/>
          <p:cNvSpPr/>
          <p:nvPr/>
        </p:nvSpPr>
        <p:spPr>
          <a:xfrm>
            <a:off x="1412032" y="5438750"/>
            <a:ext cx="1800200" cy="1152128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Evaluación de la solución</a:t>
            </a:r>
            <a:endParaRPr lang="es-PE" b="1" dirty="0"/>
          </a:p>
        </p:txBody>
      </p:sp>
      <p:sp>
        <p:nvSpPr>
          <p:cNvPr id="16" name="15 Rectángulo"/>
          <p:cNvSpPr/>
          <p:nvPr/>
        </p:nvSpPr>
        <p:spPr>
          <a:xfrm>
            <a:off x="-40229" y="6965"/>
            <a:ext cx="9127557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3200" b="1" dirty="0" smtClean="0"/>
              <a:t>a. Proceso para solucionar </a:t>
            </a:r>
            <a:r>
              <a:rPr lang="es-PE" sz="3200" b="1" dirty="0"/>
              <a:t>problemas </a:t>
            </a:r>
            <a:r>
              <a:rPr lang="es-PE" sz="3200" b="1" dirty="0" smtClean="0"/>
              <a:t>mediante los círculos </a:t>
            </a:r>
            <a:r>
              <a:rPr lang="es-PE" sz="3200" b="1" dirty="0"/>
              <a:t>de </a:t>
            </a:r>
            <a:r>
              <a:rPr lang="es-PE" sz="3200" b="1" dirty="0" smtClean="0"/>
              <a:t>aprendizaje </a:t>
            </a:r>
            <a:endParaRPr lang="es-PE" sz="3200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65389" y="6409332"/>
            <a:ext cx="2895600" cy="365125"/>
          </a:xfrm>
        </p:spPr>
        <p:txBody>
          <a:bodyPr/>
          <a:lstStyle/>
          <a:p>
            <a:r>
              <a:rPr lang="es-PE" dirty="0" smtClean="0">
                <a:solidFill>
                  <a:schemeClr val="tx1"/>
                </a:solidFill>
              </a:rPr>
              <a:t>Ramón R. Abarca Fernández</a:t>
            </a:r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2049" name="Picture 74" descr="animated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95308"/>
            <a:ext cx="2192263" cy="210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26132" y="3062317"/>
            <a:ext cx="3473670" cy="1846659"/>
          </a:xfrm>
          <a:prstGeom prst="rect">
            <a:avLst/>
          </a:prstGeom>
          <a:gradFill>
            <a:gsLst>
              <a:gs pos="90000">
                <a:schemeClr val="accent3">
                  <a:tint val="50000"/>
                  <a:satMod val="300000"/>
                </a:schemeClr>
              </a:gs>
              <a:gs pos="96000">
                <a:schemeClr val="accent3">
                  <a:tint val="37000"/>
                  <a:satMod val="300000"/>
                </a:schemeClr>
              </a:gs>
              <a:gs pos="46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/>
              <a:t>Un profesor trabaja para la eternidad: </a:t>
            </a:r>
            <a:r>
              <a:rPr lang="es-ES" sz="2400" b="1" dirty="0" smtClean="0"/>
              <a:t>Nadie puede </a:t>
            </a:r>
            <a:r>
              <a:rPr lang="es-ES" sz="2400" b="1" dirty="0"/>
              <a:t>decir dónde acaba su influencia</a:t>
            </a:r>
            <a:r>
              <a:rPr lang="es-ES" sz="2200" b="1" dirty="0"/>
              <a:t>. </a:t>
            </a:r>
            <a:r>
              <a:rPr lang="es-ES" sz="2200" b="1" dirty="0" smtClean="0"/>
              <a:t> </a:t>
            </a:r>
          </a:p>
          <a:p>
            <a:pPr algn="ctr"/>
            <a:r>
              <a:rPr lang="es-ES" b="1" dirty="0" smtClean="0"/>
              <a:t>Henry Brooks Adams</a:t>
            </a:r>
            <a:endParaRPr lang="es-PE" b="1" u="sng" dirty="0"/>
          </a:p>
        </p:txBody>
      </p:sp>
      <p:pic>
        <p:nvPicPr>
          <p:cNvPr id="19" name="Picture 473" descr="volt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76348"/>
            <a:ext cx="57514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73" descr="volt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89" y="1676348"/>
            <a:ext cx="57514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73" descr="volt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8342" y="2571739"/>
            <a:ext cx="57514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73" descr="volt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53160" y="5674856"/>
            <a:ext cx="57514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3" descr="volt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82310" y="4515134"/>
            <a:ext cx="57514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73" descr="volt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81973" y="5682339"/>
            <a:ext cx="57514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7" descr="emotico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" y="5891889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5" descr="gifs animado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7" y="1131870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://www.pekegifs.com/colegio/02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806" y="5731170"/>
            <a:ext cx="5905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1" descr="http://www.pekegifs.com/colegio/01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709" y="1131870"/>
            <a:ext cx="6286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>
                <a:solidFill>
                  <a:schemeClr val="bg1"/>
                </a:solidFill>
              </a:rPr>
              <a:t>11</a:t>
            </a:fld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0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3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3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3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7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7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1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1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1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15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1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15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65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65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2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200"/>
                            </p:stCondLst>
                            <p:childTnLst>
                              <p:par>
                                <p:cTn id="9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47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4700"/>
                            </p:stCondLst>
                            <p:childTnLst>
                              <p:par>
                                <p:cTn id="10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100000">
              <a:srgbClr val="FF7A00"/>
            </a:gs>
            <a:gs pos="0">
              <a:srgbClr val="FF0300"/>
            </a:gs>
            <a:gs pos="93000">
              <a:srgbClr val="4D0808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62" y="679262"/>
            <a:ext cx="75534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s-PE" sz="2800" b="1" dirty="0" smtClean="0">
                <a:solidFill>
                  <a:schemeClr val="bg1"/>
                </a:solidFill>
              </a:rPr>
              <a:t>Propiciar </a:t>
            </a:r>
            <a:r>
              <a:rPr lang="es-PE" sz="2800" b="1" dirty="0">
                <a:solidFill>
                  <a:schemeClr val="bg1"/>
                </a:solidFill>
              </a:rPr>
              <a:t>un ambiente de colaboración, respeto y apoyo recíproco en favor del mejoramiento de los procesos de aprendizaje. </a:t>
            </a:r>
          </a:p>
          <a:p>
            <a:pPr marL="514350" indent="-514350">
              <a:buFont typeface="+mj-lt"/>
              <a:buAutoNum type="alphaLcPeriod"/>
            </a:pPr>
            <a:r>
              <a:rPr lang="es-PE" sz="2800" b="1" dirty="0" smtClean="0">
                <a:solidFill>
                  <a:schemeClr val="bg1"/>
                </a:solidFill>
              </a:rPr>
              <a:t>Incentivar </a:t>
            </a:r>
            <a:r>
              <a:rPr lang="es-PE" sz="2800" b="1" dirty="0">
                <a:solidFill>
                  <a:schemeClr val="bg1"/>
                </a:solidFill>
              </a:rPr>
              <a:t>el liderazgo estudiantil.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30079"/>
            <a:ext cx="9144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3600" b="1" dirty="0" smtClean="0"/>
              <a:t>b. Objetivo </a:t>
            </a:r>
            <a:r>
              <a:rPr lang="es-PE" sz="3600" b="1" dirty="0"/>
              <a:t>de los círculos de calidad en el </a:t>
            </a:r>
            <a:r>
              <a:rPr lang="es-PE" sz="3600" b="1" dirty="0" smtClean="0"/>
              <a:t>aula </a:t>
            </a:r>
            <a:endParaRPr lang="es-PE" sz="36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Ramón R. Abarca Fernández</a:t>
            </a:r>
            <a:endParaRPr lang="es-PE"/>
          </a:p>
        </p:txBody>
      </p:sp>
      <p:sp>
        <p:nvSpPr>
          <p:cNvPr id="6" name="5 Rectángulo"/>
          <p:cNvSpPr/>
          <p:nvPr/>
        </p:nvSpPr>
        <p:spPr>
          <a:xfrm>
            <a:off x="0" y="2495144"/>
            <a:ext cx="90393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s-PE" sz="2800" b="1" dirty="0">
                <a:solidFill>
                  <a:schemeClr val="bg1"/>
                </a:solidFill>
              </a:rPr>
              <a:t>Mejorar las relaciones humanas entre los estudiantes. </a:t>
            </a:r>
          </a:p>
          <a:p>
            <a:pPr marL="514350" indent="-514350">
              <a:buFont typeface="+mj-lt"/>
              <a:buAutoNum type="alphaLcPeriod" startAt="3"/>
            </a:pPr>
            <a:r>
              <a:rPr lang="es-PE" sz="2800" b="1" dirty="0" smtClean="0">
                <a:solidFill>
                  <a:schemeClr val="bg1"/>
                </a:solidFill>
              </a:rPr>
              <a:t>Motivar y propiciar la toma de </a:t>
            </a:r>
            <a:r>
              <a:rPr lang="es-PE" sz="2800" b="1" dirty="0">
                <a:solidFill>
                  <a:schemeClr val="bg1"/>
                </a:solidFill>
              </a:rPr>
              <a:t>conciencia </a:t>
            </a:r>
            <a:r>
              <a:rPr lang="es-PE" sz="2800" b="1" dirty="0" smtClean="0">
                <a:solidFill>
                  <a:schemeClr val="bg1"/>
                </a:solidFill>
              </a:rPr>
              <a:t>sobre </a:t>
            </a:r>
            <a:r>
              <a:rPr lang="es-PE" sz="2800" b="1" dirty="0">
                <a:solidFill>
                  <a:schemeClr val="bg1"/>
                </a:solidFill>
              </a:rPr>
              <a:t>la importancia </a:t>
            </a:r>
            <a:r>
              <a:rPr lang="es-PE" sz="2800" b="1" dirty="0" smtClean="0">
                <a:solidFill>
                  <a:schemeClr val="bg1"/>
                </a:solidFill>
              </a:rPr>
              <a:t>del </a:t>
            </a:r>
            <a:r>
              <a:rPr lang="es-PE" sz="2800" b="1" dirty="0">
                <a:solidFill>
                  <a:schemeClr val="bg1"/>
                </a:solidFill>
              </a:rPr>
              <a:t>aprendizaje significativo. </a:t>
            </a:r>
          </a:p>
          <a:p>
            <a:pPr marL="514350" indent="-514350">
              <a:buFont typeface="+mj-lt"/>
              <a:buAutoNum type="alphaLcPeriod" startAt="3"/>
            </a:pPr>
            <a:r>
              <a:rPr lang="es-PE" sz="2800" b="1" dirty="0">
                <a:solidFill>
                  <a:schemeClr val="bg1"/>
                </a:solidFill>
              </a:rPr>
              <a:t>Identificar los </a:t>
            </a:r>
            <a:r>
              <a:rPr lang="es-PE" sz="2800" b="1" dirty="0" smtClean="0">
                <a:solidFill>
                  <a:schemeClr val="bg1"/>
                </a:solidFill>
              </a:rPr>
              <a:t>obstáculos y los avances, </a:t>
            </a:r>
            <a:r>
              <a:rPr lang="es-PE" sz="2800" b="1" dirty="0">
                <a:solidFill>
                  <a:schemeClr val="bg1"/>
                </a:solidFill>
              </a:rPr>
              <a:t>para </a:t>
            </a:r>
            <a:r>
              <a:rPr lang="es-PE" sz="2800" b="1" dirty="0" smtClean="0">
                <a:solidFill>
                  <a:schemeClr val="bg1"/>
                </a:solidFill>
              </a:rPr>
              <a:t>superar los primeros y mejorar los segundos. </a:t>
            </a:r>
            <a:endParaRPr lang="es-PE" sz="28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eriod" startAt="3"/>
            </a:pPr>
            <a:r>
              <a:rPr lang="es-PE" sz="2800" b="1" dirty="0" smtClean="0">
                <a:solidFill>
                  <a:schemeClr val="bg1"/>
                </a:solidFill>
              </a:rPr>
              <a:t>Promover </a:t>
            </a:r>
            <a:r>
              <a:rPr lang="es-PE" sz="2800" b="1" dirty="0">
                <a:solidFill>
                  <a:schemeClr val="bg1"/>
                </a:solidFill>
              </a:rPr>
              <a:t>una comunicación </a:t>
            </a:r>
            <a:r>
              <a:rPr lang="es-PE" sz="2800" b="1" dirty="0" smtClean="0">
                <a:solidFill>
                  <a:schemeClr val="bg1"/>
                </a:solidFill>
              </a:rPr>
              <a:t>dialógica y constructiva </a:t>
            </a:r>
            <a:r>
              <a:rPr lang="es-PE" sz="2800" b="1" dirty="0">
                <a:solidFill>
                  <a:schemeClr val="bg1"/>
                </a:solidFill>
              </a:rPr>
              <a:t>entre </a:t>
            </a:r>
            <a:r>
              <a:rPr lang="es-PE" sz="2800" b="1" dirty="0" smtClean="0">
                <a:solidFill>
                  <a:schemeClr val="bg1"/>
                </a:solidFill>
              </a:rPr>
              <a:t>estudiantes, y entre estudiantes </a:t>
            </a:r>
            <a:r>
              <a:rPr lang="es-PE" sz="2800" b="1" dirty="0">
                <a:solidFill>
                  <a:schemeClr val="bg1"/>
                </a:solidFill>
              </a:rPr>
              <a:t>y docentes. </a:t>
            </a:r>
          </a:p>
          <a:p>
            <a:pPr marL="514350" indent="-514350">
              <a:buFont typeface="+mj-lt"/>
              <a:buAutoNum type="alphaLcPeriod" startAt="3"/>
            </a:pPr>
            <a:r>
              <a:rPr lang="es-PE" sz="2800" b="1" dirty="0">
                <a:solidFill>
                  <a:schemeClr val="bg1"/>
                </a:solidFill>
              </a:rPr>
              <a:t>Contribuir </a:t>
            </a:r>
            <a:r>
              <a:rPr lang="es-PE" sz="2800" b="1" dirty="0" smtClean="0">
                <a:solidFill>
                  <a:schemeClr val="bg1"/>
                </a:solidFill>
              </a:rPr>
              <a:t>a la mejora del </a:t>
            </a:r>
            <a:r>
              <a:rPr lang="es-PE" sz="2800" b="1" dirty="0">
                <a:solidFill>
                  <a:schemeClr val="bg1"/>
                </a:solidFill>
              </a:rPr>
              <a:t>rendimiento académico </a:t>
            </a:r>
            <a:r>
              <a:rPr lang="es-PE" sz="2800" b="1" dirty="0" smtClean="0">
                <a:solidFill>
                  <a:schemeClr val="bg1"/>
                </a:solidFill>
              </a:rPr>
              <a:t>de cada participante y de </a:t>
            </a:r>
            <a:r>
              <a:rPr lang="es-PE" sz="2800" b="1" dirty="0">
                <a:solidFill>
                  <a:schemeClr val="bg1"/>
                </a:solidFill>
              </a:rPr>
              <a:t>la institución educativa. </a:t>
            </a:r>
          </a:p>
        </p:txBody>
      </p:sp>
      <p:pic>
        <p:nvPicPr>
          <p:cNvPr id="7" name="Picture 1" descr="http://www.bestgraph.com/gifs/personnages/h_travail/h_travail-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582" y="260648"/>
            <a:ext cx="1980220" cy="239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420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3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DDEBCF"/>
            </a:gs>
            <a:gs pos="42000">
              <a:srgbClr val="9CB86E"/>
            </a:gs>
            <a:gs pos="77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-34257" y="0"/>
            <a:ext cx="9137650" cy="6016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600"/>
              </a:spcBef>
            </a:pPr>
            <a:r>
              <a:rPr lang="es-VE" sz="3600" dirty="0" smtClean="0">
                <a:solidFill>
                  <a:schemeClr val="tx1"/>
                </a:solidFill>
                <a:latin typeface="Tahoma" pitchFamily="34" charset="0"/>
              </a:rPr>
              <a:t>c. Ventajas </a:t>
            </a:r>
            <a:r>
              <a:rPr lang="es-VE" sz="3600" dirty="0">
                <a:solidFill>
                  <a:schemeClr val="tx1"/>
                </a:solidFill>
                <a:latin typeface="Tahoma" pitchFamily="34" charset="0"/>
              </a:rPr>
              <a:t>de las </a:t>
            </a:r>
            <a:r>
              <a:rPr lang="es-VE" sz="3600" dirty="0" smtClean="0">
                <a:solidFill>
                  <a:schemeClr val="tx1"/>
                </a:solidFill>
                <a:latin typeface="Tahoma" pitchFamily="34" charset="0"/>
              </a:rPr>
              <a:t>TIC </a:t>
            </a:r>
            <a:r>
              <a:rPr lang="es-VE" sz="2800" dirty="0" smtClean="0">
                <a:solidFill>
                  <a:schemeClr val="tx1"/>
                </a:solidFill>
                <a:latin typeface="Tahoma" pitchFamily="34" charset="0"/>
              </a:rPr>
              <a:t>(</a:t>
            </a:r>
            <a:r>
              <a:rPr lang="es-VE" sz="2800" dirty="0">
                <a:solidFill>
                  <a:schemeClr val="tx1"/>
                </a:solidFill>
                <a:latin typeface="Tahoma" pitchFamily="34" charset="0"/>
              </a:rPr>
              <a:t>García, </a:t>
            </a:r>
            <a:r>
              <a:rPr lang="es-VE" sz="2800" dirty="0" smtClean="0">
                <a:solidFill>
                  <a:schemeClr val="tx1"/>
                </a:solidFill>
                <a:latin typeface="Tahoma" pitchFamily="34" charset="0"/>
              </a:rPr>
              <a:t>A. 2000</a:t>
            </a:r>
            <a:r>
              <a:rPr lang="es-VE" sz="2800" dirty="0">
                <a:solidFill>
                  <a:schemeClr val="tx1"/>
                </a:solidFill>
                <a:latin typeface="Tahoma" pitchFamily="34" charset="0"/>
              </a:rPr>
              <a:t>)</a:t>
            </a:r>
            <a:endParaRPr lang="es-ES" sz="2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Ramón R. Abarca Fernández</a:t>
            </a:r>
            <a:endParaRPr lang="es-PE"/>
          </a:p>
        </p:txBody>
      </p:sp>
      <p:pic>
        <p:nvPicPr>
          <p:cNvPr id="6" name="Picture 7" descr="Cómo funciona E-Mai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507605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44008" y="720080"/>
            <a:ext cx="4428503" cy="6021288"/>
          </a:xfrm>
          <a:prstGeom prst="rect">
            <a:avLst/>
          </a:prstGeom>
          <a:gradFill flip="none" rotWithShape="1">
            <a:gsLst>
              <a:gs pos="91000">
                <a:srgbClr val="FFF200"/>
              </a:gs>
              <a:gs pos="95000">
                <a:srgbClr val="FF7A00"/>
              </a:gs>
              <a:gs pos="96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/>
          <a:lstStyle/>
          <a:p>
            <a:pPr marL="357188" indent="-357188">
              <a:lnSpc>
                <a:spcPct val="90000"/>
              </a:lnSpc>
              <a:spcBef>
                <a:spcPct val="20000"/>
              </a:spcBef>
              <a:buFont typeface="+mj-lt"/>
              <a:buAutoNum type="alphaLcPeriod"/>
            </a:pPr>
            <a:r>
              <a:rPr lang="es-VE" sz="2500" b="1" dirty="0" smtClean="0">
                <a:latin typeface="Tahoma" pitchFamily="34" charset="0"/>
              </a:rPr>
              <a:t>Incrementan</a:t>
            </a:r>
            <a:r>
              <a:rPr lang="es-VE" sz="2500" dirty="0" smtClean="0">
                <a:latin typeface="Tahoma" pitchFamily="34" charset="0"/>
              </a:rPr>
              <a:t> la </a:t>
            </a:r>
            <a:r>
              <a:rPr lang="es-VE" sz="2500" dirty="0">
                <a:latin typeface="Tahoma" pitchFamily="34" charset="0"/>
              </a:rPr>
              <a:t>información </a:t>
            </a:r>
            <a:r>
              <a:rPr lang="es-VE" sz="2500" dirty="0" smtClean="0">
                <a:latin typeface="Tahoma" pitchFamily="34" charset="0"/>
              </a:rPr>
              <a:t>y favorecen </a:t>
            </a:r>
            <a:r>
              <a:rPr lang="es-VE" sz="2500" dirty="0">
                <a:latin typeface="Tahoma" pitchFamily="34" charset="0"/>
              </a:rPr>
              <a:t>el trabajo colaborativo y el autoaprendizaje.</a:t>
            </a:r>
          </a:p>
          <a:p>
            <a:pPr marL="357188" indent="-357188">
              <a:lnSpc>
                <a:spcPct val="90000"/>
              </a:lnSpc>
              <a:spcBef>
                <a:spcPct val="20000"/>
              </a:spcBef>
              <a:buFont typeface="+mj-lt"/>
              <a:buAutoNum type="alphaLcPeriod"/>
            </a:pPr>
            <a:r>
              <a:rPr lang="es-VE" sz="2500" dirty="0">
                <a:latin typeface="Tahoma" pitchFamily="34" charset="0"/>
              </a:rPr>
              <a:t>El profesor </a:t>
            </a:r>
            <a:r>
              <a:rPr lang="es-VE" sz="2500" dirty="0" smtClean="0">
                <a:latin typeface="Tahoma" pitchFamily="34" charset="0"/>
              </a:rPr>
              <a:t>es </a:t>
            </a:r>
            <a:r>
              <a:rPr lang="es-VE" sz="2500" b="1" dirty="0" smtClean="0">
                <a:latin typeface="Tahoma" pitchFamily="34" charset="0"/>
              </a:rPr>
              <a:t>motivador,</a:t>
            </a:r>
            <a:r>
              <a:rPr lang="es-VE" sz="2500" dirty="0" smtClean="0">
                <a:latin typeface="Tahoma" pitchFamily="34" charset="0"/>
              </a:rPr>
              <a:t> </a:t>
            </a:r>
            <a:r>
              <a:rPr lang="es-VE" sz="2500" b="1" dirty="0" smtClean="0">
                <a:latin typeface="Tahoma" pitchFamily="34" charset="0"/>
              </a:rPr>
              <a:t>planificador,</a:t>
            </a:r>
            <a:r>
              <a:rPr lang="es-VE" sz="2500" dirty="0" smtClean="0">
                <a:latin typeface="Tahoma" pitchFamily="34" charset="0"/>
              </a:rPr>
              <a:t> </a:t>
            </a:r>
            <a:r>
              <a:rPr lang="es-VE" sz="2500" b="1" dirty="0" smtClean="0">
                <a:latin typeface="Tahoma" pitchFamily="34" charset="0"/>
              </a:rPr>
              <a:t>programador</a:t>
            </a:r>
            <a:r>
              <a:rPr lang="es-VE" sz="2500" dirty="0" smtClean="0">
                <a:latin typeface="Tahoma" pitchFamily="34" charset="0"/>
              </a:rPr>
              <a:t>, </a:t>
            </a:r>
            <a:r>
              <a:rPr lang="es-VE" sz="2500" b="1" dirty="0" smtClean="0">
                <a:latin typeface="Tahoma" pitchFamily="34" charset="0"/>
              </a:rPr>
              <a:t>facilitador,</a:t>
            </a:r>
            <a:r>
              <a:rPr lang="es-VE" sz="2500" dirty="0" smtClean="0">
                <a:latin typeface="Tahoma" pitchFamily="34" charset="0"/>
              </a:rPr>
              <a:t> </a:t>
            </a:r>
            <a:r>
              <a:rPr lang="es-VE" sz="2500" b="1" dirty="0" smtClean="0">
                <a:latin typeface="Tahoma" pitchFamily="34" charset="0"/>
              </a:rPr>
              <a:t>orientador</a:t>
            </a:r>
            <a:r>
              <a:rPr lang="es-VE" sz="2500" dirty="0" smtClean="0">
                <a:latin typeface="Tahoma" pitchFamily="34" charset="0"/>
              </a:rPr>
              <a:t> </a:t>
            </a:r>
            <a:r>
              <a:rPr lang="es-VE" sz="2500" dirty="0">
                <a:latin typeface="Tahoma" pitchFamily="34" charset="0"/>
              </a:rPr>
              <a:t>y </a:t>
            </a:r>
            <a:r>
              <a:rPr lang="es-VE" sz="2500" b="1" dirty="0">
                <a:latin typeface="Tahoma" pitchFamily="34" charset="0"/>
              </a:rPr>
              <a:t>coordinador</a:t>
            </a:r>
            <a:r>
              <a:rPr lang="es-VE" sz="2500" dirty="0">
                <a:latin typeface="Tahoma" pitchFamily="34" charset="0"/>
              </a:rPr>
              <a:t> del proceso de aprendizaje.</a:t>
            </a:r>
          </a:p>
          <a:p>
            <a:pPr marL="357188" indent="-357188">
              <a:lnSpc>
                <a:spcPct val="90000"/>
              </a:lnSpc>
              <a:spcBef>
                <a:spcPct val="20000"/>
              </a:spcBef>
              <a:buFont typeface="+mj-lt"/>
              <a:buAutoNum type="alphaLcPeriod"/>
            </a:pPr>
            <a:r>
              <a:rPr lang="es-VE" sz="2500" b="1" dirty="0" smtClean="0">
                <a:latin typeface="Tahoma" pitchFamily="34" charset="0"/>
              </a:rPr>
              <a:t>Establecen</a:t>
            </a:r>
            <a:r>
              <a:rPr lang="es-VE" sz="2500" dirty="0" smtClean="0">
                <a:latin typeface="Tahoma" pitchFamily="34" charset="0"/>
              </a:rPr>
              <a:t> </a:t>
            </a:r>
            <a:r>
              <a:rPr lang="es-VE" sz="2500" dirty="0">
                <a:latin typeface="Tahoma" pitchFamily="34" charset="0"/>
              </a:rPr>
              <a:t>un </a:t>
            </a:r>
            <a:r>
              <a:rPr lang="es-VE" sz="2500" dirty="0" smtClean="0">
                <a:latin typeface="Tahoma" pitchFamily="34" charset="0"/>
              </a:rPr>
              <a:t>ritmo de trabajo personalizado</a:t>
            </a:r>
            <a:r>
              <a:rPr lang="es-VE" sz="2500" dirty="0">
                <a:latin typeface="Tahoma" pitchFamily="34" charset="0"/>
              </a:rPr>
              <a:t>.</a:t>
            </a:r>
          </a:p>
          <a:p>
            <a:pPr marL="357188" indent="-357188">
              <a:lnSpc>
                <a:spcPct val="90000"/>
              </a:lnSpc>
              <a:spcBef>
                <a:spcPct val="20000"/>
              </a:spcBef>
              <a:buFont typeface="+mj-lt"/>
              <a:buAutoNum type="alphaLcPeriod"/>
            </a:pPr>
            <a:r>
              <a:rPr lang="es-VE" sz="2500" b="1" dirty="0" smtClean="0">
                <a:latin typeface="Tahoma" pitchFamily="34" charset="0"/>
              </a:rPr>
              <a:t>Ahorran</a:t>
            </a:r>
            <a:r>
              <a:rPr lang="es-VE" sz="2500" dirty="0" smtClean="0">
                <a:latin typeface="Tahoma" pitchFamily="34" charset="0"/>
              </a:rPr>
              <a:t> costos y desplazamientos.</a:t>
            </a:r>
            <a:endParaRPr lang="es-VE" sz="2500" dirty="0">
              <a:latin typeface="Tahoma" pitchFamily="34" charset="0"/>
            </a:endParaRPr>
          </a:p>
          <a:p>
            <a:pPr marL="357188" indent="-357188">
              <a:lnSpc>
                <a:spcPct val="90000"/>
              </a:lnSpc>
              <a:spcBef>
                <a:spcPct val="20000"/>
              </a:spcBef>
              <a:buFont typeface="+mj-lt"/>
              <a:buAutoNum type="alphaLcPeriod"/>
            </a:pPr>
            <a:r>
              <a:rPr lang="es-VE" sz="2500" b="1" dirty="0" smtClean="0">
                <a:latin typeface="Tahoma" pitchFamily="34" charset="0"/>
              </a:rPr>
              <a:t>Potencian</a:t>
            </a:r>
            <a:r>
              <a:rPr lang="es-VE" sz="2500" dirty="0" smtClean="0">
                <a:latin typeface="Tahoma" pitchFamily="34" charset="0"/>
              </a:rPr>
              <a:t> </a:t>
            </a:r>
            <a:r>
              <a:rPr lang="es-VE" sz="2500" dirty="0">
                <a:latin typeface="Tahoma" pitchFamily="34" charset="0"/>
              </a:rPr>
              <a:t>las actividades </a:t>
            </a:r>
            <a:r>
              <a:rPr lang="es-VE" sz="2500" dirty="0" smtClean="0">
                <a:latin typeface="Tahoma" pitchFamily="34" charset="0"/>
              </a:rPr>
              <a:t>cooperativas</a:t>
            </a:r>
            <a:r>
              <a:rPr lang="es-VE" sz="2500" dirty="0">
                <a:latin typeface="Tahoma" pitchFamily="34" charset="0"/>
              </a:rPr>
              <a:t>.</a:t>
            </a:r>
            <a:endParaRPr lang="es-ES" sz="2500" dirty="0">
              <a:latin typeface="Tahoma" pitchFamily="34" charset="0"/>
            </a:endParaRPr>
          </a:p>
        </p:txBody>
      </p:sp>
      <p:pic>
        <p:nvPicPr>
          <p:cNvPr id="9" name="Picture 91" descr="buswom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58" y="5589240"/>
            <a:ext cx="878272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>
                <a:solidFill>
                  <a:schemeClr val="tx1"/>
                </a:solidFill>
              </a:rPr>
              <a:t>13</a:t>
            </a:fld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4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FFF200"/>
            </a:gs>
            <a:gs pos="36000">
              <a:srgbClr val="FF7A00"/>
            </a:gs>
            <a:gs pos="81000">
              <a:srgbClr val="FF0300"/>
            </a:gs>
            <a:gs pos="75000">
              <a:srgbClr val="4D0808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19116"/>
            <a:ext cx="9144000" cy="1143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VE" sz="4400" dirty="0" smtClean="0">
                <a:solidFill>
                  <a:schemeClr val="tx1"/>
                </a:solidFill>
                <a:latin typeface="Tahoma" pitchFamily="34" charset="0"/>
              </a:rPr>
              <a:t>d. Desventajas </a:t>
            </a:r>
            <a:r>
              <a:rPr lang="es-VE" sz="4400" dirty="0">
                <a:solidFill>
                  <a:schemeClr val="tx1"/>
                </a:solidFill>
                <a:latin typeface="Tahoma" pitchFamily="34" charset="0"/>
              </a:rPr>
              <a:t>de las TIC </a:t>
            </a:r>
          </a:p>
          <a:p>
            <a:pPr algn="ctr"/>
            <a:r>
              <a:rPr lang="es-VE" sz="2600" dirty="0">
                <a:solidFill>
                  <a:schemeClr val="tx1"/>
                </a:solidFill>
                <a:latin typeface="Tahoma" pitchFamily="34" charset="0"/>
              </a:rPr>
              <a:t>(López, 2002)</a:t>
            </a:r>
            <a:endParaRPr lang="es-ES" sz="26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80906" y="6492875"/>
            <a:ext cx="2895600" cy="365125"/>
          </a:xfrm>
        </p:spPr>
        <p:txBody>
          <a:bodyPr/>
          <a:lstStyle/>
          <a:p>
            <a:r>
              <a:rPr lang="es-PE" dirty="0" smtClean="0">
                <a:solidFill>
                  <a:schemeClr val="tx1"/>
                </a:solidFill>
              </a:rPr>
              <a:t>Ramón R. Abarca Fernández</a:t>
            </a:r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8196" name="Picture 4" descr="http://www.zonagratuita.com/imagenes/imagenes_gifs_animados/BD20650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16" y="5301758"/>
            <a:ext cx="22193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www.imagenesanimadas.net/Informatica/Virus/virus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4" y="5511943"/>
            <a:ext cx="1675719" cy="107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imagenesanimadas.net/Informatica/Virus/virus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54" y="19116"/>
            <a:ext cx="1321652" cy="132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imagenesanimadas.net/Informatica/Virus/virus0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" y="114366"/>
            <a:ext cx="1226402" cy="122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ttp://www.imagenesanimadas.net/Informatica/Virus/virus0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245" y="5172247"/>
            <a:ext cx="129326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90903" y="1162116"/>
            <a:ext cx="7962194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lphaLcPeriod"/>
            </a:pPr>
            <a:r>
              <a:rPr lang="es-VE" sz="2800" b="1" dirty="0">
                <a:solidFill>
                  <a:schemeClr val="bg1"/>
                </a:solidFill>
                <a:latin typeface="Tahoma" pitchFamily="34" charset="0"/>
              </a:rPr>
              <a:t>Presentan </a:t>
            </a:r>
            <a:r>
              <a:rPr lang="es-VE" sz="2800" b="1" dirty="0" err="1">
                <a:solidFill>
                  <a:schemeClr val="bg1"/>
                </a:solidFill>
                <a:latin typeface="Tahoma" pitchFamily="34" charset="0"/>
              </a:rPr>
              <a:t>pseudo</a:t>
            </a:r>
            <a:r>
              <a:rPr lang="es-VE" sz="28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s-VE" sz="2800" b="1" dirty="0" smtClean="0">
                <a:solidFill>
                  <a:schemeClr val="bg1"/>
                </a:solidFill>
                <a:latin typeface="Tahoma" pitchFamily="34" charset="0"/>
              </a:rPr>
              <a:t>informaciones.</a:t>
            </a:r>
            <a:endParaRPr lang="es-VE" sz="2800" b="1" dirty="0">
              <a:solidFill>
                <a:schemeClr val="bg1"/>
              </a:solidFill>
              <a:latin typeface="Tahoma" pitchFamily="34" charset="0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LcPeriod"/>
            </a:pPr>
            <a:r>
              <a:rPr lang="es-VE" sz="2800" b="1" dirty="0">
                <a:solidFill>
                  <a:schemeClr val="bg1"/>
                </a:solidFill>
                <a:latin typeface="Tahoma" pitchFamily="34" charset="0"/>
              </a:rPr>
              <a:t>Nos saturan de </a:t>
            </a:r>
            <a:r>
              <a:rPr lang="es-VE" sz="2800" b="1" dirty="0" smtClean="0">
                <a:solidFill>
                  <a:schemeClr val="bg1"/>
                </a:solidFill>
                <a:latin typeface="Tahoma" pitchFamily="34" charset="0"/>
              </a:rPr>
              <a:t>datos e información</a:t>
            </a:r>
            <a:r>
              <a:rPr lang="es-VE" sz="2800" b="1" dirty="0">
                <a:solidFill>
                  <a:schemeClr val="bg1"/>
                </a:solidFill>
                <a:latin typeface="Tahoma" pitchFamily="34" charset="0"/>
              </a:rPr>
              <a:t>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LcPeriod"/>
            </a:pPr>
            <a:r>
              <a:rPr lang="es-VE" sz="2800" b="1" dirty="0">
                <a:solidFill>
                  <a:schemeClr val="bg1"/>
                </a:solidFill>
                <a:latin typeface="Tahoma" pitchFamily="34" charset="0"/>
              </a:rPr>
              <a:t>Generan dependencia tecnológica.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LcPeriod"/>
            </a:pPr>
            <a:r>
              <a:rPr lang="es-VE" sz="2800" b="1" dirty="0">
                <a:solidFill>
                  <a:schemeClr val="bg1"/>
                </a:solidFill>
                <a:latin typeface="Tahoma" pitchFamily="34" charset="0"/>
              </a:rPr>
              <a:t>La mayoría de los docentes  no poseemos </a:t>
            </a:r>
            <a:r>
              <a:rPr lang="es-VE" sz="2800" b="1" dirty="0" smtClean="0">
                <a:solidFill>
                  <a:schemeClr val="bg1"/>
                </a:solidFill>
                <a:latin typeface="Tahoma" pitchFamily="34" charset="0"/>
              </a:rPr>
              <a:t>los conocimientos necesarios sobre el particular</a:t>
            </a:r>
            <a:endParaRPr lang="es-PE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62" descr="Linea marea (572Wx26H) - Linea marea, mar, marea, olas, barra animada. 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03" y="4077716"/>
            <a:ext cx="7962194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23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376" y="0"/>
            <a:ext cx="8959361" cy="6203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ts val="1900"/>
              </a:lnSpc>
              <a:spcBef>
                <a:spcPts val="0"/>
              </a:spcBef>
              <a:defRPr/>
            </a:pPr>
            <a:r>
              <a:rPr lang="es-ES" sz="2800" b="1" dirty="0" smtClean="0"/>
              <a:t>8. Planificación de una </a:t>
            </a:r>
            <a:r>
              <a:rPr lang="es-ES" sz="2800" b="1" dirty="0" smtClean="0">
                <a:solidFill>
                  <a:srgbClr val="FF0000"/>
                </a:solidFill>
              </a:rPr>
              <a:t>sesión (?)</a:t>
            </a:r>
            <a:r>
              <a:rPr lang="es-ES" sz="2800" b="1" dirty="0" smtClean="0"/>
              <a:t> de aprendizaje </a:t>
            </a:r>
          </a:p>
        </p:txBody>
      </p:sp>
      <p:sp>
        <p:nvSpPr>
          <p:cNvPr id="9219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290427" y="730891"/>
            <a:ext cx="2592265" cy="806393"/>
          </a:xfrm>
          <a:solidFill>
            <a:srgbClr val="CCFFFF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600" b="1" dirty="0" smtClean="0">
                <a:effectLst/>
              </a:rPr>
              <a:t>Plan de sesión de aprendizaje</a:t>
            </a:r>
          </a:p>
        </p:txBody>
      </p:sp>
      <p:sp>
        <p:nvSpPr>
          <p:cNvPr id="9220" name="Text Box 45"/>
          <p:cNvSpPr txBox="1">
            <a:spLocks noChangeArrowheads="1"/>
          </p:cNvSpPr>
          <p:nvPr/>
        </p:nvSpPr>
        <p:spPr bwMode="auto">
          <a:xfrm>
            <a:off x="683568" y="3736974"/>
            <a:ext cx="1727688" cy="35718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b="1" dirty="0" smtClean="0">
                <a:latin typeface="Tahoma" pitchFamily="34" charset="0"/>
              </a:rPr>
              <a:t>Estrategias</a:t>
            </a:r>
            <a:endParaRPr lang="es-ES" dirty="0"/>
          </a:p>
        </p:txBody>
      </p:sp>
      <p:sp>
        <p:nvSpPr>
          <p:cNvPr id="9221" name="Text Box 46"/>
          <p:cNvSpPr txBox="1">
            <a:spLocks noChangeArrowheads="1"/>
          </p:cNvSpPr>
          <p:nvPr/>
        </p:nvSpPr>
        <p:spPr bwMode="auto">
          <a:xfrm>
            <a:off x="7030916" y="3795713"/>
            <a:ext cx="1594338" cy="35401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b="1" dirty="0" smtClean="0">
                <a:latin typeface="Tahoma" pitchFamily="34" charset="0"/>
              </a:rPr>
              <a:t>Materiales</a:t>
            </a:r>
            <a:endParaRPr lang="es-ES" dirty="0"/>
          </a:p>
        </p:txBody>
      </p:sp>
      <p:sp>
        <p:nvSpPr>
          <p:cNvPr id="9222" name="Text Box 47"/>
          <p:cNvSpPr txBox="1">
            <a:spLocks noChangeArrowheads="1"/>
          </p:cNvSpPr>
          <p:nvPr/>
        </p:nvSpPr>
        <p:spPr bwMode="auto">
          <a:xfrm>
            <a:off x="6864594" y="2233444"/>
            <a:ext cx="2060331" cy="6508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b="1" dirty="0" smtClean="0">
                <a:latin typeface="Tahoma" pitchFamily="34" charset="0"/>
              </a:rPr>
              <a:t>Aspectos problemáticos</a:t>
            </a:r>
          </a:p>
          <a:p>
            <a:pPr eaLnBrk="1" hangingPunct="1"/>
            <a:endParaRPr lang="es-ES" dirty="0"/>
          </a:p>
        </p:txBody>
      </p:sp>
      <p:sp>
        <p:nvSpPr>
          <p:cNvPr id="9223" name="Text Box 48"/>
          <p:cNvSpPr txBox="1">
            <a:spLocks noChangeArrowheads="1"/>
          </p:cNvSpPr>
          <p:nvPr/>
        </p:nvSpPr>
        <p:spPr bwMode="auto">
          <a:xfrm>
            <a:off x="1170109" y="2098676"/>
            <a:ext cx="1528397" cy="6762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b="1" dirty="0" smtClean="0">
                <a:latin typeface="Tahoma" pitchFamily="34" charset="0"/>
              </a:rPr>
              <a:t>Tipo de preguntas</a:t>
            </a:r>
            <a:endParaRPr lang="es-ES" dirty="0"/>
          </a:p>
        </p:txBody>
      </p:sp>
      <p:sp>
        <p:nvSpPr>
          <p:cNvPr id="9224" name="Text Box 49"/>
          <p:cNvSpPr txBox="1">
            <a:spLocks noChangeArrowheads="1"/>
          </p:cNvSpPr>
          <p:nvPr/>
        </p:nvSpPr>
        <p:spPr bwMode="auto">
          <a:xfrm>
            <a:off x="7030916" y="4724400"/>
            <a:ext cx="1727689" cy="890588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b="1" dirty="0" smtClean="0">
                <a:latin typeface="Tahoma" pitchFamily="34" charset="0"/>
              </a:rPr>
              <a:t>Actividades de motivación</a:t>
            </a:r>
            <a:endParaRPr lang="es-ES" dirty="0"/>
          </a:p>
        </p:txBody>
      </p:sp>
      <p:sp>
        <p:nvSpPr>
          <p:cNvPr id="9225" name="Text Box 50"/>
          <p:cNvSpPr txBox="1">
            <a:spLocks noChangeArrowheads="1"/>
          </p:cNvSpPr>
          <p:nvPr/>
        </p:nvSpPr>
        <p:spPr bwMode="auto">
          <a:xfrm>
            <a:off x="3863213" y="5373689"/>
            <a:ext cx="1868365" cy="14128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b="1" dirty="0" smtClean="0">
                <a:latin typeface="Tahoma" pitchFamily="34" charset="0"/>
              </a:rPr>
              <a:t>Actividades para desarrollar  los procesos cognitivos</a:t>
            </a:r>
            <a:endParaRPr lang="es-ES" dirty="0"/>
          </a:p>
        </p:txBody>
      </p:sp>
      <p:sp>
        <p:nvSpPr>
          <p:cNvPr id="9226" name="Text Box 51"/>
          <p:cNvSpPr txBox="1">
            <a:spLocks noChangeArrowheads="1"/>
          </p:cNvSpPr>
          <p:nvPr/>
        </p:nvSpPr>
        <p:spPr bwMode="auto">
          <a:xfrm>
            <a:off x="948501" y="4772820"/>
            <a:ext cx="1953358" cy="103244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b="1" dirty="0" smtClean="0">
                <a:latin typeface="Tahoma" pitchFamily="34" charset="0"/>
              </a:rPr>
              <a:t>Indicadores</a:t>
            </a:r>
          </a:p>
          <a:p>
            <a:pPr algn="ctr" eaLnBrk="1" hangingPunct="1"/>
            <a:r>
              <a:rPr lang="es-ES" b="1" dirty="0">
                <a:latin typeface="Tahoma" pitchFamily="34" charset="0"/>
              </a:rPr>
              <a:t>d</a:t>
            </a:r>
            <a:r>
              <a:rPr lang="es-ES" b="1" dirty="0" smtClean="0">
                <a:latin typeface="Tahoma" pitchFamily="34" charset="0"/>
              </a:rPr>
              <a:t>e evaluación e instrumentos</a:t>
            </a:r>
            <a:endParaRPr lang="es-ES" dirty="0"/>
          </a:p>
        </p:txBody>
      </p:sp>
      <p:sp>
        <p:nvSpPr>
          <p:cNvPr id="9227" name="Text Box 52"/>
          <p:cNvSpPr txBox="1">
            <a:spLocks noChangeArrowheads="1"/>
          </p:cNvSpPr>
          <p:nvPr/>
        </p:nvSpPr>
        <p:spPr bwMode="auto">
          <a:xfrm>
            <a:off x="3736925" y="2774951"/>
            <a:ext cx="1915257" cy="16505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b="1" dirty="0" smtClean="0">
                <a:latin typeface="Rockwell" pitchFamily="18" charset="0"/>
              </a:rPr>
              <a:t>Aprendizaje deseado </a:t>
            </a:r>
            <a:r>
              <a:rPr lang="es-ES" sz="1400" b="1" dirty="0" smtClean="0">
                <a:latin typeface="Rockwell" pitchFamily="18" charset="0"/>
              </a:rPr>
              <a:t>(</a:t>
            </a:r>
            <a:r>
              <a:rPr lang="es-ES" sz="1400" b="1" dirty="0" smtClean="0">
                <a:solidFill>
                  <a:srgbClr val="FF0000"/>
                </a:solidFill>
                <a:latin typeface="Rockwell" pitchFamily="18" charset="0"/>
              </a:rPr>
              <a:t>esperado</a:t>
            </a:r>
            <a:r>
              <a:rPr lang="es-ES" sz="1400" b="1" dirty="0" smtClean="0">
                <a:latin typeface="Rockwell" pitchFamily="18" charset="0"/>
              </a:rPr>
              <a:t>)</a:t>
            </a:r>
          </a:p>
          <a:p>
            <a:pPr algn="ctr" eaLnBrk="1" hangingPunct="1"/>
            <a:endParaRPr lang="es-ES" b="1" dirty="0" smtClean="0">
              <a:latin typeface="Rockwell" pitchFamily="18" charset="0"/>
            </a:endParaRPr>
          </a:p>
          <a:p>
            <a:pPr algn="ctr" eaLnBrk="1" hangingPunct="1"/>
            <a:r>
              <a:rPr lang="es-ES" b="1" dirty="0" smtClean="0">
                <a:latin typeface="Rockwell" pitchFamily="18" charset="0"/>
              </a:rPr>
              <a:t>Habilidades/ Actitudes.</a:t>
            </a:r>
            <a:endParaRPr lang="es-ES" dirty="0"/>
          </a:p>
        </p:txBody>
      </p:sp>
      <p:sp>
        <p:nvSpPr>
          <p:cNvPr id="9228" name="AutoShape 62"/>
          <p:cNvSpPr>
            <a:spLocks noChangeArrowheads="1"/>
          </p:cNvSpPr>
          <p:nvPr/>
        </p:nvSpPr>
        <p:spPr bwMode="auto">
          <a:xfrm rot="5400000">
            <a:off x="4092462" y="1492679"/>
            <a:ext cx="1031082" cy="1211995"/>
          </a:xfrm>
          <a:custGeom>
            <a:avLst/>
            <a:gdLst>
              <a:gd name="T0" fmla="*/ 522106767 w 21600"/>
              <a:gd name="T1" fmla="*/ 0 h 21600"/>
              <a:gd name="T2" fmla="*/ 0 w 21600"/>
              <a:gd name="T3" fmla="*/ 1348125891 h 21600"/>
              <a:gd name="T4" fmla="*/ 522106767 w 21600"/>
              <a:gd name="T5" fmla="*/ 2147483647 h 21600"/>
              <a:gd name="T6" fmla="*/ 696142780 w 21600"/>
              <a:gd name="T7" fmla="*/ 134812589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s-ES" sz="1400" dirty="0"/>
              <a:t>Según </a:t>
            </a:r>
          </a:p>
          <a:p>
            <a:pPr algn="ctr"/>
            <a:r>
              <a:rPr lang="es-ES" sz="1400" dirty="0"/>
              <a:t>el</a:t>
            </a:r>
          </a:p>
        </p:txBody>
      </p:sp>
      <p:sp>
        <p:nvSpPr>
          <p:cNvPr id="9229" name="AutoShape 63"/>
          <p:cNvSpPr>
            <a:spLocks noChangeArrowheads="1"/>
          </p:cNvSpPr>
          <p:nvPr/>
        </p:nvSpPr>
        <p:spPr bwMode="auto">
          <a:xfrm rot="5400000">
            <a:off x="4334913" y="4658551"/>
            <a:ext cx="792163" cy="449874"/>
          </a:xfrm>
          <a:prstGeom prst="rightArrow">
            <a:avLst>
              <a:gd name="adj1" fmla="val 50000"/>
              <a:gd name="adj2" fmla="val 4063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30" name="AutoShape 64"/>
          <p:cNvSpPr>
            <a:spLocks noChangeArrowheads="1"/>
          </p:cNvSpPr>
          <p:nvPr/>
        </p:nvSpPr>
        <p:spPr bwMode="auto">
          <a:xfrm rot="2468286">
            <a:off x="5803920" y="4569164"/>
            <a:ext cx="839666" cy="485775"/>
          </a:xfrm>
          <a:prstGeom prst="rightArrow">
            <a:avLst>
              <a:gd name="adj1" fmla="val 50000"/>
              <a:gd name="adj2" fmla="val 46814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31" name="AutoShape 65"/>
          <p:cNvSpPr>
            <a:spLocks noChangeArrowheads="1"/>
          </p:cNvSpPr>
          <p:nvPr/>
        </p:nvSpPr>
        <p:spPr bwMode="auto">
          <a:xfrm rot="8365649">
            <a:off x="3044346" y="4640600"/>
            <a:ext cx="841131" cy="485775"/>
          </a:xfrm>
          <a:prstGeom prst="rightArrow">
            <a:avLst>
              <a:gd name="adj1" fmla="val 50000"/>
              <a:gd name="adj2" fmla="val 4689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32" name="AutoShape 66"/>
          <p:cNvSpPr>
            <a:spLocks noChangeArrowheads="1"/>
          </p:cNvSpPr>
          <p:nvPr/>
        </p:nvSpPr>
        <p:spPr bwMode="auto">
          <a:xfrm rot="-8428862">
            <a:off x="2837371" y="2770982"/>
            <a:ext cx="841131" cy="485775"/>
          </a:xfrm>
          <a:prstGeom prst="rightArrow">
            <a:avLst>
              <a:gd name="adj1" fmla="val 50000"/>
              <a:gd name="adj2" fmla="val 4689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33" name="AutoShape 67"/>
          <p:cNvSpPr>
            <a:spLocks noChangeArrowheads="1"/>
          </p:cNvSpPr>
          <p:nvPr/>
        </p:nvSpPr>
        <p:spPr bwMode="auto">
          <a:xfrm rot="-2217683">
            <a:off x="5762331" y="2801008"/>
            <a:ext cx="841131" cy="485775"/>
          </a:xfrm>
          <a:prstGeom prst="rightArrow">
            <a:avLst>
              <a:gd name="adj1" fmla="val 50000"/>
              <a:gd name="adj2" fmla="val 4689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34" name="AutoShape 68"/>
          <p:cNvSpPr>
            <a:spLocks noChangeArrowheads="1"/>
          </p:cNvSpPr>
          <p:nvPr/>
        </p:nvSpPr>
        <p:spPr bwMode="auto">
          <a:xfrm>
            <a:off x="5835161" y="3735389"/>
            <a:ext cx="860601" cy="485775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35" name="AutoShape 69"/>
          <p:cNvSpPr>
            <a:spLocks noChangeArrowheads="1"/>
          </p:cNvSpPr>
          <p:nvPr/>
        </p:nvSpPr>
        <p:spPr bwMode="auto">
          <a:xfrm rot="10641794">
            <a:off x="2991489" y="3672680"/>
            <a:ext cx="597877" cy="485775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2" name="Picture 25" descr="http://www.zonagratuita.com/imagenes/imagenes_gifs_animados/BD19557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4" y="553063"/>
            <a:ext cx="17335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5" y="6208490"/>
            <a:ext cx="770485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Evaluación integral a lo largo del proceso</a:t>
            </a:r>
            <a:endParaRPr lang="es-PE" sz="2800" b="1" dirty="0"/>
          </a:p>
        </p:txBody>
      </p:sp>
      <p:pic>
        <p:nvPicPr>
          <p:cNvPr id="23" name="Picture 27" descr="http://www.imagenesanimadas.net/Personas/Escolares/Escuela-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5" y="638362"/>
            <a:ext cx="1375149" cy="169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64594" y="2233444"/>
            <a:ext cx="371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rgbClr val="FF0000"/>
                </a:solidFill>
              </a:rPr>
              <a:t>1</a:t>
            </a:r>
            <a:endParaRPr lang="es-PE" sz="2200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050445" y="4772820"/>
            <a:ext cx="185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</a:rPr>
              <a:t>2</a:t>
            </a:r>
            <a:endParaRPr lang="es-PE" sz="2000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3736974"/>
            <a:ext cx="192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smtClean="0">
                <a:solidFill>
                  <a:srgbClr val="FF0000"/>
                </a:solidFill>
              </a:rPr>
              <a:t>3</a:t>
            </a:r>
            <a:endParaRPr lang="es-PE" sz="2200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48501" y="4724400"/>
            <a:ext cx="221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rgbClr val="FF0000"/>
                </a:solidFill>
              </a:rPr>
              <a:t>4</a:t>
            </a:r>
            <a:endParaRPr lang="es-PE" sz="2200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70109" y="2098676"/>
            <a:ext cx="3773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rgbClr val="FF0000"/>
                </a:solidFill>
              </a:rPr>
              <a:t>5</a:t>
            </a:r>
            <a:endParaRPr lang="es-PE" sz="2200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050445" y="3795713"/>
            <a:ext cx="185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smtClean="0">
                <a:solidFill>
                  <a:srgbClr val="FF0000"/>
                </a:solidFill>
              </a:rPr>
              <a:t>6</a:t>
            </a:r>
            <a:endParaRPr lang="es-PE" sz="2200" dirty="0">
              <a:solidFill>
                <a:srgbClr val="FF0000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580461" y="6549751"/>
            <a:ext cx="2205528" cy="365125"/>
          </a:xfrm>
        </p:spPr>
        <p:txBody>
          <a:bodyPr/>
          <a:lstStyle/>
          <a:p>
            <a:r>
              <a:rPr lang="es-PE" dirty="0" smtClean="0">
                <a:solidFill>
                  <a:schemeClr val="tx1"/>
                </a:solidFill>
              </a:rPr>
              <a:t>Ramón R. Abarca Fernández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30916" y="6421439"/>
            <a:ext cx="2133600" cy="365125"/>
          </a:xfrm>
        </p:spPr>
        <p:txBody>
          <a:bodyPr/>
          <a:lstStyle/>
          <a:p>
            <a:fld id="{4A29BDBE-80E8-40DD-8B27-94A4AD6AC0FF}" type="slidenum">
              <a:rPr lang="es-PE" smtClean="0">
                <a:solidFill>
                  <a:schemeClr val="tx1"/>
                </a:solidFill>
              </a:rPr>
              <a:t>15</a:t>
            </a:fld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1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1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9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9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4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40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6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60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6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600"/>
                            </p:stCondLst>
                            <p:childTnLst>
                              <p:par>
                                <p:cTn id="10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55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6550"/>
                            </p:stCondLst>
                            <p:childTnLst>
                              <p:par>
                                <p:cTn id="1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815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9150"/>
                            </p:stCondLst>
                            <p:childTnLst>
                              <p:par>
                                <p:cTn id="1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14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  <p:bldP spid="9219" grpId="0" build="p" animBg="1"/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4" grpId="0" animBg="1"/>
      <p:bldP spid="9235" grpId="0" animBg="1"/>
      <p:bldP spid="2" grpId="0" animBg="1"/>
      <p:bldP spid="3" grpId="0"/>
      <p:bldP spid="4" grpId="0"/>
      <p:bldP spid="5" grpId="0"/>
      <p:bldP spid="6" grpId="0"/>
      <p:bldP spid="7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rgbClr val="FFF200"/>
            </a:gs>
            <a:gs pos="74000">
              <a:srgbClr val="FF7A00"/>
            </a:gs>
            <a:gs pos="85000">
              <a:srgbClr val="FF0300"/>
            </a:gs>
            <a:gs pos="100000">
              <a:srgbClr val="4D080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9105901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s-ES" sz="3200" b="1" dirty="0" smtClean="0">
                <a:solidFill>
                  <a:schemeClr val="tx1"/>
                </a:solidFill>
              </a:rPr>
              <a:t>a. Peculiaridades de una  </a:t>
            </a:r>
            <a:r>
              <a:rPr lang="es-ES" sz="3200" b="1" dirty="0" smtClean="0">
                <a:solidFill>
                  <a:srgbClr val="FF0000"/>
                </a:solidFill>
              </a:rPr>
              <a:t>sesión</a:t>
            </a:r>
            <a:r>
              <a:rPr lang="es-ES" sz="3200" b="1" dirty="0" smtClean="0">
                <a:solidFill>
                  <a:schemeClr val="tx1"/>
                </a:solidFill>
              </a:rPr>
              <a:t> de aprendizaje con secuencia ¿</a:t>
            </a:r>
            <a:r>
              <a:rPr lang="es-ES" sz="3200" b="1" dirty="0" smtClean="0">
                <a:solidFill>
                  <a:srgbClr val="FF0000"/>
                </a:solidFill>
              </a:rPr>
              <a:t>lógica</a:t>
            </a:r>
            <a:r>
              <a:rPr lang="es-ES" sz="3200" b="1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827584" y="4133851"/>
            <a:ext cx="2259623" cy="1079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PE" b="1" dirty="0"/>
              <a:t>La Organización y </a:t>
            </a:r>
          </a:p>
          <a:p>
            <a:pPr algn="ctr" eaLnBrk="1" hangingPunct="1"/>
            <a:r>
              <a:rPr lang="es-PE" b="1" dirty="0"/>
              <a:t>el Orden de las</a:t>
            </a:r>
          </a:p>
          <a:p>
            <a:pPr algn="ctr" eaLnBrk="1" hangingPunct="1"/>
            <a:r>
              <a:rPr lang="es-PE" b="1" dirty="0"/>
              <a:t> actividades de </a:t>
            </a:r>
          </a:p>
          <a:p>
            <a:pPr algn="ctr" eaLnBrk="1" hangingPunct="1"/>
            <a:r>
              <a:rPr lang="es-PE" b="1" dirty="0"/>
              <a:t>aprendizaje.</a:t>
            </a:r>
            <a:endParaRPr lang="es-ES" b="1" dirty="0"/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6063988" y="2587437"/>
            <a:ext cx="2520731" cy="1368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s-PE" b="1" dirty="0"/>
          </a:p>
          <a:p>
            <a:pPr algn="ctr" eaLnBrk="1" hangingPunct="1"/>
            <a:endParaRPr lang="es-PE" b="1" dirty="0"/>
          </a:p>
          <a:p>
            <a:pPr algn="ctr" eaLnBrk="1" hangingPunct="1"/>
            <a:r>
              <a:rPr lang="es-PE" b="1" dirty="0"/>
              <a:t>Que los </a:t>
            </a:r>
          </a:p>
          <a:p>
            <a:pPr algn="ctr" eaLnBrk="1" hangingPunct="1"/>
            <a:r>
              <a:rPr lang="es-PE" b="1" dirty="0" smtClean="0"/>
              <a:t>Conocimientos </a:t>
            </a:r>
          </a:p>
          <a:p>
            <a:pPr algn="ctr" eaLnBrk="1" hangingPunct="1"/>
            <a:r>
              <a:rPr lang="es-PE" b="1" dirty="0" smtClean="0"/>
              <a:t> nuevos adquiridos </a:t>
            </a:r>
          </a:p>
          <a:p>
            <a:pPr algn="ctr" eaLnBrk="1" hangingPunct="1"/>
            <a:r>
              <a:rPr lang="es-PE" b="1" dirty="0" smtClean="0"/>
              <a:t>sean </a:t>
            </a:r>
            <a:r>
              <a:rPr lang="es-PE" b="1" dirty="0"/>
              <a:t>Aplicables</a:t>
            </a:r>
          </a:p>
          <a:p>
            <a:pPr algn="ctr" eaLnBrk="1" hangingPunct="1"/>
            <a:r>
              <a:rPr lang="es-PE" b="1" dirty="0"/>
              <a:t> a la realidad.</a:t>
            </a:r>
            <a:endParaRPr lang="es-ES" b="1" dirty="0"/>
          </a:p>
          <a:p>
            <a:pPr algn="ctr" eaLnBrk="1" hangingPunct="1"/>
            <a:endParaRPr lang="es-ES" b="1" dirty="0"/>
          </a:p>
          <a:p>
            <a:pPr algn="ctr" eaLnBrk="1" hangingPunct="1"/>
            <a:endParaRPr lang="es-ES" b="1" dirty="0"/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926509" y="2708920"/>
            <a:ext cx="2259623" cy="863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PE" b="1" dirty="0"/>
              <a:t>La Secuencialidad </a:t>
            </a:r>
          </a:p>
          <a:p>
            <a:pPr algn="ctr" eaLnBrk="1" hangingPunct="1"/>
            <a:r>
              <a:rPr lang="es-PE" b="1" dirty="0"/>
              <a:t>de los contenidos.</a:t>
            </a:r>
            <a:endParaRPr lang="es-ES" b="1" dirty="0"/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7632114" y="4267201"/>
            <a:ext cx="1462454" cy="9366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PE" b="1" dirty="0"/>
              <a:t>Que sea </a:t>
            </a:r>
          </a:p>
          <a:p>
            <a:pPr algn="ctr" eaLnBrk="1" hangingPunct="1"/>
            <a:r>
              <a:rPr lang="es-PE" b="1" dirty="0"/>
              <a:t>Entendible.</a:t>
            </a:r>
            <a:endParaRPr lang="es-ES" b="1" dirty="0"/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1835697" y="1412776"/>
            <a:ext cx="2412840" cy="9366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PE" b="1" dirty="0" smtClean="0"/>
              <a:t>La Atención prioritaria </a:t>
            </a:r>
          </a:p>
          <a:p>
            <a:pPr algn="ctr" eaLnBrk="1" hangingPunct="1"/>
            <a:r>
              <a:rPr lang="es-PE" b="1" dirty="0" smtClean="0"/>
              <a:t>a </a:t>
            </a:r>
            <a:r>
              <a:rPr lang="es-PE" b="1" dirty="0"/>
              <a:t>los </a:t>
            </a:r>
            <a:r>
              <a:rPr lang="es-PE" b="1" dirty="0" smtClean="0"/>
              <a:t>Procesos Cognitivos</a:t>
            </a:r>
            <a:endParaRPr lang="es-ES" b="1" dirty="0"/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5350683" y="1412776"/>
            <a:ext cx="2262554" cy="8651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b="1" dirty="0"/>
              <a:t>El Orden cronológico</a:t>
            </a:r>
          </a:p>
          <a:p>
            <a:pPr algn="ctr" eaLnBrk="1" hangingPunct="1"/>
            <a:r>
              <a:rPr lang="es-ES" b="1" dirty="0"/>
              <a:t> </a:t>
            </a:r>
            <a:r>
              <a:rPr lang="es-ES" b="1" dirty="0" smtClean="0"/>
              <a:t>según </a:t>
            </a:r>
            <a:r>
              <a:rPr lang="es-ES" b="1" dirty="0"/>
              <a:t>el grado de</a:t>
            </a:r>
          </a:p>
          <a:p>
            <a:pPr algn="ctr" eaLnBrk="1" hangingPunct="1"/>
            <a:r>
              <a:rPr lang="es-ES" b="1" dirty="0"/>
              <a:t> dificultad.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95536" y="1565176"/>
            <a:ext cx="2412840" cy="936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s-PE" b="1" dirty="0" smtClean="0">
                <a:solidFill>
                  <a:srgbClr val="FF0000"/>
                </a:solidFill>
              </a:rPr>
              <a:t>1. </a:t>
            </a:r>
            <a:r>
              <a:rPr lang="es-PE" b="1" dirty="0" smtClean="0"/>
              <a:t>Atención prioritaria </a:t>
            </a:r>
          </a:p>
          <a:p>
            <a:pPr algn="ctr" eaLnBrk="1" hangingPunct="1"/>
            <a:r>
              <a:rPr lang="es-PE" b="1" dirty="0" smtClean="0"/>
              <a:t>a </a:t>
            </a:r>
            <a:r>
              <a:rPr lang="es-PE" b="1" dirty="0"/>
              <a:t>los </a:t>
            </a:r>
            <a:r>
              <a:rPr lang="es-PE" b="1" dirty="0" smtClean="0"/>
              <a:t>Procesos </a:t>
            </a:r>
          </a:p>
          <a:p>
            <a:pPr algn="ctr" eaLnBrk="1" hangingPunct="1"/>
            <a:r>
              <a:rPr lang="es-PE" b="1" dirty="0" smtClean="0"/>
              <a:t>de aprendizaje</a:t>
            </a:r>
            <a:endParaRPr lang="es-ES" b="1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751399" y="4419600"/>
            <a:ext cx="1462454" cy="936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s-PE" b="1" dirty="0" smtClean="0">
                <a:solidFill>
                  <a:srgbClr val="FF0000"/>
                </a:solidFill>
              </a:rPr>
              <a:t>2. </a:t>
            </a:r>
            <a:r>
              <a:rPr lang="es-PE" b="1" dirty="0" smtClean="0"/>
              <a:t>Que sean </a:t>
            </a:r>
            <a:endParaRPr lang="es-PE" b="1" dirty="0"/>
          </a:p>
          <a:p>
            <a:pPr algn="ctr" eaLnBrk="1" hangingPunct="1"/>
            <a:r>
              <a:rPr lang="es-PE" b="1" dirty="0" smtClean="0"/>
              <a:t>entendibles.</a:t>
            </a:r>
            <a:endParaRPr lang="es-ES" b="1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2861320"/>
            <a:ext cx="2259623" cy="86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s-PE" b="1" dirty="0" smtClean="0">
                <a:solidFill>
                  <a:srgbClr val="FF0000"/>
                </a:solidFill>
              </a:rPr>
              <a:t>3</a:t>
            </a:r>
            <a:r>
              <a:rPr lang="es-PE" b="1" dirty="0" smtClean="0"/>
              <a:t>. La </a:t>
            </a:r>
            <a:r>
              <a:rPr lang="es-PE" b="1" dirty="0"/>
              <a:t>Secuencialidad </a:t>
            </a:r>
          </a:p>
          <a:p>
            <a:pPr algn="ctr" eaLnBrk="1" hangingPunct="1"/>
            <a:r>
              <a:rPr lang="es-PE" b="1" dirty="0"/>
              <a:t>de los contenidos.</a:t>
            </a:r>
            <a:endParaRPr lang="es-ES" b="1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9512" y="4195763"/>
            <a:ext cx="2259623" cy="1079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s-PE" b="1" dirty="0" smtClean="0">
                <a:solidFill>
                  <a:srgbClr val="FF0000"/>
                </a:solidFill>
              </a:rPr>
              <a:t>4. </a:t>
            </a:r>
            <a:r>
              <a:rPr lang="es-PE" b="1" dirty="0" smtClean="0"/>
              <a:t>La </a:t>
            </a:r>
            <a:r>
              <a:rPr lang="es-PE" b="1" dirty="0"/>
              <a:t>Organización y </a:t>
            </a:r>
          </a:p>
          <a:p>
            <a:pPr algn="ctr" eaLnBrk="1" hangingPunct="1"/>
            <a:r>
              <a:rPr lang="es-PE" b="1" dirty="0"/>
              <a:t>el Orden de las</a:t>
            </a:r>
          </a:p>
          <a:p>
            <a:pPr algn="ctr" eaLnBrk="1" hangingPunct="1"/>
            <a:r>
              <a:rPr lang="es-PE" b="1" dirty="0"/>
              <a:t> actividades de </a:t>
            </a:r>
          </a:p>
          <a:p>
            <a:pPr algn="ctr" eaLnBrk="1" hangingPunct="1"/>
            <a:r>
              <a:rPr lang="es-PE" b="1" dirty="0"/>
              <a:t>aprendizaje.</a:t>
            </a:r>
            <a:endParaRPr lang="es-ES" b="1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692314" y="2608907"/>
            <a:ext cx="2520731" cy="1368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endParaRPr lang="es-PE" b="1" dirty="0"/>
          </a:p>
          <a:p>
            <a:pPr algn="ctr" eaLnBrk="1" hangingPunct="1"/>
            <a:endParaRPr lang="es-PE" b="1" dirty="0"/>
          </a:p>
          <a:p>
            <a:pPr algn="ctr" eaLnBrk="1" hangingPunct="1"/>
            <a:r>
              <a:rPr lang="es-PE" b="1" dirty="0" smtClean="0">
                <a:solidFill>
                  <a:srgbClr val="FF0000"/>
                </a:solidFill>
              </a:rPr>
              <a:t>5. </a:t>
            </a:r>
            <a:r>
              <a:rPr lang="es-PE" b="1" dirty="0" smtClean="0"/>
              <a:t>Que </a:t>
            </a:r>
            <a:r>
              <a:rPr lang="es-PE" b="1" dirty="0"/>
              <a:t>los </a:t>
            </a:r>
          </a:p>
          <a:p>
            <a:pPr algn="ctr" eaLnBrk="1" hangingPunct="1"/>
            <a:r>
              <a:rPr lang="es-PE" b="1" dirty="0" smtClean="0"/>
              <a:t>Conocimientos </a:t>
            </a:r>
          </a:p>
          <a:p>
            <a:pPr algn="ctr" eaLnBrk="1" hangingPunct="1"/>
            <a:r>
              <a:rPr lang="es-PE" b="1" dirty="0" smtClean="0"/>
              <a:t> nuevos adquiridos </a:t>
            </a:r>
          </a:p>
          <a:p>
            <a:pPr algn="ctr" eaLnBrk="1" hangingPunct="1"/>
            <a:r>
              <a:rPr lang="es-PE" b="1" dirty="0" smtClean="0"/>
              <a:t>sean </a:t>
            </a:r>
            <a:r>
              <a:rPr lang="es-PE" b="1" dirty="0"/>
              <a:t>a</a:t>
            </a:r>
            <a:r>
              <a:rPr lang="es-PE" b="1" dirty="0" smtClean="0"/>
              <a:t>plicables</a:t>
            </a:r>
            <a:endParaRPr lang="es-PE" b="1" dirty="0"/>
          </a:p>
          <a:p>
            <a:pPr algn="ctr" eaLnBrk="1" hangingPunct="1"/>
            <a:r>
              <a:rPr lang="es-PE" b="1" dirty="0"/>
              <a:t> a la realidad.</a:t>
            </a:r>
            <a:endParaRPr lang="es-ES" b="1" dirty="0"/>
          </a:p>
          <a:p>
            <a:pPr algn="ctr" eaLnBrk="1" hangingPunct="1"/>
            <a:endParaRPr lang="es-ES" b="1" dirty="0"/>
          </a:p>
          <a:p>
            <a:pPr algn="ctr" eaLnBrk="1" hangingPunct="1"/>
            <a:endParaRPr lang="es-ES" b="1" dirty="0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301356" y="1395551"/>
            <a:ext cx="2262554" cy="865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s-ES" b="1" dirty="0" smtClean="0">
                <a:solidFill>
                  <a:srgbClr val="FF0000"/>
                </a:solidFill>
              </a:rPr>
              <a:t>6. </a:t>
            </a:r>
            <a:r>
              <a:rPr lang="es-ES" b="1" dirty="0" smtClean="0"/>
              <a:t>El </a:t>
            </a:r>
            <a:r>
              <a:rPr lang="es-ES" b="1" dirty="0"/>
              <a:t>Orden cronológico</a:t>
            </a:r>
          </a:p>
          <a:p>
            <a:pPr algn="ctr" eaLnBrk="1" hangingPunct="1"/>
            <a:r>
              <a:rPr lang="es-ES" b="1" dirty="0"/>
              <a:t> </a:t>
            </a:r>
            <a:r>
              <a:rPr lang="es-ES" b="1" dirty="0" smtClean="0"/>
              <a:t>según </a:t>
            </a:r>
            <a:r>
              <a:rPr lang="es-ES" b="1" dirty="0"/>
              <a:t>el grado de</a:t>
            </a:r>
          </a:p>
          <a:p>
            <a:pPr algn="ctr" eaLnBrk="1" hangingPunct="1"/>
            <a:r>
              <a:rPr lang="es-ES" b="1" dirty="0"/>
              <a:t> dificultad.</a:t>
            </a:r>
          </a:p>
        </p:txBody>
      </p:sp>
      <p:pic>
        <p:nvPicPr>
          <p:cNvPr id="19" name="Picture 16" descr="schule02.gif (9129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01" y="2580569"/>
            <a:ext cx="2071027" cy="137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grad.gif (7034 bytes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872" y="4527754"/>
            <a:ext cx="1579240" cy="206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5" descr="http://www.imagenesanimadas.net/Personas/Escolares/Escuela-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20" y="5394325"/>
            <a:ext cx="15049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3" descr="http://www.imagenesanimadas.net/Personas/Escolares/Escuela-0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79" y="5511377"/>
            <a:ext cx="762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53556" y="6408388"/>
            <a:ext cx="2895600" cy="365125"/>
          </a:xfrm>
        </p:spPr>
        <p:txBody>
          <a:bodyPr/>
          <a:lstStyle/>
          <a:p>
            <a:r>
              <a:rPr lang="es-PE" dirty="0" smtClean="0">
                <a:solidFill>
                  <a:schemeClr val="bg1"/>
                </a:solidFill>
              </a:rPr>
              <a:t>Ramón R. Abarca Fernández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437786" y="6408314"/>
            <a:ext cx="1522512" cy="365125"/>
          </a:xfrm>
        </p:spPr>
        <p:txBody>
          <a:bodyPr/>
          <a:lstStyle/>
          <a:p>
            <a:fld id="{4A29BDBE-80E8-40DD-8B27-94A4AD6AC0FF}" type="slidenum">
              <a:rPr lang="es-PE" smtClean="0">
                <a:solidFill>
                  <a:schemeClr val="bg1"/>
                </a:solidFill>
              </a:rPr>
              <a:t>16</a:t>
            </a:fld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3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9852" y="0"/>
            <a:ext cx="9144000" cy="46166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/>
              <a:t>Actividades propuestas para desarrollar los procesos pedagógicos</a:t>
            </a:r>
            <a:endParaRPr kumimoji="0" lang="es-PE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723500"/>
              </p:ext>
            </p:extLst>
          </p:nvPr>
        </p:nvGraphicFramePr>
        <p:xfrm>
          <a:off x="123655" y="620688"/>
          <a:ext cx="8856985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4464496"/>
                <a:gridCol w="19442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Proceso pedagógico</a:t>
                      </a:r>
                      <a:endParaRPr lang="es-PE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Actividades propuestas</a:t>
                      </a:r>
                      <a:endParaRPr lang="es-PE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Tiempo (tentativo)</a:t>
                      </a:r>
                      <a:endParaRPr lang="es-PE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sz="1600" b="1" dirty="0" smtClean="0">
                          <a:latin typeface="Arial" pitchFamily="34" charset="0"/>
                          <a:cs typeface="Arial" pitchFamily="34" charset="0"/>
                        </a:rPr>
                        <a:t>MOTIVACIÓN</a:t>
                      </a:r>
                      <a:endParaRPr lang="es-P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Arial" pitchFamily="34" charset="0"/>
                          <a:cs typeface="Arial" pitchFamily="34" charset="0"/>
                        </a:rPr>
                        <a:t>Lectura Motivadora: Historia del Algebra. Participación en plenaria</a:t>
                      </a:r>
                      <a:endParaRPr lang="es-P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Arial" pitchFamily="34" charset="0"/>
                          <a:cs typeface="Arial" pitchFamily="34" charset="0"/>
                        </a:rPr>
                        <a:t>4 min</a:t>
                      </a:r>
                      <a:endParaRPr lang="es-P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sz="1600" b="1" dirty="0" smtClean="0">
                          <a:latin typeface="Arial" pitchFamily="34" charset="0"/>
                          <a:cs typeface="Arial" pitchFamily="34" charset="0"/>
                        </a:rPr>
                        <a:t>RECABE DE SABERES PREVIOS</a:t>
                      </a:r>
                      <a:endParaRPr lang="es-P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Arial" pitchFamily="34" charset="0"/>
                          <a:cs typeface="Arial" pitchFamily="34" charset="0"/>
                        </a:rPr>
                        <a:t>Desarrollo de cuestionario sobre: Relaciones y Funciones</a:t>
                      </a:r>
                      <a:endParaRPr lang="es-P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Arial" pitchFamily="34" charset="0"/>
                          <a:cs typeface="Arial" pitchFamily="34" charset="0"/>
                        </a:rPr>
                        <a:t>8 min</a:t>
                      </a:r>
                      <a:endParaRPr lang="es-P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sz="1600" b="1" dirty="0" smtClean="0">
                          <a:latin typeface="Arial" pitchFamily="34" charset="0"/>
                          <a:cs typeface="Arial" pitchFamily="34" charset="0"/>
                        </a:rPr>
                        <a:t>PROBLEMATIZACIÓN</a:t>
                      </a:r>
                      <a:endParaRPr lang="es-P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Arial" pitchFamily="34" charset="0"/>
                          <a:cs typeface="Arial" pitchFamily="34" charset="0"/>
                        </a:rPr>
                        <a:t>Situación Problemática para resolver en grupos cooperativos: Ficha N°02: </a:t>
                      </a:r>
                      <a:r>
                        <a:rPr lang="es-PE" sz="1600" b="1" dirty="0" smtClean="0">
                          <a:latin typeface="Arial" pitchFamily="34" charset="0"/>
                          <a:cs typeface="Arial" pitchFamily="34" charset="0"/>
                        </a:rPr>
                        <a:t>FUMAR PRODUCE CANCER.</a:t>
                      </a:r>
                      <a:endParaRPr lang="es-P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E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E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PE" sz="1600" dirty="0" smtClean="0">
                          <a:latin typeface="Arial" pitchFamily="34" charset="0"/>
                          <a:cs typeface="Arial" pitchFamily="34" charset="0"/>
                        </a:rPr>
                        <a:t>18 min</a:t>
                      </a:r>
                      <a:endParaRPr lang="es-P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sz="1600" b="1" dirty="0" smtClean="0">
                          <a:latin typeface="Arial" pitchFamily="34" charset="0"/>
                          <a:cs typeface="Arial" pitchFamily="34" charset="0"/>
                        </a:rPr>
                        <a:t>CONSTRUCCIÓN I</a:t>
                      </a:r>
                      <a:endParaRPr lang="es-P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Arial" pitchFamily="34" charset="0"/>
                          <a:cs typeface="Arial" pitchFamily="34" charset="0"/>
                        </a:rPr>
                        <a:t>Exposición del equipo de trabajo que termina primero.</a:t>
                      </a:r>
                      <a:endParaRPr lang="es-P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sz="1600" b="1" dirty="0" smtClean="0">
                          <a:latin typeface="Arial" pitchFamily="34" charset="0"/>
                          <a:cs typeface="Arial" pitchFamily="34" charset="0"/>
                        </a:rPr>
                        <a:t>CONSTRUCCIÓN II</a:t>
                      </a:r>
                      <a:endParaRPr lang="es-P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Arial" pitchFamily="34" charset="0"/>
                          <a:cs typeface="Arial" pitchFamily="34" charset="0"/>
                        </a:rPr>
                        <a:t>Sistematización y fijación de la información.</a:t>
                      </a:r>
                      <a:endParaRPr lang="es-P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Arial" pitchFamily="34" charset="0"/>
                          <a:cs typeface="Arial" pitchFamily="34" charset="0"/>
                        </a:rPr>
                        <a:t>20 min</a:t>
                      </a:r>
                      <a:endParaRPr lang="es-P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sz="1600" b="1" dirty="0" smtClean="0">
                          <a:latin typeface="Arial" pitchFamily="34" charset="0"/>
                          <a:cs typeface="Arial" pitchFamily="34" charset="0"/>
                        </a:rPr>
                        <a:t>TRANSFERENCIA GUIADA</a:t>
                      </a:r>
                      <a:endParaRPr lang="es-P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Arial" pitchFamily="34" charset="0"/>
                          <a:cs typeface="Arial" pitchFamily="34" charset="0"/>
                        </a:rPr>
                        <a:t>Trabajo en grupos cooperativos de la Ficha N°02, incidiendo en el desarrollo de la capacidad RECONOCE, a través de sus procesos cognitivos.</a:t>
                      </a:r>
                      <a:endParaRPr lang="es-P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E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PE" sz="1600" dirty="0" smtClean="0">
                          <a:latin typeface="Arial" pitchFamily="34" charset="0"/>
                          <a:cs typeface="Arial" pitchFamily="34" charset="0"/>
                        </a:rPr>
                        <a:t>20 min</a:t>
                      </a:r>
                      <a:endParaRPr lang="es-P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sz="1600" b="1" dirty="0" smtClean="0"/>
                        <a:t>TRANSFERENCIA AUTONOMA</a:t>
                      </a:r>
                      <a:endParaRPr lang="es-P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Autoevaluación Actitudinal, aplicación de la ficha </a:t>
                      </a:r>
                      <a:r>
                        <a:rPr lang="es-PE" sz="1600" dirty="0" err="1" smtClean="0"/>
                        <a:t>metacognitiva</a:t>
                      </a:r>
                      <a:r>
                        <a:rPr lang="es-PE" sz="1600" dirty="0" smtClean="0"/>
                        <a:t>, </a:t>
                      </a:r>
                      <a:r>
                        <a:rPr lang="es-PE" sz="1600" dirty="0" err="1" smtClean="0"/>
                        <a:t>Fast</a:t>
                      </a:r>
                      <a:r>
                        <a:rPr lang="es-PE" sz="1600" dirty="0" smtClean="0"/>
                        <a:t> Test con dos problemas.</a:t>
                      </a:r>
                      <a:endParaRPr lang="es-P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20 min</a:t>
                      </a:r>
                      <a:endParaRPr lang="es-P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-19852" y="6093296"/>
            <a:ext cx="91288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E" dirty="0" smtClean="0">
                <a:hlinkClick r:id="rId2"/>
              </a:rPr>
              <a:t>http://dermum.lacoctelera.net/post/2009/11/29/c-mo-planificar-sesi-n-aprendizaje</a:t>
            </a:r>
            <a:r>
              <a:rPr lang="es-PE" dirty="0"/>
              <a:t>; </a:t>
            </a:r>
            <a:r>
              <a:rPr lang="es-PE" sz="1400" b="1" dirty="0">
                <a:latin typeface="Arial" pitchFamily="34" charset="0"/>
                <a:cs typeface="Arial" pitchFamily="34" charset="0"/>
              </a:rPr>
              <a:t>(</a:t>
            </a:r>
            <a:r>
              <a:rPr lang="es-PE" sz="1400" b="1" dirty="0"/>
              <a:t>Dennis Raúl Mucha Montoya)</a:t>
            </a:r>
            <a:endParaRPr lang="es-PE" sz="1400" dirty="0">
              <a:latin typeface="Arial" pitchFamily="34" charset="0"/>
              <a:cs typeface="Arial" pitchFamily="34" charset="0"/>
            </a:endParaRPr>
          </a:p>
          <a:p>
            <a:r>
              <a:rPr lang="es-PE" dirty="0" smtClean="0">
                <a:hlinkClick r:id="rId3"/>
              </a:rPr>
              <a:t>http</a:t>
            </a:r>
            <a:r>
              <a:rPr lang="es-PE" dirty="0">
                <a:hlinkClick r:id="rId3"/>
              </a:rPr>
              <a:t>://es.scribd.com/doc/54914571/4-Plan-de-La-Sesion-de-Aprendizaje-Dermum-2009</a:t>
            </a:r>
            <a:r>
              <a:rPr lang="es-PE" dirty="0" smtClean="0">
                <a:hlinkClick r:id="rId3"/>
              </a:rPr>
              <a:t>#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Ramón R. Abarca Fernández</a:t>
            </a:r>
            <a:endParaRPr lang="es-PE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>
                <a:solidFill>
                  <a:schemeClr val="tx1"/>
                </a:solidFill>
              </a:rPr>
              <a:t>17</a:t>
            </a:fld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7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038043"/>
              </p:ext>
            </p:extLst>
          </p:nvPr>
        </p:nvGraphicFramePr>
        <p:xfrm>
          <a:off x="0" y="404664"/>
          <a:ext cx="9144012" cy="598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28"/>
                <a:gridCol w="3168352"/>
                <a:gridCol w="216024"/>
                <a:gridCol w="216025"/>
                <a:gridCol w="1224135"/>
                <a:gridCol w="936106"/>
                <a:gridCol w="1584177"/>
                <a:gridCol w="1008113"/>
                <a:gridCol w="467552"/>
              </a:tblGrid>
              <a:tr h="185420">
                <a:tc rowSpan="2">
                  <a:txBody>
                    <a:bodyPr/>
                    <a:lstStyle/>
                    <a:p>
                      <a:r>
                        <a:rPr lang="es-ES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Fases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ES" sz="900" b="1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DESCRIPCIÓN</a:t>
                      </a:r>
                      <a:endParaRPr lang="es-PE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9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s-PE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s-PE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ES" sz="9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Estrategia</a:t>
                      </a:r>
                      <a:endParaRPr lang="es-PE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ES" sz="9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Materiales</a:t>
                      </a:r>
                      <a:endParaRPr lang="es-PE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Evaluación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Tiempo</a:t>
                      </a:r>
                      <a:endParaRPr lang="es-PE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Nivel Mínimo</a:t>
                      </a:r>
                      <a:endParaRPr lang="es-P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>
                          <a:latin typeface="Arial" pitchFamily="34" charset="0"/>
                          <a:cs typeface="Arial" pitchFamily="34" charset="0"/>
                        </a:rPr>
                        <a:t>Instrumento</a:t>
                      </a:r>
                      <a:endParaRPr lang="es-PE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 aplica un instrumento de reconocimiento de los saberes previos para observar las diferentes actitudes que los alumnos adoptarían frente a una situación concreta.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 intención  es retomar dichos planteamientos a fin de propiciar una situación de incertidumbre frente a los nuevos conocimientos que se verán luego. Se trabaja en equipos de 5 personas.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 tomará nota de los resultados.</a:t>
                      </a:r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PE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Trabajo individual y lectura de los casos propuestos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Análisis y confrontación de las respuestas individuales para formular respuestas de equipo, que luego serán confrontadas con los nuevos conocimientos.</a:t>
                      </a:r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Ficha Nº 1, Ficha Nº 2 (respuesta individual)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Ficha Nº 3 (respuesta grupal), tarjetas de notas, plumones</a:t>
                      </a:r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Construye, de manera personal y original, dos formas de conocimiento, de manera consistente y lógica, enunciando por</a:t>
                      </a:r>
                      <a:r>
                        <a:rPr lang="es-ES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 menos dos elementos.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partir de un ejemplo, expone una de las soluciones posibles construyendo, de manera personal y original, un argumento consistente que sustente una de las formas de conocimiento.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ACTITUD: Reflexivo, Crítico, respetuoso</a:t>
                      </a:r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Hojas de respuesta  y observación de actitudes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Observación de actitudes y hojas de respuesta (ficha 1, 2 y 3)</a:t>
                      </a:r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Arial" pitchFamily="34" charset="0"/>
                          <a:cs typeface="Arial" pitchFamily="34" charset="0"/>
                        </a:rPr>
                        <a:t>0.20</a:t>
                      </a:r>
                    </a:p>
                    <a:p>
                      <a:endParaRPr lang="es-ES" sz="9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s-ES" sz="9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s-ES" sz="9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s-ES" sz="9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s-ES" sz="9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ES" sz="900" b="1" dirty="0" smtClean="0">
                          <a:latin typeface="Arial" pitchFamily="34" charset="0"/>
                          <a:cs typeface="Arial" pitchFamily="34" charset="0"/>
                        </a:rPr>
                        <a:t>0.10</a:t>
                      </a:r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Los participantes trabajan primero individualmente las lecturas y actividades propuestas, y luego las discuten en grupos. Cada grupo consolida las actividades que  correspondan a su respectivo texto: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Documento 1: “Las formas de conocimiento” 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Documento 2: “El conocimiento como dominio de la realidad”.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Seguidamente, exponen las conclusiones con ayuda de papelotes para esclarecer las ideas principales.</a:t>
                      </a:r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PE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Trabajo individual, grupal y plenario. Construcción del nuevo conocimiento</a:t>
                      </a:r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Texto bibliográfico, papelotes, hojas de papel bond, tarjetas de notas, plumones</a:t>
                      </a:r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Formula y argumenta una postura personal y crítica sobre las formas de conocimiento</a:t>
                      </a:r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Consolidado de respuestas de los grupos, Fichas de auto,  </a:t>
                      </a:r>
                      <a:r>
                        <a:rPr lang="es-ES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coevaluación</a:t>
                      </a:r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 de observación (Fichas 4, 5 y 6).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Textos 1, 2 y 3</a:t>
                      </a:r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ES" sz="900" b="1" dirty="0" smtClean="0">
                          <a:latin typeface="Arial" pitchFamily="34" charset="0"/>
                          <a:cs typeface="Arial" pitchFamily="34" charset="0"/>
                        </a:rPr>
                        <a:t>0.40</a:t>
                      </a:r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Indicación de actividades a realizar: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A partir de la lectura del texto de K. Popper, discute el significado e importancia del contenido ubicando las formas de conocimiento.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Elabora una lista de elementos que podría tener un conocimiento de fachada (que encubra la confusión entre conocimiento filosófico y científico y reduzca todo a lo empírico), y una lista de elementos que identifiquen cada forma de conocimiento.</a:t>
                      </a:r>
                      <a:endParaRPr lang="es-PE" sz="9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PE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Trabajo en grupo</a:t>
                      </a:r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Ficha 4 y 5 (informe escrito de los grupos) </a:t>
                      </a:r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Formula y argumenta críticamente sobre las formas del conocimiento y su aplicación en cada una de las ciencias.</a:t>
                      </a:r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Fichas 5 y 6</a:t>
                      </a:r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Arial" pitchFamily="34" charset="0"/>
                          <a:cs typeface="Arial" pitchFamily="34" charset="0"/>
                        </a:rPr>
                        <a:t>0.20</a:t>
                      </a:r>
                      <a:endParaRPr lang="es-PE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 rot="16200000">
            <a:off x="-485293" y="173216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Motivación</a:t>
            </a:r>
            <a:endParaRPr lang="es-PE" dirty="0"/>
          </a:p>
        </p:txBody>
      </p:sp>
      <p:sp>
        <p:nvSpPr>
          <p:cNvPr id="4" name="3 CuadroTexto"/>
          <p:cNvSpPr txBox="1"/>
          <p:nvPr/>
        </p:nvSpPr>
        <p:spPr>
          <a:xfrm rot="16200000">
            <a:off x="-593305" y="378439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Construcción</a:t>
            </a:r>
            <a:endParaRPr lang="es-PE" dirty="0"/>
          </a:p>
        </p:txBody>
      </p:sp>
      <p:sp>
        <p:nvSpPr>
          <p:cNvPr id="5" name="4 CuadroTexto"/>
          <p:cNvSpPr txBox="1"/>
          <p:nvPr/>
        </p:nvSpPr>
        <p:spPr>
          <a:xfrm rot="16200000">
            <a:off x="-528878" y="5470047"/>
            <a:ext cx="142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Transferencia</a:t>
            </a:r>
            <a:endParaRPr lang="es-PE" dirty="0"/>
          </a:p>
        </p:txBody>
      </p:sp>
      <p:sp>
        <p:nvSpPr>
          <p:cNvPr id="6" name="5 CuadroTexto"/>
          <p:cNvSpPr txBox="1"/>
          <p:nvPr/>
        </p:nvSpPr>
        <p:spPr>
          <a:xfrm>
            <a:off x="174794" y="0"/>
            <a:ext cx="8861702" cy="4129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c. Diseño de Actividad de Aprendizaje</a:t>
            </a:r>
            <a:endParaRPr lang="es-P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434" y="6488668"/>
            <a:ext cx="886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Ver “El aprendizaje cooperativo es significativo” en    </a:t>
            </a:r>
            <a:r>
              <a:rPr lang="es-PE" dirty="0">
                <a:solidFill>
                  <a:schemeClr val="bg1"/>
                </a:solidFill>
                <a:hlinkClick r:id="rId2"/>
              </a:rPr>
              <a:t>http://www.ucsm.edu.pe/rabarcaf/</a:t>
            </a:r>
            <a:r>
              <a:rPr lang="es-P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652120" y="6368258"/>
            <a:ext cx="2895600" cy="365125"/>
          </a:xfrm>
        </p:spPr>
        <p:txBody>
          <a:bodyPr/>
          <a:lstStyle/>
          <a:p>
            <a:r>
              <a:rPr lang="es-PE" dirty="0" smtClean="0"/>
              <a:t>Ramón R. Abarca Fernández</a:t>
            </a:r>
            <a:endParaRPr lang="es-PE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>
                <a:solidFill>
                  <a:schemeClr val="tx1"/>
                </a:solidFill>
              </a:rPr>
              <a:t>18</a:t>
            </a:fld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0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A603AB"/>
            </a:gs>
            <a:gs pos="100000">
              <a:srgbClr val="0819FB"/>
            </a:gs>
            <a:gs pos="35001">
              <a:srgbClr val="1A8D48"/>
            </a:gs>
            <a:gs pos="71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19872" y="6490543"/>
            <a:ext cx="2895600" cy="365125"/>
          </a:xfrm>
        </p:spPr>
        <p:txBody>
          <a:bodyPr/>
          <a:lstStyle/>
          <a:p>
            <a:r>
              <a:rPr lang="es-PE" dirty="0" smtClean="0">
                <a:solidFill>
                  <a:schemeClr val="tx1"/>
                </a:solidFill>
              </a:rPr>
              <a:t>Ramón R. Abarca Fernández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730" y="584775"/>
            <a:ext cx="9144000" cy="59093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Es </a:t>
            </a:r>
            <a:r>
              <a:rPr lang="es-ES" dirty="0"/>
              <a:t>el nivel óptimo de formación que deben alcanzar las personas para enfrentar los retos del desarrollo humano, ejercer su ciudadanía y continuar aprendiendo durante toda la vida.</a:t>
            </a:r>
            <a:endParaRPr lang="es-PE" dirty="0"/>
          </a:p>
          <a:p>
            <a:r>
              <a:rPr lang="es-ES" dirty="0" smtClean="0"/>
              <a:t>Los </a:t>
            </a:r>
            <a:r>
              <a:rPr lang="es-ES" b="1" dirty="0"/>
              <a:t>factores</a:t>
            </a:r>
            <a:r>
              <a:rPr lang="es-ES" dirty="0"/>
              <a:t> que interactúan para el logro de dicha calidad son:</a:t>
            </a:r>
            <a:endParaRPr lang="es-PE" dirty="0"/>
          </a:p>
          <a:p>
            <a:pPr marL="185738" indent="-185738"/>
            <a:r>
              <a:rPr lang="es-ES" dirty="0" smtClean="0"/>
              <a:t>a</a:t>
            </a:r>
            <a:r>
              <a:rPr lang="es-ES" dirty="0"/>
              <a:t>) </a:t>
            </a:r>
            <a:r>
              <a:rPr lang="es-ES" b="1" dirty="0"/>
              <a:t>Lineamientos generales </a:t>
            </a:r>
            <a:r>
              <a:rPr lang="es-ES" dirty="0"/>
              <a:t>del proceso educativo en concordancia con los principios y fines de la educación peruana establecidos en la presente ley. </a:t>
            </a:r>
            <a:endParaRPr lang="es-PE" dirty="0"/>
          </a:p>
          <a:p>
            <a:pPr marL="185738" indent="-185738"/>
            <a:r>
              <a:rPr lang="es-ES" dirty="0" smtClean="0"/>
              <a:t>b</a:t>
            </a:r>
            <a:r>
              <a:rPr lang="es-ES" dirty="0"/>
              <a:t>) </a:t>
            </a:r>
            <a:r>
              <a:rPr lang="es-ES" b="1" dirty="0"/>
              <a:t>Currículos básicos</a:t>
            </a:r>
            <a:r>
              <a:rPr lang="es-ES" dirty="0"/>
              <a:t>, comunes a todo el país, articulados entre los diferentes niveles y modalidades educativas que deben ser </a:t>
            </a:r>
            <a:r>
              <a:rPr lang="es-ES" b="1" dirty="0"/>
              <a:t>diversificados en las instancias regionales y locales y en los centros educativos,</a:t>
            </a:r>
            <a:r>
              <a:rPr lang="es-ES" dirty="0"/>
              <a:t> para atender a las particularidades de cada ámbito.</a:t>
            </a:r>
            <a:endParaRPr lang="es-PE" dirty="0"/>
          </a:p>
          <a:p>
            <a:pPr marL="185738" indent="-185738"/>
            <a:r>
              <a:rPr lang="es-ES" dirty="0" smtClean="0"/>
              <a:t>c</a:t>
            </a:r>
            <a:r>
              <a:rPr lang="es-ES" dirty="0"/>
              <a:t>) </a:t>
            </a:r>
            <a:r>
              <a:rPr lang="es-ES" b="1" dirty="0"/>
              <a:t>Inversión mínima </a:t>
            </a:r>
            <a:r>
              <a:rPr lang="es-ES" dirty="0"/>
              <a:t>por alumno que comprenda la atención de salud, alimentación y provisión de materiales educativos.</a:t>
            </a:r>
            <a:endParaRPr lang="es-PE" dirty="0"/>
          </a:p>
          <a:p>
            <a:pPr marL="185738" indent="-185738"/>
            <a:r>
              <a:rPr lang="es-ES" dirty="0" smtClean="0"/>
              <a:t>d</a:t>
            </a:r>
            <a:r>
              <a:rPr lang="es-ES" dirty="0"/>
              <a:t>) </a:t>
            </a:r>
            <a:r>
              <a:rPr lang="es-ES" b="1" dirty="0"/>
              <a:t>Formación inicial </a:t>
            </a:r>
            <a:r>
              <a:rPr lang="es-ES" dirty="0"/>
              <a:t>y permanente que garantiza idoneidad de los docentes y autoridades educativas.</a:t>
            </a:r>
            <a:endParaRPr lang="es-PE" dirty="0"/>
          </a:p>
          <a:p>
            <a:pPr marL="185738" indent="-185738"/>
            <a:r>
              <a:rPr lang="es-ES" dirty="0" smtClean="0"/>
              <a:t>e</a:t>
            </a:r>
            <a:r>
              <a:rPr lang="es-ES" dirty="0"/>
              <a:t>) </a:t>
            </a:r>
            <a:r>
              <a:rPr lang="es-ES" b="1" dirty="0"/>
              <a:t>Carrera pública </a:t>
            </a:r>
            <a:r>
              <a:rPr lang="es-ES" dirty="0"/>
              <a:t>docente y administrativa en todos los niveles del sistema educativo, que </a:t>
            </a:r>
            <a:r>
              <a:rPr lang="es-ES" b="1" dirty="0"/>
              <a:t>incentive</a:t>
            </a:r>
            <a:r>
              <a:rPr lang="es-ES" dirty="0"/>
              <a:t> el desarrollo profesional y el buen desempeño laboral.</a:t>
            </a:r>
            <a:endParaRPr lang="es-PE" dirty="0"/>
          </a:p>
          <a:p>
            <a:pPr marL="185738" indent="-185738"/>
            <a:r>
              <a:rPr lang="es-ES" dirty="0" smtClean="0"/>
              <a:t>f</a:t>
            </a:r>
            <a:r>
              <a:rPr lang="es-ES" dirty="0"/>
              <a:t>) </a:t>
            </a:r>
            <a:r>
              <a:rPr lang="es-ES" b="1" dirty="0"/>
              <a:t>Infraestructura</a:t>
            </a:r>
            <a:r>
              <a:rPr lang="es-ES" dirty="0"/>
              <a:t>, equipamiento, servicios y materiales educativos adecuados a las exigencias técnico-pedagógicas de cada lugar y a las que plantea el mundo contemporáneo.</a:t>
            </a:r>
            <a:endParaRPr lang="es-PE" dirty="0"/>
          </a:p>
          <a:p>
            <a:pPr marL="185738" indent="-185738"/>
            <a:r>
              <a:rPr lang="es-ES" dirty="0" smtClean="0"/>
              <a:t>g</a:t>
            </a:r>
            <a:r>
              <a:rPr lang="es-ES" dirty="0"/>
              <a:t>) </a:t>
            </a:r>
            <a:r>
              <a:rPr lang="es-ES" b="1" dirty="0"/>
              <a:t>Investigación</a:t>
            </a:r>
            <a:r>
              <a:rPr lang="es-ES" dirty="0"/>
              <a:t> e innovación educativas.</a:t>
            </a:r>
            <a:endParaRPr lang="es-PE" dirty="0"/>
          </a:p>
          <a:p>
            <a:pPr marL="185738" indent="-185738"/>
            <a:r>
              <a:rPr lang="es-ES" dirty="0" smtClean="0"/>
              <a:t>h</a:t>
            </a:r>
            <a:r>
              <a:rPr lang="es-ES" dirty="0"/>
              <a:t>) </a:t>
            </a:r>
            <a:r>
              <a:rPr lang="es-ES" b="1" dirty="0"/>
              <a:t>Organización</a:t>
            </a:r>
            <a:r>
              <a:rPr lang="es-ES" dirty="0"/>
              <a:t> institucional y relaciones humanas armoniosas que favorecen el proceso educativo.</a:t>
            </a:r>
            <a:endParaRPr lang="es-PE" dirty="0"/>
          </a:p>
          <a:p>
            <a:r>
              <a:rPr lang="es-ES" dirty="0" smtClean="0"/>
              <a:t>Corresponde </a:t>
            </a:r>
            <a:r>
              <a:rPr lang="es-ES" dirty="0"/>
              <a:t>al Estado garantizar los factores de la calidad en las instituciones públicas. En las instituciones privadas los regula y supervisa.</a:t>
            </a:r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000" b="1" dirty="0" smtClean="0"/>
              <a:t>9. Calidad </a:t>
            </a:r>
            <a:r>
              <a:rPr lang="es-ES" sz="3000" b="1" dirty="0"/>
              <a:t>de la </a:t>
            </a:r>
            <a:r>
              <a:rPr lang="es-ES" sz="3000" b="1" dirty="0" smtClean="0"/>
              <a:t>educación  </a:t>
            </a:r>
            <a:r>
              <a:rPr lang="es-ES" sz="2400" b="1" dirty="0"/>
              <a:t>(Ley </a:t>
            </a:r>
            <a:r>
              <a:rPr lang="es-ES" sz="2400" b="1" dirty="0" smtClean="0"/>
              <a:t>28044, Art. 13)</a:t>
            </a:r>
            <a:r>
              <a:rPr lang="es-ES" sz="3200" b="1" dirty="0" smtClean="0"/>
              <a:t> </a:t>
            </a:r>
            <a:endParaRPr lang="es-PE" sz="30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>
                <a:solidFill>
                  <a:schemeClr val="bg1"/>
                </a:solidFill>
              </a:rPr>
              <a:t>19</a:t>
            </a:fld>
            <a:endParaRPr lang="es-P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0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8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FFF200"/>
            </a:gs>
            <a:gs pos="58000">
              <a:srgbClr val="FF7A00"/>
            </a:gs>
            <a:gs pos="15000">
              <a:srgbClr val="FF0300">
                <a:lumMod val="0"/>
                <a:alpha val="50000"/>
              </a:srgbClr>
            </a:gs>
            <a:gs pos="83000">
              <a:srgbClr val="4D080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53659" y="6476999"/>
            <a:ext cx="2895600" cy="3651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Ramón R. Abarca Fernández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67544" y="0"/>
            <a:ext cx="8676456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Dimensiones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de la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calidad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en la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educación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/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formación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/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</a:rPr>
              <a:t>actualización</a:t>
            </a:r>
            <a:endParaRPr lang="es-ES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3124200" y="909555"/>
            <a:ext cx="2590800" cy="1143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dirty="0" err="1" smtClean="0"/>
              <a:t>Autoridades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públicas</a:t>
            </a:r>
            <a:r>
              <a:rPr lang="en-US" sz="2000" b="1" dirty="0" smtClean="0"/>
              <a:t> </a:t>
            </a:r>
          </a:p>
          <a:p>
            <a:pPr algn="ctr"/>
            <a:r>
              <a:rPr lang="en-US" sz="1700" b="1" dirty="0" smtClean="0"/>
              <a:t>(</a:t>
            </a:r>
            <a:r>
              <a:rPr lang="en-US" sz="1700" b="1" dirty="0" err="1" smtClean="0"/>
              <a:t>Macrocosmo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educativo</a:t>
            </a:r>
            <a:r>
              <a:rPr lang="en-US" sz="1700" b="1" dirty="0" smtClean="0"/>
              <a:t>)</a:t>
            </a:r>
            <a:endParaRPr lang="es-ES" sz="1700" b="1" dirty="0"/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6583682" y="2379842"/>
            <a:ext cx="2057400" cy="1143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dirty="0" smtClean="0"/>
              <a:t>Director</a:t>
            </a:r>
            <a:r>
              <a:rPr lang="en-US" sz="1700" b="1" dirty="0" smtClean="0"/>
              <a:t> </a:t>
            </a:r>
          </a:p>
          <a:p>
            <a:pPr algn="ctr"/>
            <a:r>
              <a:rPr lang="en-US" sz="1700" b="1" dirty="0" smtClean="0"/>
              <a:t>(</a:t>
            </a:r>
            <a:r>
              <a:rPr lang="en-US" sz="1700" b="1" dirty="0" err="1" smtClean="0"/>
              <a:t>Microcosmo</a:t>
            </a:r>
            <a:endParaRPr lang="en-US" sz="1700" b="1" dirty="0" smtClean="0"/>
          </a:p>
          <a:p>
            <a:pPr algn="ctr"/>
            <a:r>
              <a:rPr lang="en-US" sz="1700" b="1" dirty="0" smtClean="0"/>
              <a:t>Escolar, </a:t>
            </a:r>
            <a:endParaRPr lang="en-US" sz="1700" b="1" dirty="0"/>
          </a:p>
          <a:p>
            <a:pPr algn="ctr"/>
            <a:r>
              <a:rPr lang="en-US" sz="1700" b="1" dirty="0" err="1" smtClean="0"/>
              <a:t>Planificación</a:t>
            </a:r>
            <a:r>
              <a:rPr lang="en-US" sz="1700" b="1" dirty="0" smtClean="0"/>
              <a:t>)</a:t>
            </a:r>
            <a:endParaRPr lang="es-ES" sz="1700" b="1" dirty="0"/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190500" y="2336419"/>
            <a:ext cx="220980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700" b="1" dirty="0" err="1"/>
              <a:t>Calidad</a:t>
            </a:r>
            <a:r>
              <a:rPr lang="en-US" sz="1700" b="1" dirty="0"/>
              <a:t> de la</a:t>
            </a:r>
          </a:p>
          <a:p>
            <a:pPr algn="ctr"/>
            <a:r>
              <a:rPr lang="en-US" sz="1700" b="1" dirty="0" err="1"/>
              <a:t>Evaluación</a:t>
            </a:r>
            <a:r>
              <a:rPr lang="en-US" sz="1700" b="1" dirty="0"/>
              <a:t> y </a:t>
            </a:r>
          </a:p>
          <a:p>
            <a:pPr algn="ctr"/>
            <a:r>
              <a:rPr lang="en-US" sz="1700" b="1" dirty="0" err="1"/>
              <a:t>Retroalimentación</a:t>
            </a:r>
            <a:r>
              <a:rPr lang="en-US" b="1" dirty="0"/>
              <a:t> </a:t>
            </a:r>
            <a:endParaRPr lang="es-ES" b="1" dirty="0"/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1011637" y="4914901"/>
            <a:ext cx="2209800" cy="1143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dirty="0" err="1" smtClean="0"/>
              <a:t>Estudiante</a:t>
            </a:r>
            <a:r>
              <a:rPr lang="en-US" sz="1700" b="1" dirty="0" smtClean="0"/>
              <a:t> </a:t>
            </a:r>
          </a:p>
          <a:p>
            <a:pPr algn="ctr"/>
            <a:r>
              <a:rPr lang="en-US" sz="1700" b="1" dirty="0" smtClean="0"/>
              <a:t>(</a:t>
            </a:r>
            <a:r>
              <a:rPr lang="en-US" sz="1700" b="1" dirty="0" err="1" smtClean="0"/>
              <a:t>contexto</a:t>
            </a:r>
            <a:r>
              <a:rPr lang="en-US" sz="1700" b="1" dirty="0" smtClean="0"/>
              <a:t> familiar)</a:t>
            </a:r>
            <a:endParaRPr lang="en-US" sz="1700" b="1" dirty="0"/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3276600" y="685800"/>
            <a:ext cx="2518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_tradnl" sz="1600" b="1" dirty="0"/>
              <a:t>SOCIEDAD - CONTEXTO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2744481" y="6307723"/>
            <a:ext cx="40675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_tradnl" sz="1600" b="1" dirty="0"/>
              <a:t>DESARROLLO CIENTÍFICO - TECNOLÓGICO</a:t>
            </a:r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304800" y="838200"/>
            <a:ext cx="2819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228599" y="6477000"/>
            <a:ext cx="251588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6583682" y="6477000"/>
            <a:ext cx="225551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>
            <a:off x="6019800" y="838200"/>
            <a:ext cx="2819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>
            <a:off x="304800" y="838200"/>
            <a:ext cx="0" cy="1828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>
            <a:off x="8834437" y="4648200"/>
            <a:ext cx="0" cy="1828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>
            <a:off x="8839200" y="838200"/>
            <a:ext cx="0" cy="1828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>
            <a:off x="228600" y="4648200"/>
            <a:ext cx="0" cy="1828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35" name="Picture 4" descr="puls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733" y="2052555"/>
            <a:ext cx="4618215" cy="343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13"/>
          <p:cNvSpPr>
            <a:spLocks noChangeArrowheads="1"/>
          </p:cNvSpPr>
          <p:nvPr/>
        </p:nvSpPr>
        <p:spPr bwMode="auto">
          <a:xfrm rot="2402131">
            <a:off x="5061042" y="2460381"/>
            <a:ext cx="778309" cy="457200"/>
          </a:xfrm>
          <a:prstGeom prst="rect">
            <a:avLst/>
          </a:prstGeom>
          <a:solidFill>
            <a:srgbClr val="3366FF">
              <a:alpha val="25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Equidad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 rot="19630806">
            <a:off x="3300311" y="2438398"/>
            <a:ext cx="564162" cy="457200"/>
          </a:xfrm>
          <a:prstGeom prst="rect">
            <a:avLst/>
          </a:prstGeom>
          <a:solidFill>
            <a:srgbClr val="3366FF">
              <a:alpha val="2470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Etica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 rot="3443205">
            <a:off x="2096781" y="3998995"/>
            <a:ext cx="1295400" cy="457200"/>
          </a:xfrm>
          <a:prstGeom prst="rect">
            <a:avLst/>
          </a:prstGeom>
          <a:solidFill>
            <a:srgbClr val="3366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Efectividad</a:t>
            </a:r>
            <a:r>
              <a:rPr lang="en-US" sz="1400" b="1" dirty="0"/>
              <a:t> </a:t>
            </a:r>
            <a:endParaRPr lang="es-ES" sz="1400" b="1" dirty="0"/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3782791" y="4876554"/>
            <a:ext cx="1295400" cy="457200"/>
          </a:xfrm>
          <a:prstGeom prst="rect">
            <a:avLst/>
          </a:prstGeom>
          <a:solidFill>
            <a:srgbClr val="3366FF">
              <a:alpha val="2470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Transparencia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 rot="-3187806">
            <a:off x="5558020" y="4042939"/>
            <a:ext cx="1219200" cy="457200"/>
          </a:xfrm>
          <a:prstGeom prst="rect">
            <a:avLst/>
          </a:prstGeom>
          <a:solidFill>
            <a:srgbClr val="3366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Relevancia</a:t>
            </a:r>
            <a:r>
              <a:rPr lang="en-US" sz="1400" b="1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Pertinencia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5486400" y="5052664"/>
            <a:ext cx="2362200" cy="1143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dirty="0" err="1" smtClean="0"/>
              <a:t>Docente</a:t>
            </a:r>
            <a:r>
              <a:rPr lang="en-US" sz="1700" b="1" dirty="0" smtClean="0"/>
              <a:t> </a:t>
            </a:r>
          </a:p>
          <a:p>
            <a:pPr algn="ctr"/>
            <a:r>
              <a:rPr lang="en-US" sz="1700" b="1" dirty="0" smtClean="0"/>
              <a:t>(</a:t>
            </a:r>
            <a:r>
              <a:rPr lang="en-US" sz="1700" b="1" dirty="0" err="1" smtClean="0"/>
              <a:t>Ámbito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Educativo</a:t>
            </a:r>
            <a:r>
              <a:rPr lang="en-US" sz="1700" b="1" dirty="0" smtClean="0"/>
              <a:t>,</a:t>
            </a:r>
            <a:endParaRPr lang="en-US" sz="1700" b="1" dirty="0"/>
          </a:p>
          <a:p>
            <a:pPr algn="ctr"/>
            <a:r>
              <a:rPr lang="en-US" sz="1700" b="1" dirty="0" err="1" smtClean="0"/>
              <a:t>Programación</a:t>
            </a:r>
            <a:r>
              <a:rPr lang="en-US" sz="1700" b="1" dirty="0" smtClean="0"/>
              <a:t>)</a:t>
            </a:r>
            <a:endParaRPr lang="es-ES" sz="1700" b="1" dirty="0"/>
          </a:p>
        </p:txBody>
      </p:sp>
      <p:pic>
        <p:nvPicPr>
          <p:cNvPr id="31" name="Picture 154" descr="flecha_derecha-next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446">
            <a:off x="1682919" y="771727"/>
            <a:ext cx="952500" cy="188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54" descr="flecha_derecha-next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2133">
            <a:off x="6254873" y="864846"/>
            <a:ext cx="952500" cy="188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54" descr="flecha_derecha-next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6569">
            <a:off x="686794" y="3355002"/>
            <a:ext cx="952500" cy="188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4" descr="flecha_derecha-next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6910">
            <a:off x="7506441" y="3525260"/>
            <a:ext cx="952500" cy="188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4" descr="flecha_derecha-next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5214">
            <a:off x="3929062" y="5001630"/>
            <a:ext cx="952500" cy="188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7" descr="kind_021.gif (12932 bytes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71" y="1000042"/>
            <a:ext cx="992359" cy="133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32+m.gif (14028 bytes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12" y="5062191"/>
            <a:ext cx="758705" cy="13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24" descr="dieanimated.gif (174049 bytes)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4632" y="2978767"/>
            <a:ext cx="1428760" cy="1581422"/>
          </a:xfrm>
          <a:prstGeom prst="rect">
            <a:avLst/>
          </a:prstGeom>
          <a:noFill/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202835" y="2298073"/>
            <a:ext cx="4464665" cy="310020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7510440"/>
              </a:avLst>
            </a:prstTxWarp>
          </a:bodyPr>
          <a:lstStyle/>
          <a:p>
            <a:pPr algn="ctr" rtl="0">
              <a:buNone/>
            </a:pPr>
            <a:r>
              <a:rPr lang="es-PE" sz="2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Formaación</a:t>
            </a:r>
            <a:r>
              <a:rPr lang="es-PE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 de Calidad</a:t>
            </a:r>
            <a:endParaRPr lang="es-PE" sz="2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Black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85799"/>
            <a:ext cx="4784257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Se </a:t>
            </a:r>
            <a:r>
              <a:rPr lang="es-PE" dirty="0"/>
              <a:t>ha visto que las grandes reformas ‘de arriba-abajo’ no dan los resultados que cabría esperar de ellas. [...] El logro de la </a:t>
            </a:r>
            <a:r>
              <a:rPr lang="es-PE" b="1" dirty="0"/>
              <a:t>calidad</a:t>
            </a:r>
            <a:r>
              <a:rPr lang="es-PE" dirty="0"/>
              <a:t> interna del sistema es algo que concierne a la sociedad entera y muy </a:t>
            </a:r>
            <a:r>
              <a:rPr lang="es-PE" dirty="0" smtClean="0"/>
              <a:t>especialmente </a:t>
            </a:r>
            <a:r>
              <a:rPr lang="es-PE" dirty="0"/>
              <a:t>a los actores principales de la educación, que son los </a:t>
            </a:r>
            <a:r>
              <a:rPr lang="es-PE" b="1" dirty="0"/>
              <a:t>profesores</a:t>
            </a:r>
            <a:r>
              <a:rPr lang="es-PE" dirty="0"/>
              <a:t>.   Muñoz-Repiso, 2000</a:t>
            </a:r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>
                <a:solidFill>
                  <a:schemeClr val="bg1"/>
                </a:solidFill>
              </a:rPr>
              <a:t>2</a:t>
            </a:fld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8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8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35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35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35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35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2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2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20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6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600"/>
                            </p:stCondLst>
                            <p:childTnLst>
                              <p:par>
                                <p:cTn id="9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200"/>
                            </p:stCondLst>
                            <p:childTnLst>
                              <p:par>
                                <p:cTn id="10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600"/>
                            </p:stCondLst>
                            <p:childTnLst>
                              <p:par>
                                <p:cTn id="1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4600"/>
                            </p:stCondLst>
                            <p:childTnLst>
                              <p:par>
                                <p:cTn id="1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1600"/>
                            </p:stCondLst>
                            <p:childTnLst>
                              <p:par>
                                <p:cTn id="1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4700"/>
                            </p:stCondLst>
                            <p:childTnLst>
                              <p:par>
                                <p:cTn id="1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4100"/>
                            </p:stCondLst>
                            <p:childTnLst>
                              <p:par>
                                <p:cTn id="1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100"/>
                            </p:stCondLst>
                            <p:childTnLst>
                              <p:par>
                                <p:cTn id="1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6100"/>
                            </p:stCondLst>
                            <p:childTnLst>
                              <p:par>
                                <p:cTn id="1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7100"/>
                            </p:stCondLst>
                            <p:childTnLst>
                              <p:par>
                                <p:cTn id="1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  <p:bldP spid="44039" grpId="0" animBg="1"/>
      <p:bldP spid="44040" grpId="0" animBg="1"/>
      <p:bldP spid="44049" grpId="0"/>
      <p:bldP spid="44050" grpId="0"/>
      <p:bldP spid="44053" grpId="0" animBg="1"/>
      <p:bldP spid="44054" grpId="0" animBg="1"/>
      <p:bldP spid="44055" grpId="0" animBg="1"/>
      <p:bldP spid="44056" grpId="0" animBg="1"/>
      <p:bldP spid="44057" grpId="0" animBg="1"/>
      <p:bldP spid="44058" grpId="0" animBg="1"/>
      <p:bldP spid="44059" grpId="0" animBg="1"/>
      <p:bldP spid="44060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32" grpId="0" animBg="1"/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dirty="0" smtClean="0">
                <a:solidFill>
                  <a:schemeClr val="tx1"/>
                </a:solidFill>
              </a:rPr>
              <a:t>Ramón R. Abarca Fernández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1704" y="647402"/>
            <a:ext cx="9144000" cy="56938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6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2600" dirty="0">
                <a:latin typeface="Arial" pitchFamily="34" charset="0"/>
                <a:cs typeface="Arial" pitchFamily="34" charset="0"/>
              </a:rPr>
              <a:t>sociedad tiene el derecho y el deber de </a:t>
            </a:r>
            <a:r>
              <a:rPr lang="es-ES" sz="2600" b="1" dirty="0">
                <a:latin typeface="Arial" pitchFamily="34" charset="0"/>
                <a:cs typeface="Arial" pitchFamily="34" charset="0"/>
              </a:rPr>
              <a:t>contribuir</a:t>
            </a:r>
            <a:r>
              <a:rPr lang="es-ES" sz="2600" dirty="0">
                <a:latin typeface="Arial" pitchFamily="34" charset="0"/>
                <a:cs typeface="Arial" pitchFamily="34" charset="0"/>
              </a:rPr>
              <a:t> a la </a:t>
            </a:r>
            <a:r>
              <a:rPr lang="es-ES" sz="2600" b="1" dirty="0">
                <a:latin typeface="Arial" pitchFamily="34" charset="0"/>
                <a:cs typeface="Arial" pitchFamily="34" charset="0"/>
              </a:rPr>
              <a:t>calidad</a:t>
            </a:r>
            <a:r>
              <a:rPr lang="es-ES" sz="2600" dirty="0">
                <a:latin typeface="Arial" pitchFamily="34" charset="0"/>
                <a:cs typeface="Arial" pitchFamily="34" charset="0"/>
              </a:rPr>
              <a:t> y </a:t>
            </a:r>
            <a:r>
              <a:rPr lang="es-ES" sz="2600" b="1" dirty="0">
                <a:latin typeface="Arial" pitchFamily="34" charset="0"/>
                <a:cs typeface="Arial" pitchFamily="34" charset="0"/>
              </a:rPr>
              <a:t>equidad</a:t>
            </a:r>
            <a:r>
              <a:rPr lang="es-ES" sz="2600" dirty="0">
                <a:latin typeface="Arial" pitchFamily="34" charset="0"/>
                <a:cs typeface="Arial" pitchFamily="34" charset="0"/>
              </a:rPr>
              <a:t> de la educación. Ejerce </a:t>
            </a:r>
            <a:r>
              <a:rPr lang="es-ES" sz="2600" b="1" dirty="0">
                <a:latin typeface="Arial" pitchFamily="34" charset="0"/>
                <a:cs typeface="Arial" pitchFamily="34" charset="0"/>
              </a:rPr>
              <a:t>plenamente</a:t>
            </a:r>
            <a:r>
              <a:rPr lang="es-ES" sz="2600" dirty="0">
                <a:latin typeface="Arial" pitchFamily="34" charset="0"/>
                <a:cs typeface="Arial" pitchFamily="34" charset="0"/>
              </a:rPr>
              <a:t> este derecho y se convierte en sociedad educadora al desarrollar la cultura y los valores democráticos.</a:t>
            </a:r>
            <a:endParaRPr lang="es-PE" sz="2600" dirty="0">
              <a:latin typeface="Arial" pitchFamily="34" charset="0"/>
              <a:cs typeface="Arial" pitchFamily="34" charset="0"/>
            </a:endParaRPr>
          </a:p>
          <a:p>
            <a:r>
              <a:rPr lang="es-ES" sz="2600" dirty="0">
                <a:latin typeface="Arial" pitchFamily="34" charset="0"/>
                <a:cs typeface="Arial" pitchFamily="34" charset="0"/>
              </a:rPr>
              <a:t>A la sociedad, le corresponde:</a:t>
            </a:r>
            <a:endParaRPr lang="es-PE" sz="2600" dirty="0">
              <a:latin typeface="Arial" pitchFamily="34" charset="0"/>
              <a:cs typeface="Arial" pitchFamily="34" charset="0"/>
            </a:endParaRPr>
          </a:p>
          <a:p>
            <a:pPr marL="357188" indent="-357188"/>
            <a:r>
              <a:rPr lang="es-ES" sz="2600" dirty="0">
                <a:latin typeface="Arial" pitchFamily="34" charset="0"/>
                <a:cs typeface="Arial" pitchFamily="34" charset="0"/>
              </a:rPr>
              <a:t>a) </a:t>
            </a:r>
            <a:r>
              <a:rPr lang="es-ES" sz="2600" b="1" dirty="0">
                <a:latin typeface="Arial" pitchFamily="34" charset="0"/>
                <a:cs typeface="Arial" pitchFamily="34" charset="0"/>
              </a:rPr>
              <a:t>Participar en la definición </a:t>
            </a:r>
            <a:r>
              <a:rPr lang="es-ES" sz="2600" dirty="0">
                <a:latin typeface="Arial" pitchFamily="34" charset="0"/>
                <a:cs typeface="Arial" pitchFamily="34" charset="0"/>
              </a:rPr>
              <a:t>y desarrollo de políticas educativas en el ámbito nacional, regional y local.</a:t>
            </a:r>
            <a:endParaRPr lang="es-PE" sz="2600" dirty="0">
              <a:latin typeface="Arial" pitchFamily="34" charset="0"/>
              <a:cs typeface="Arial" pitchFamily="34" charset="0"/>
            </a:endParaRPr>
          </a:p>
          <a:p>
            <a:pPr marL="357188" indent="-357188"/>
            <a:r>
              <a:rPr lang="es-ES" sz="2600" dirty="0">
                <a:latin typeface="Arial" pitchFamily="34" charset="0"/>
                <a:cs typeface="Arial" pitchFamily="34" charset="0"/>
              </a:rPr>
              <a:t>b) </a:t>
            </a:r>
            <a:r>
              <a:rPr lang="es-ES" sz="2600" b="1" dirty="0">
                <a:latin typeface="Arial" pitchFamily="34" charset="0"/>
                <a:cs typeface="Arial" pitchFamily="34" charset="0"/>
              </a:rPr>
              <a:t>Colaborar en la prestación </a:t>
            </a:r>
            <a:r>
              <a:rPr lang="es-ES" sz="2600" dirty="0">
                <a:latin typeface="Arial" pitchFamily="34" charset="0"/>
                <a:cs typeface="Arial" pitchFamily="34" charset="0"/>
              </a:rPr>
              <a:t>del servicio educativo y en el desarrollo de programas y proyectos que contribuyan al logro de los fines de la educación 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peruana.</a:t>
            </a:r>
          </a:p>
          <a:p>
            <a:pPr marL="357188" indent="-357188"/>
            <a:r>
              <a:rPr lang="es-ES" sz="2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s-ES" sz="2600" dirty="0">
                <a:latin typeface="Arial" pitchFamily="34" charset="0"/>
                <a:cs typeface="Arial" pitchFamily="34" charset="0"/>
              </a:rPr>
              <a:t>) </a:t>
            </a:r>
            <a:r>
              <a:rPr lang="es-ES" sz="2600" b="1" dirty="0">
                <a:latin typeface="Arial" pitchFamily="34" charset="0"/>
                <a:cs typeface="Arial" pitchFamily="34" charset="0"/>
              </a:rPr>
              <a:t>Promover la creación de un entorno social </a:t>
            </a:r>
            <a:r>
              <a:rPr lang="es-ES" sz="2600" dirty="0">
                <a:latin typeface="Arial" pitchFamily="34" charset="0"/>
                <a:cs typeface="Arial" pitchFamily="34" charset="0"/>
              </a:rPr>
              <a:t>favorable al aprendizaje y cuidado de sus miembros, desarrollando una </a:t>
            </a:r>
            <a:r>
              <a:rPr lang="es-ES" sz="2600" b="1" dirty="0">
                <a:latin typeface="Arial" pitchFamily="34" charset="0"/>
                <a:cs typeface="Arial" pitchFamily="34" charset="0"/>
              </a:rPr>
              <a:t>cultura</a:t>
            </a:r>
            <a:r>
              <a:rPr lang="es-ES" sz="2600" dirty="0">
                <a:latin typeface="Arial" pitchFamily="34" charset="0"/>
                <a:cs typeface="Arial" pitchFamily="34" charset="0"/>
              </a:rPr>
              <a:t> de </a:t>
            </a:r>
            <a:r>
              <a:rPr lang="es-ES" sz="2600" b="1" dirty="0">
                <a:latin typeface="Arial" pitchFamily="34" charset="0"/>
                <a:cs typeface="Arial" pitchFamily="34" charset="0"/>
              </a:rPr>
              <a:t>responsabilidad</a:t>
            </a:r>
            <a:r>
              <a:rPr lang="es-ES" sz="2600" dirty="0">
                <a:latin typeface="Arial" pitchFamily="34" charset="0"/>
                <a:cs typeface="Arial" pitchFamily="34" charset="0"/>
              </a:rPr>
              <a:t> y vigilancia ciudadana que garantice la calidad educativa y la ética pública. </a:t>
            </a:r>
            <a:endParaRPr lang="es-P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1071"/>
            <a:ext cx="9144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/>
              <a:t>a. Función </a:t>
            </a:r>
            <a:r>
              <a:rPr lang="es-ES" sz="3600" b="1" dirty="0"/>
              <a:t>de la </a:t>
            </a:r>
            <a:r>
              <a:rPr lang="es-ES" sz="3600" b="1" dirty="0" smtClean="0"/>
              <a:t>sociedad </a:t>
            </a:r>
            <a:r>
              <a:rPr lang="es-ES" sz="2400" b="1" dirty="0"/>
              <a:t>(Ley </a:t>
            </a:r>
            <a:r>
              <a:rPr lang="es-ES" sz="2400" b="1" dirty="0" smtClean="0"/>
              <a:t>28044, </a:t>
            </a:r>
            <a:r>
              <a:rPr lang="es-ES" sz="2400" b="1" dirty="0"/>
              <a:t>Art. </a:t>
            </a:r>
            <a:r>
              <a:rPr lang="es-ES" sz="2400" b="1" dirty="0" smtClean="0"/>
              <a:t>22)</a:t>
            </a:r>
            <a:endParaRPr lang="es-PE" sz="24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>
                <a:solidFill>
                  <a:schemeClr val="tx1"/>
                </a:solidFill>
              </a:rPr>
              <a:t>20</a:t>
            </a:fld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3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EFD1"/>
            </a:gs>
            <a:gs pos="76000">
              <a:srgbClr val="F0EBD5"/>
            </a:gs>
            <a:gs pos="88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90" name="Rectangle 26"/>
          <p:cNvSpPr>
            <a:spLocks noChangeArrowheads="1"/>
          </p:cNvSpPr>
          <p:nvPr/>
        </p:nvSpPr>
        <p:spPr bwMode="auto">
          <a:xfrm>
            <a:off x="0" y="636284"/>
            <a:ext cx="9144000" cy="564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Diseñar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objetivos y metas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claros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sobre lo que se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desea aprender con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los estudiantes.</a:t>
            </a:r>
          </a:p>
          <a:p>
            <a:pPr marL="514350" indent="-51435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Desarrollar, en el aula, la programación planificada sobre el proceso de aprendizaje.</a:t>
            </a: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Retroalimentar, permanentemente,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el proceso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de aprendizaje.</a:t>
            </a: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Propiciar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un clima de aprendizaje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constructivo. </a:t>
            </a:r>
          </a:p>
          <a:p>
            <a:pPr marL="457200" indent="-4572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Promover el logro efectivo de las competencias.</a:t>
            </a:r>
          </a:p>
          <a:p>
            <a:pPr marL="457200" indent="-4572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Alimentar La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Formación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Valórica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, transversal al currículo.</a:t>
            </a:r>
          </a:p>
          <a:p>
            <a:pPr marL="457200" indent="-4572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Estimular a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los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estudiantes para que se </a:t>
            </a:r>
            <a:r>
              <a:rPr lang="es-MX" sz="2400" b="1" dirty="0" err="1" smtClean="0">
                <a:latin typeface="Arial" pitchFamily="34" charset="0"/>
                <a:cs typeface="Arial" pitchFamily="34" charset="0"/>
              </a:rPr>
              <a:t>automotiven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autoevalúen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a fin de seguir aprendiendo a lo largo de su vida.</a:t>
            </a:r>
          </a:p>
          <a:p>
            <a:pPr marL="457200" indent="-4572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Elaborar estrategias para los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aprendizajes diferenciados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Evaluar y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coevaluar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los aprendizajes en su integridad. </a:t>
            </a:r>
          </a:p>
          <a:p>
            <a:pPr marL="457200" indent="-4572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Asumir el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compromiso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responsabilidad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de la Institución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16271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 smtClean="0">
                <a:latin typeface="Times New Roman" pitchFamily="18" charset="0"/>
              </a:rPr>
              <a:t>10.Propuesta para mejorar la calidad en el aula</a:t>
            </a:r>
            <a:endParaRPr lang="es-MX" sz="3200" b="1" dirty="0">
              <a:latin typeface="Times New Roman" pitchFamily="18" charset="0"/>
            </a:endParaRPr>
          </a:p>
        </p:txBody>
      </p:sp>
      <p:pic>
        <p:nvPicPr>
          <p:cNvPr id="12289" name="Picture 1" descr="http://www.amorhumor.com/ima%20gifs/flor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79" y="4827807"/>
            <a:ext cx="1115616" cy="11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19457"/>
            <a:ext cx="2895600" cy="365125"/>
          </a:xfrm>
        </p:spPr>
        <p:txBody>
          <a:bodyPr/>
          <a:lstStyle/>
          <a:p>
            <a:r>
              <a:rPr lang="es-PE" dirty="0" smtClean="0">
                <a:solidFill>
                  <a:schemeClr val="tx1"/>
                </a:solidFill>
              </a:rPr>
              <a:t>Ramón R. Abarca Fernández</a:t>
            </a:r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7" name="Picture 2" descr="relad.gif (10258 bytes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18" y="2564904"/>
            <a:ext cx="13049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4806651"/>
            <a:ext cx="45720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PE" dirty="0"/>
              <a:t>Una escuela más justa no es solamente aquella que anula lo más netamente posible la reproducción de las desigualdades sociales y promueve el puro mérito, es, sobre todo, aquella que garantiza el más alto nivel escolar al mayor número de alumnos y, sobre todo, a los alumnos más débiles.  F. </a:t>
            </a:r>
            <a:r>
              <a:rPr lang="es-PE" dirty="0" err="1"/>
              <a:t>Dubet</a:t>
            </a:r>
            <a:r>
              <a:rPr lang="es-PE" dirty="0"/>
              <a:t>, 2008 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>
                <a:solidFill>
                  <a:schemeClr val="tx1"/>
                </a:solidFill>
              </a:rPr>
              <a:t>21</a:t>
            </a:fld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3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9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3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9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900"/>
                            </p:stCondLst>
                            <p:childTnLst>
                              <p:par>
                                <p:cTn id="2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200"/>
                            </p:stCondLst>
                            <p:childTnLst>
                              <p:par>
                                <p:cTn id="3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13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350"/>
                            </p:stCondLst>
                            <p:childTnLst>
                              <p:par>
                                <p:cTn id="3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450"/>
                            </p:stCondLst>
                            <p:childTnLst>
                              <p:par>
                                <p:cTn id="4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3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3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100"/>
                            </p:stCondLst>
                            <p:childTnLst>
                              <p:par>
                                <p:cTn id="6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3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3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3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3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13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350"/>
                            </p:stCondLst>
                            <p:childTnLst>
                              <p:par>
                                <p:cTn id="7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450"/>
                            </p:stCondLst>
                            <p:childTnLst>
                              <p:par>
                                <p:cTn id="7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3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3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3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3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13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250"/>
                            </p:stCondLst>
                            <p:childTnLst>
                              <p:par>
                                <p:cTn id="8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FBEAC7"/>
            </a:gs>
            <a:gs pos="74000">
              <a:srgbClr val="FEE7F2"/>
            </a:gs>
            <a:gs pos="64000">
              <a:srgbClr val="FAC77D"/>
            </a:gs>
            <a:gs pos="89000">
              <a:srgbClr val="FBA97D"/>
            </a:gs>
            <a:gs pos="80000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4164" y="26327"/>
            <a:ext cx="914816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3600" dirty="0"/>
              <a:t>Modelo de efectividad escolar (UNESCO, 2005).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23528" y="2349450"/>
            <a:ext cx="2448272" cy="18722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Características del estudiante:</a:t>
            </a:r>
          </a:p>
          <a:p>
            <a:pPr algn="ctr"/>
            <a:endParaRPr lang="es-E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tx1"/>
                </a:solidFill>
              </a:rPr>
              <a:t>Aptitud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tx1"/>
                </a:solidFill>
              </a:rPr>
              <a:t>Perseverancia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tx1"/>
                </a:solidFill>
              </a:rPr>
              <a:t>Aprestamiento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tx1"/>
                </a:solidFill>
              </a:rPr>
              <a:t>Conocimientos previos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tx1"/>
                </a:solidFill>
              </a:rPr>
              <a:t>Barreras para el  aprendizaje</a:t>
            </a:r>
            <a:endParaRPr lang="es-PE" sz="12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372200" y="2348880"/>
            <a:ext cx="2448272" cy="18722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Resultados:</a:t>
            </a:r>
          </a:p>
          <a:p>
            <a:pPr algn="ctr"/>
            <a:endParaRPr lang="es-ES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tx1"/>
                </a:solidFill>
              </a:rPr>
              <a:t>Destrezas de </a:t>
            </a:r>
            <a:r>
              <a:rPr lang="es-ES" sz="1200" b="1" dirty="0" err="1" smtClean="0">
                <a:solidFill>
                  <a:schemeClr val="tx1"/>
                </a:solidFill>
              </a:rPr>
              <a:t>lecto</a:t>
            </a:r>
            <a:r>
              <a:rPr lang="es-ES" sz="1200" b="1" dirty="0" smtClean="0">
                <a:solidFill>
                  <a:schemeClr val="tx1"/>
                </a:solidFill>
              </a:rPr>
              <a:t>/escritura, de matemáticas y para la vida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tx1"/>
                </a:solidFill>
              </a:rPr>
              <a:t>Destrezas creativas y emocionales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tx1"/>
                </a:solidFill>
              </a:rPr>
              <a:t>Valores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tx1"/>
                </a:solidFill>
              </a:rPr>
              <a:t>Beneficios sociales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13124" y="923567"/>
            <a:ext cx="2808312" cy="3384376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Provisión de insumos</a:t>
            </a:r>
          </a:p>
          <a:p>
            <a:pPr algn="ctr"/>
            <a:endParaRPr lang="es-ES" b="1" dirty="0" smtClean="0">
              <a:solidFill>
                <a:schemeClr val="tx1"/>
              </a:solidFill>
            </a:endParaRPr>
          </a:p>
          <a:p>
            <a:pPr algn="ctr"/>
            <a:endParaRPr lang="es-ES" b="1" dirty="0"/>
          </a:p>
          <a:p>
            <a:pPr algn="ctr"/>
            <a:endParaRPr lang="es-ES" b="1" dirty="0" smtClean="0"/>
          </a:p>
          <a:p>
            <a:pPr algn="ctr"/>
            <a:endParaRPr lang="es-ES" b="1" dirty="0"/>
          </a:p>
          <a:p>
            <a:pPr algn="ctr"/>
            <a:endParaRPr lang="es-ES" b="1" dirty="0" smtClean="0"/>
          </a:p>
          <a:p>
            <a:pPr algn="ctr"/>
            <a:endParaRPr lang="es-ES" b="1" dirty="0"/>
          </a:p>
          <a:p>
            <a:pPr algn="ctr"/>
            <a:endParaRPr lang="es-ES" b="1" dirty="0" smtClean="0"/>
          </a:p>
          <a:p>
            <a:pPr marL="171450" indent="-171450"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tx1"/>
                </a:solidFill>
              </a:rPr>
              <a:t>Materiales didácticos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tx1"/>
                </a:solidFill>
              </a:rPr>
              <a:t>Infraestructura física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tx1"/>
                </a:solidFill>
              </a:rPr>
              <a:t>Recursos humanos: docentes, directores, supervisores, administradores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tx1"/>
                </a:solidFill>
              </a:rPr>
              <a:t>Gestión escolar</a:t>
            </a:r>
            <a:endParaRPr lang="es-ES" b="1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3537160" y="1268760"/>
            <a:ext cx="2160240" cy="18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s-ES" sz="1400" b="1" dirty="0" smtClean="0">
                <a:solidFill>
                  <a:schemeClr val="tx1"/>
                </a:solidFill>
              </a:rPr>
              <a:t>Enseñanza/Aprendizaje</a:t>
            </a:r>
          </a:p>
          <a:p>
            <a:pPr marL="285750" indent="-285750">
              <a:lnSpc>
                <a:spcPts val="11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s-ES" sz="1400" b="1" dirty="0" smtClean="0">
                <a:solidFill>
                  <a:schemeClr val="tx1"/>
                </a:solidFill>
              </a:rPr>
              <a:t>Tiempo de clases</a:t>
            </a:r>
          </a:p>
          <a:p>
            <a:pPr marL="285750" indent="-285750">
              <a:lnSpc>
                <a:spcPts val="11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s-ES" sz="1400" b="1" dirty="0" smtClean="0">
                <a:solidFill>
                  <a:schemeClr val="tx1"/>
                </a:solidFill>
              </a:rPr>
              <a:t>Métodos de enseñanza</a:t>
            </a:r>
          </a:p>
          <a:p>
            <a:pPr marL="285750" indent="-285750">
              <a:lnSpc>
                <a:spcPts val="11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s-ES" sz="1400" b="1" dirty="0" smtClean="0">
                <a:solidFill>
                  <a:schemeClr val="tx1"/>
                </a:solidFill>
              </a:rPr>
              <a:t>Evaluación, retroalimentación, incentivos</a:t>
            </a:r>
          </a:p>
          <a:p>
            <a:pPr marL="285750" indent="-285750">
              <a:lnSpc>
                <a:spcPts val="11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s-ES" sz="1400" b="1" dirty="0" smtClean="0">
                <a:solidFill>
                  <a:schemeClr val="tx1"/>
                </a:solidFill>
              </a:rPr>
              <a:t>Relación alumno/docente</a:t>
            </a:r>
            <a:endParaRPr lang="es-PE" sz="1400" b="1" dirty="0">
              <a:solidFill>
                <a:schemeClr val="tx1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691680" y="764704"/>
            <a:ext cx="5400600" cy="0"/>
          </a:xfrm>
          <a:prstGeom prst="line">
            <a:avLst/>
          </a:prstGeom>
          <a:ln w="762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7077955" y="765274"/>
            <a:ext cx="648072" cy="1584176"/>
          </a:xfrm>
          <a:prstGeom prst="straightConnector1">
            <a:avLst/>
          </a:prstGeom>
          <a:ln w="762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H="1">
            <a:off x="899592" y="764704"/>
            <a:ext cx="792088" cy="1584176"/>
          </a:xfrm>
          <a:prstGeom prst="line">
            <a:avLst/>
          </a:prstGeom>
          <a:ln w="762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0" y="4581128"/>
            <a:ext cx="9143999" cy="2160240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Contexto</a:t>
            </a: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79512" y="4869160"/>
            <a:ext cx="1944216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r>
              <a:rPr lang="es-ES" sz="1050" b="1" dirty="0" smtClean="0">
                <a:solidFill>
                  <a:schemeClr val="tx1"/>
                </a:solidFill>
              </a:rPr>
              <a:t>Condiciones económicas y laborales en la comunidad</a:t>
            </a:r>
            <a:endParaRPr lang="es-PE" sz="1050" b="1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s-ES" sz="1050" b="1" dirty="0" smtClean="0">
                <a:solidFill>
                  <a:schemeClr val="tx1"/>
                </a:solidFill>
              </a:rPr>
              <a:t>Factores socio/culturales y religiosos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ES" sz="1050" b="1" dirty="0" smtClean="0">
                <a:solidFill>
                  <a:schemeClr val="tx1"/>
                </a:solidFill>
              </a:rPr>
              <a:t>Estrategias de apoyo</a:t>
            </a:r>
          </a:p>
          <a:p>
            <a:pPr marL="171450" indent="-171450">
              <a:buFont typeface="Wingdings" pitchFamily="2" charset="2"/>
              <a:buChar char="ü"/>
            </a:pPr>
            <a:endParaRPr lang="es-ES" sz="1050" b="1" dirty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endParaRPr lang="es-ES" sz="1050" b="1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endParaRPr lang="es-ES" sz="1050" b="1" dirty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endParaRPr lang="es-ES" sz="1050" b="1" dirty="0" smtClean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428525" y="4869160"/>
            <a:ext cx="1944216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r>
              <a:rPr lang="es-ES" sz="1050" b="1" dirty="0" smtClean="0">
                <a:solidFill>
                  <a:schemeClr val="tx1"/>
                </a:solidFill>
              </a:rPr>
              <a:t>Conocimiento educativo e infraestructura de soporte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ES" sz="1050" b="1" dirty="0" smtClean="0">
                <a:solidFill>
                  <a:schemeClr val="tx1"/>
                </a:solidFill>
              </a:rPr>
              <a:t>Recursos públicos disponibles para la educación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ES" sz="1050" b="1" dirty="0" smtClean="0">
                <a:solidFill>
                  <a:schemeClr val="tx1"/>
                </a:solidFill>
              </a:rPr>
              <a:t>Competitividad de la carrera docente en el mercado laboral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ES" sz="1050" b="1" dirty="0" smtClean="0">
                <a:solidFill>
                  <a:schemeClr val="tx1"/>
                </a:solidFill>
              </a:rPr>
              <a:t>Estrategias nacionales  de gobierno y administración</a:t>
            </a:r>
            <a:endParaRPr lang="es-PE" sz="1050" b="1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788093" y="4869160"/>
            <a:ext cx="1944216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r>
              <a:rPr lang="es-ES" sz="1050" b="1" dirty="0" smtClean="0">
                <a:solidFill>
                  <a:schemeClr val="tx1"/>
                </a:solidFill>
              </a:rPr>
              <a:t>Posición filosófica del docente y del estudiante</a:t>
            </a:r>
            <a:endParaRPr lang="es-PE" sz="1050" b="1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s-ES" sz="1050" b="1" dirty="0" smtClean="0">
                <a:solidFill>
                  <a:schemeClr val="tx1"/>
                </a:solidFill>
              </a:rPr>
              <a:t>Efectos de colegas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ES" sz="1050" b="1" dirty="0" smtClean="0">
                <a:solidFill>
                  <a:schemeClr val="tx1"/>
                </a:solidFill>
              </a:rPr>
              <a:t>Apoyo de padres de familia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ES" sz="1050" b="1" dirty="0" smtClean="0">
                <a:solidFill>
                  <a:schemeClr val="tx1"/>
                </a:solidFill>
              </a:rPr>
              <a:t>Tiempo disponible para la escuela y las tareas</a:t>
            </a:r>
          </a:p>
          <a:p>
            <a:pPr marL="171450" indent="-171450">
              <a:buFont typeface="Arial" pitchFamily="34" charset="0"/>
              <a:buChar char="•"/>
            </a:pPr>
            <a:endParaRPr lang="es-ES" sz="1050" b="1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s-ES" sz="105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s-ES" sz="1050" b="1" dirty="0" smtClean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020272" y="4869160"/>
            <a:ext cx="1944216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r>
              <a:rPr lang="es-ES" sz="1050" b="1" dirty="0" smtClean="0">
                <a:solidFill>
                  <a:schemeClr val="tx1"/>
                </a:solidFill>
              </a:rPr>
              <a:t>Estándares nacionales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ES" sz="1050" b="1" dirty="0" smtClean="0">
                <a:solidFill>
                  <a:schemeClr val="tx1"/>
                </a:solidFill>
              </a:rPr>
              <a:t>Expectativa de la sociedad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ES" sz="1050" b="1" dirty="0" smtClean="0">
                <a:solidFill>
                  <a:schemeClr val="tx1"/>
                </a:solidFill>
              </a:rPr>
              <a:t>Demandas del mercado laboral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ES" sz="1050" b="1" dirty="0" smtClean="0">
                <a:solidFill>
                  <a:schemeClr val="tx1"/>
                </a:solidFill>
              </a:rPr>
              <a:t>Globalización</a:t>
            </a:r>
          </a:p>
          <a:p>
            <a:pPr marL="171450" indent="-171450">
              <a:buFont typeface="Arial" pitchFamily="34" charset="0"/>
              <a:buChar char="•"/>
            </a:pPr>
            <a:endParaRPr lang="es-ES" sz="1050" b="1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s-ES" sz="105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s-ES" sz="105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s-PE" sz="1000" b="1" dirty="0">
              <a:solidFill>
                <a:schemeClr val="tx1"/>
              </a:solidFill>
            </a:endParaRPr>
          </a:p>
        </p:txBody>
      </p:sp>
      <p:sp>
        <p:nvSpPr>
          <p:cNvPr id="15" name="14 Flecha arriba y abajo"/>
          <p:cNvSpPr/>
          <p:nvPr/>
        </p:nvSpPr>
        <p:spPr>
          <a:xfrm>
            <a:off x="7746019" y="4307943"/>
            <a:ext cx="252028" cy="648072"/>
          </a:xfrm>
          <a:prstGeom prst="upDown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20 Flecha arriba y abajo"/>
          <p:cNvSpPr/>
          <p:nvPr/>
        </p:nvSpPr>
        <p:spPr>
          <a:xfrm>
            <a:off x="5581206" y="4307943"/>
            <a:ext cx="252028" cy="648072"/>
          </a:xfrm>
          <a:prstGeom prst="upDown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21 Flecha arriba y abajo"/>
          <p:cNvSpPr/>
          <p:nvPr/>
        </p:nvSpPr>
        <p:spPr>
          <a:xfrm>
            <a:off x="899592" y="4307943"/>
            <a:ext cx="252028" cy="648072"/>
          </a:xfrm>
          <a:prstGeom prst="upDown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22 Flecha arriba y abajo"/>
          <p:cNvSpPr/>
          <p:nvPr/>
        </p:nvSpPr>
        <p:spPr>
          <a:xfrm>
            <a:off x="3400633" y="4307943"/>
            <a:ext cx="252028" cy="648072"/>
          </a:xfrm>
          <a:prstGeom prst="upDown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2627784" y="2600908"/>
            <a:ext cx="1024877" cy="0"/>
          </a:xfrm>
          <a:prstGeom prst="straightConnector1">
            <a:avLst/>
          </a:prstGeom>
          <a:ln w="762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5581206" y="2611016"/>
            <a:ext cx="1024877" cy="0"/>
          </a:xfrm>
          <a:prstGeom prst="straightConnector1">
            <a:avLst/>
          </a:prstGeom>
          <a:ln w="762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66059" y="6558805"/>
            <a:ext cx="2895600" cy="365125"/>
          </a:xfrm>
        </p:spPr>
        <p:txBody>
          <a:bodyPr/>
          <a:lstStyle/>
          <a:p>
            <a:r>
              <a:rPr lang="es-PE" dirty="0" smtClean="0">
                <a:solidFill>
                  <a:schemeClr val="tx1"/>
                </a:solidFill>
              </a:rPr>
              <a:t>Ramón R. Abarca Fernández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9512" y="672658"/>
            <a:ext cx="8784976" cy="363528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/>
              <a:t>22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688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9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7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7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7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7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6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6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175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7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4750"/>
                            </p:stCondLst>
                            <p:childTnLst>
                              <p:par>
                                <p:cTn id="7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45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745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275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3750"/>
                            </p:stCondLst>
                            <p:childTnLst>
                              <p:par>
                                <p:cTn id="10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34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4400"/>
                            </p:stCondLst>
                            <p:childTnLst>
                              <p:par>
                                <p:cTn id="1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8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1800"/>
                            </p:stCondLst>
                            <p:childTnLst>
                              <p:par>
                                <p:cTn id="1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4" grpId="0" animBg="1"/>
      <p:bldP spid="5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15" grpId="0" animBg="1"/>
      <p:bldP spid="21" grpId="0" animBg="1"/>
      <p:bldP spid="22" grpId="0" animBg="1"/>
      <p:bldP spid="23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FBEAC7"/>
            </a:gs>
            <a:gs pos="74000">
              <a:srgbClr val="FEE7F2"/>
            </a:gs>
            <a:gs pos="64000">
              <a:srgbClr val="FAC77D"/>
            </a:gs>
            <a:gs pos="89000">
              <a:srgbClr val="FBA97D"/>
            </a:gs>
            <a:gs pos="80000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70772" y="6508976"/>
            <a:ext cx="2121514" cy="365125"/>
          </a:xfrm>
        </p:spPr>
        <p:txBody>
          <a:bodyPr/>
          <a:lstStyle/>
          <a:p>
            <a:r>
              <a:rPr lang="es-PE" dirty="0" smtClean="0">
                <a:solidFill>
                  <a:schemeClr val="tx1"/>
                </a:solidFill>
              </a:rPr>
              <a:t>Ramón R. Abarca Fernández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b="1" dirty="0" smtClean="0"/>
              <a:t>Modelo iberoamericano de eficacia escolar</a:t>
            </a:r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 rot="16200000">
            <a:off x="5651318" y="3136259"/>
            <a:ext cx="6681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hlinkClick r:id="rId2"/>
              </a:rPr>
              <a:t>http://</a:t>
            </a:r>
            <a:r>
              <a:rPr lang="es-PE" dirty="0" smtClean="0">
                <a:hlinkClick r:id="rId2"/>
              </a:rPr>
              <a:t>unesdoc.unesco.org/images/0016/001631/163174s.pdf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5" name="4 CuadroTexto"/>
          <p:cNvSpPr txBox="1"/>
          <p:nvPr/>
        </p:nvSpPr>
        <p:spPr>
          <a:xfrm rot="16200000">
            <a:off x="346517" y="56307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Producto</a:t>
            </a:r>
            <a:endParaRPr lang="es-PE" dirty="0"/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354886" y="315764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Proceso</a:t>
            </a:r>
            <a:endParaRPr lang="es-PE" dirty="0"/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454529" y="171669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Entrada</a:t>
            </a:r>
            <a:endParaRPr lang="es-PE" dirty="0"/>
          </a:p>
        </p:txBody>
      </p:sp>
      <p:sp>
        <p:nvSpPr>
          <p:cNvPr id="8" name="7 CuadroTexto"/>
          <p:cNvSpPr txBox="1"/>
          <p:nvPr/>
        </p:nvSpPr>
        <p:spPr>
          <a:xfrm rot="16200000">
            <a:off x="386973" y="703050"/>
            <a:ext cx="103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Contexto</a:t>
            </a:r>
            <a:endParaRPr lang="es-PE" dirty="0"/>
          </a:p>
        </p:txBody>
      </p:sp>
      <p:sp>
        <p:nvSpPr>
          <p:cNvPr id="9" name="8 Rectángulo"/>
          <p:cNvSpPr/>
          <p:nvPr/>
        </p:nvSpPr>
        <p:spPr>
          <a:xfrm>
            <a:off x="1115616" y="369332"/>
            <a:ext cx="7416824" cy="63222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9 Rectángulo"/>
          <p:cNvSpPr/>
          <p:nvPr/>
        </p:nvSpPr>
        <p:spPr>
          <a:xfrm>
            <a:off x="2195736" y="476672"/>
            <a:ext cx="3312368" cy="226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chemeClr val="tx1"/>
                </a:solidFill>
              </a:rPr>
              <a:t>´Características del sistema educativo</a:t>
            </a:r>
            <a:endParaRPr lang="es-PE" sz="900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231740" y="639151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Sistema Educativo</a:t>
            </a:r>
            <a:endParaRPr lang="es-PE" dirty="0"/>
          </a:p>
        </p:txBody>
      </p:sp>
      <p:sp>
        <p:nvSpPr>
          <p:cNvPr id="12" name="11 Rectángulo"/>
          <p:cNvSpPr/>
          <p:nvPr/>
        </p:nvSpPr>
        <p:spPr>
          <a:xfrm>
            <a:off x="1763688" y="908720"/>
            <a:ext cx="5904656" cy="55981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12 Rectángulo"/>
          <p:cNvSpPr/>
          <p:nvPr/>
        </p:nvSpPr>
        <p:spPr>
          <a:xfrm>
            <a:off x="3851920" y="1052736"/>
            <a:ext cx="3816424" cy="53285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3 Rectángulo"/>
          <p:cNvSpPr/>
          <p:nvPr/>
        </p:nvSpPr>
        <p:spPr>
          <a:xfrm>
            <a:off x="5652120" y="1221434"/>
            <a:ext cx="1800200" cy="501587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6 CuadroTexto"/>
          <p:cNvSpPr txBox="1"/>
          <p:nvPr/>
        </p:nvSpPr>
        <p:spPr>
          <a:xfrm>
            <a:off x="2215753" y="1693404"/>
            <a:ext cx="1440160" cy="230832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 err="1" smtClean="0"/>
              <a:t>Caract</a:t>
            </a:r>
            <a:r>
              <a:rPr lang="es-ES" sz="900" dirty="0" smtClean="0"/>
              <a:t>..del Profesorado</a:t>
            </a:r>
            <a:endParaRPr lang="es-PE" sz="9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195736" y="2276872"/>
            <a:ext cx="1440160" cy="253916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 dirty="0" smtClean="0"/>
              <a:t>Misión de la escuela</a:t>
            </a:r>
            <a:endParaRPr lang="es-PE" sz="105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215753" y="1340768"/>
            <a:ext cx="1440160" cy="246221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dirty="0" err="1" smtClean="0"/>
              <a:t>Caract</a:t>
            </a:r>
            <a:r>
              <a:rPr lang="es-ES" sz="1000" dirty="0" smtClean="0"/>
              <a:t>. de la Escuela</a:t>
            </a:r>
            <a:endParaRPr lang="es-PE" sz="10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204342" y="2662150"/>
            <a:ext cx="1420143" cy="246221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Dirección escolar</a:t>
            </a:r>
            <a:endParaRPr lang="es-PE" sz="1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067944" y="1340768"/>
            <a:ext cx="1440160" cy="246221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dirty="0" err="1" smtClean="0"/>
              <a:t>Caract</a:t>
            </a:r>
            <a:r>
              <a:rPr lang="es-ES" sz="1000" dirty="0" smtClean="0"/>
              <a:t>. del aula</a:t>
            </a:r>
            <a:endParaRPr lang="es-PE" sz="10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067944" y="1693404"/>
            <a:ext cx="1440160" cy="246221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dirty="0" err="1" smtClean="0"/>
              <a:t>Caract</a:t>
            </a:r>
            <a:r>
              <a:rPr lang="es-ES" sz="1000" dirty="0" smtClean="0"/>
              <a:t>. del docente</a:t>
            </a:r>
            <a:endParaRPr lang="es-PE" sz="10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067944" y="2276872"/>
            <a:ext cx="1440160" cy="246221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Metodología docente</a:t>
            </a:r>
            <a:endParaRPr lang="es-PE" sz="10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067944" y="2636912"/>
            <a:ext cx="1440160" cy="246221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Gestión del tiempo</a:t>
            </a:r>
            <a:endParaRPr lang="es-PE" sz="10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215753" y="2991082"/>
            <a:ext cx="3292351" cy="246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Clima de escuela y de aula</a:t>
            </a:r>
            <a:endParaRPr lang="es-PE" sz="10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215753" y="3320925"/>
            <a:ext cx="3292351" cy="246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Compromiso de los docentes</a:t>
            </a:r>
            <a:endParaRPr lang="es-PE" sz="10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215753" y="3613666"/>
            <a:ext cx="5074549" cy="246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Altas expectativas globales</a:t>
            </a:r>
            <a:endParaRPr lang="es-PE" sz="10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2204342" y="3896989"/>
            <a:ext cx="3292351" cy="246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s-ES" sz="1000" dirty="0" smtClean="0"/>
              <a:t>Desarrollo profesional de los docentes</a:t>
            </a:r>
            <a:endParaRPr lang="es-PE" sz="1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215753" y="4266155"/>
            <a:ext cx="3292351" cy="246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Implicación de la familia y la comunidad</a:t>
            </a:r>
            <a:endParaRPr lang="es-PE" sz="10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2215753" y="4581128"/>
            <a:ext cx="3292351" cy="246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Uso y gestión de </a:t>
            </a:r>
            <a:r>
              <a:rPr lang="es-ES" sz="1000" dirty="0" err="1" smtClean="0"/>
              <a:t>instalacaiones</a:t>
            </a:r>
            <a:r>
              <a:rPr lang="es-ES" sz="1000" dirty="0" smtClean="0"/>
              <a:t> y recursos</a:t>
            </a:r>
            <a:endParaRPr lang="es-PE" sz="10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760132" y="1340768"/>
            <a:ext cx="1476164" cy="400110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Características del alumnado</a:t>
            </a:r>
            <a:endParaRPr lang="es-PE" sz="1000" dirty="0"/>
          </a:p>
        </p:txBody>
      </p:sp>
      <p:sp>
        <p:nvSpPr>
          <p:cNvPr id="11264" name="11263 CuadroTexto"/>
          <p:cNvSpPr txBox="1"/>
          <p:nvPr/>
        </p:nvSpPr>
        <p:spPr>
          <a:xfrm>
            <a:off x="5760132" y="2292579"/>
            <a:ext cx="1476164" cy="246221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Hábitos culturales</a:t>
            </a:r>
            <a:endParaRPr lang="es-PE" sz="1000" dirty="0"/>
          </a:p>
        </p:txBody>
      </p:sp>
      <p:sp>
        <p:nvSpPr>
          <p:cNvPr id="11265" name="11264 CuadroTexto"/>
          <p:cNvSpPr txBox="1"/>
          <p:nvPr/>
        </p:nvSpPr>
        <p:spPr>
          <a:xfrm>
            <a:off x="5760132" y="2867971"/>
            <a:ext cx="1476164" cy="246221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Actitudes</a:t>
            </a:r>
            <a:endParaRPr lang="es-PE" sz="1000" dirty="0"/>
          </a:p>
        </p:txBody>
      </p:sp>
      <p:sp>
        <p:nvSpPr>
          <p:cNvPr id="11267" name="11266 CuadroTexto"/>
          <p:cNvSpPr txBox="1"/>
          <p:nvPr/>
        </p:nvSpPr>
        <p:spPr>
          <a:xfrm>
            <a:off x="5760132" y="3320925"/>
            <a:ext cx="1476164" cy="246221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Relación y apoyo familiar</a:t>
            </a:r>
            <a:endParaRPr lang="es-PE" sz="1000" dirty="0"/>
          </a:p>
        </p:txBody>
      </p:sp>
      <p:sp>
        <p:nvSpPr>
          <p:cNvPr id="11268" name="11267 CuadroTexto"/>
          <p:cNvSpPr txBox="1"/>
          <p:nvPr/>
        </p:nvSpPr>
        <p:spPr>
          <a:xfrm>
            <a:off x="5841156" y="5340309"/>
            <a:ext cx="1476164" cy="400110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Logro académico cognitivo y </a:t>
            </a:r>
            <a:r>
              <a:rPr lang="es-ES" sz="1000" dirty="0" err="1" smtClean="0"/>
              <a:t>socioafectivo</a:t>
            </a:r>
            <a:endParaRPr lang="es-PE" sz="1000" dirty="0"/>
          </a:p>
        </p:txBody>
      </p:sp>
      <p:sp>
        <p:nvSpPr>
          <p:cNvPr id="11269" name="11268 CuadroTexto"/>
          <p:cNvSpPr txBox="1"/>
          <p:nvPr/>
        </p:nvSpPr>
        <p:spPr>
          <a:xfrm>
            <a:off x="4342978" y="5949280"/>
            <a:ext cx="733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AULA</a:t>
            </a:r>
            <a:endParaRPr lang="es-PE" sz="1200" b="1" dirty="0"/>
          </a:p>
        </p:txBody>
      </p:sp>
      <p:sp>
        <p:nvSpPr>
          <p:cNvPr id="11270" name="11269 CuadroTexto"/>
          <p:cNvSpPr txBox="1"/>
          <p:nvPr/>
        </p:nvSpPr>
        <p:spPr>
          <a:xfrm>
            <a:off x="6228184" y="594928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ALUMNO</a:t>
            </a:r>
            <a:endParaRPr lang="es-PE" sz="1200" b="1" dirty="0"/>
          </a:p>
        </p:txBody>
      </p:sp>
      <p:cxnSp>
        <p:nvCxnSpPr>
          <p:cNvPr id="11272" name="11271 Conector recto"/>
          <p:cNvCxnSpPr/>
          <p:nvPr/>
        </p:nvCxnSpPr>
        <p:spPr>
          <a:xfrm>
            <a:off x="1547664" y="589861"/>
            <a:ext cx="0" cy="28541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8172400" y="497149"/>
            <a:ext cx="0" cy="5174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7884368" y="1540823"/>
            <a:ext cx="0" cy="3931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7" name="11276 Conector recto de flecha"/>
          <p:cNvCxnSpPr/>
          <p:nvPr/>
        </p:nvCxnSpPr>
        <p:spPr>
          <a:xfrm>
            <a:off x="1547664" y="589861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>
            <a:off x="1547664" y="3414771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11278 Conector recto de flecha"/>
          <p:cNvCxnSpPr/>
          <p:nvPr/>
        </p:nvCxnSpPr>
        <p:spPr>
          <a:xfrm flipH="1">
            <a:off x="5652120" y="703050"/>
            <a:ext cx="9001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 flipH="1">
            <a:off x="7290302" y="5656059"/>
            <a:ext cx="9001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 flipH="1">
            <a:off x="7290302" y="5498867"/>
            <a:ext cx="61206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2" name="11281 Conector recto de flecha"/>
          <p:cNvCxnSpPr/>
          <p:nvPr/>
        </p:nvCxnSpPr>
        <p:spPr>
          <a:xfrm>
            <a:off x="6552220" y="703050"/>
            <a:ext cx="0" cy="5183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>
            <a:off x="6487709" y="1758488"/>
            <a:ext cx="0" cy="5183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>
            <a:off x="4860032" y="5465588"/>
            <a:ext cx="9001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>
            <a:off x="2925824" y="5681730"/>
            <a:ext cx="283430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 de flecha"/>
          <p:cNvCxnSpPr/>
          <p:nvPr/>
        </p:nvCxnSpPr>
        <p:spPr>
          <a:xfrm flipV="1">
            <a:off x="2925824" y="5013176"/>
            <a:ext cx="0" cy="6542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 flipH="1" flipV="1">
            <a:off x="4788024" y="5013176"/>
            <a:ext cx="36004" cy="4524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8" name="11287 Conector recto de flecha"/>
          <p:cNvCxnSpPr/>
          <p:nvPr/>
        </p:nvCxnSpPr>
        <p:spPr>
          <a:xfrm flipH="1">
            <a:off x="2935833" y="705784"/>
            <a:ext cx="12627" cy="63498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 de flecha"/>
          <p:cNvCxnSpPr/>
          <p:nvPr/>
        </p:nvCxnSpPr>
        <p:spPr>
          <a:xfrm>
            <a:off x="4824028" y="705784"/>
            <a:ext cx="10008" cy="63771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2" name="11291 Conector recto de flecha"/>
          <p:cNvCxnSpPr/>
          <p:nvPr/>
        </p:nvCxnSpPr>
        <p:spPr>
          <a:xfrm>
            <a:off x="5536158" y="1655087"/>
            <a:ext cx="324048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/>
          <p:nvPr/>
        </p:nvCxnSpPr>
        <p:spPr>
          <a:xfrm>
            <a:off x="5517108" y="2636912"/>
            <a:ext cx="324048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/>
          <p:nvPr/>
        </p:nvCxnSpPr>
        <p:spPr>
          <a:xfrm>
            <a:off x="3765587" y="1657561"/>
            <a:ext cx="324048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>
            <a:off x="3699904" y="2636912"/>
            <a:ext cx="324048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>
            <a:off x="2948460" y="1899182"/>
            <a:ext cx="0" cy="37769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>
            <a:off x="4834036" y="1991721"/>
            <a:ext cx="0" cy="37769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>
            <a:off x="6552220" y="4019934"/>
            <a:ext cx="0" cy="120926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2699792" y="594928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ESCUELA</a:t>
            </a:r>
            <a:endParaRPr lang="es-PE" sz="1200" b="1" dirty="0"/>
          </a:p>
        </p:txBody>
      </p:sp>
      <p:cxnSp>
        <p:nvCxnSpPr>
          <p:cNvPr id="38" name="37 Conector recto"/>
          <p:cNvCxnSpPr/>
          <p:nvPr/>
        </p:nvCxnSpPr>
        <p:spPr>
          <a:xfrm flipH="1">
            <a:off x="7218535" y="1540823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/>
          <p:nvPr/>
        </p:nvCxnSpPr>
        <p:spPr>
          <a:xfrm flipH="1">
            <a:off x="5652120" y="497149"/>
            <a:ext cx="253828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01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6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6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2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2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2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5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1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1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1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1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40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650"/>
                            </p:stCondLst>
                            <p:childTnLst>
                              <p:par>
                                <p:cTn id="10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15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9150"/>
                            </p:stCondLst>
                            <p:childTnLst>
                              <p:par>
                                <p:cTn id="1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300"/>
                            </p:stCondLst>
                            <p:childTnLst>
                              <p:par>
                                <p:cTn id="1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1600"/>
                            </p:stCondLst>
                            <p:childTnLst>
                              <p:par>
                                <p:cTn id="1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2600"/>
                            </p:stCondLst>
                            <p:childTnLst>
                              <p:par>
                                <p:cTn id="1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3950"/>
                            </p:stCondLst>
                            <p:childTnLst>
                              <p:par>
                                <p:cTn id="1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200"/>
                            </p:stCondLst>
                            <p:childTnLst>
                              <p:par>
                                <p:cTn id="1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6200"/>
                            </p:stCondLst>
                            <p:childTnLst>
                              <p:par>
                                <p:cTn id="1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7200"/>
                            </p:stCondLst>
                            <p:childTnLst>
                              <p:par>
                                <p:cTn id="1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8200"/>
                            </p:stCondLst>
                            <p:childTnLst>
                              <p:par>
                                <p:cTn id="1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9800"/>
                            </p:stCondLst>
                            <p:childTnLst>
                              <p:par>
                                <p:cTn id="18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3650"/>
                            </p:stCondLst>
                            <p:childTnLst>
                              <p:par>
                                <p:cTn id="2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5800"/>
                            </p:stCondLst>
                            <p:childTnLst>
                              <p:par>
                                <p:cTn id="2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8050"/>
                            </p:stCondLst>
                            <p:childTnLst>
                              <p:par>
                                <p:cTn id="2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9050"/>
                            </p:stCondLst>
                            <p:childTnLst>
                              <p:par>
                                <p:cTn id="2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50"/>
                            </p:stCondLst>
                            <p:childTnLst>
                              <p:par>
                                <p:cTn id="2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1050"/>
                            </p:stCondLst>
                            <p:childTnLst>
                              <p:par>
                                <p:cTn id="2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2800"/>
                            </p:stCondLst>
                            <p:childTnLst>
                              <p:par>
                                <p:cTn id="2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3800"/>
                            </p:stCondLst>
                            <p:childTnLst>
                              <p:par>
                                <p:cTn id="2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4800"/>
                            </p:stCondLst>
                            <p:childTnLst>
                              <p:par>
                                <p:cTn id="2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 tmFilter="0,0; .5, 1; 1, 1"/>
                                        <p:tgtEl>
                                          <p:spTgt spid="1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6100"/>
                            </p:stCondLst>
                            <p:childTnLst>
                              <p:par>
                                <p:cTn id="2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 tmFilter="0,0; .5, 1; 1, 1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7000"/>
                            </p:stCondLst>
                            <p:childTnLst>
                              <p:par>
                                <p:cTn id="2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 tmFilter="0,0; .5, 1; 1, 1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8550"/>
                            </p:stCondLst>
                            <p:childTnLst>
                              <p:par>
                                <p:cTn id="2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9550"/>
                            </p:stCondLst>
                            <p:childTnLst>
                              <p:par>
                                <p:cTn id="2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60550"/>
                            </p:stCondLst>
                            <p:childTnLst>
                              <p:par>
                                <p:cTn id="2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61550"/>
                            </p:stCondLst>
                            <p:childTnLst>
                              <p:par>
                                <p:cTn id="2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62550"/>
                            </p:stCondLst>
                            <p:childTnLst>
                              <p:par>
                                <p:cTn id="3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3550"/>
                            </p:stCondLst>
                            <p:childTnLst>
                              <p:par>
                                <p:cTn id="3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 tmFilter="0,0; .5, 1; 1, 1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65850"/>
                            </p:stCondLst>
                            <p:childTnLst>
                              <p:par>
                                <p:cTn id="3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6850"/>
                            </p:stCondLst>
                            <p:childTnLst>
                              <p:par>
                                <p:cTn id="3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67850"/>
                            </p:stCondLst>
                            <p:childTnLst>
                              <p:par>
                                <p:cTn id="3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68850"/>
                            </p:stCondLst>
                            <p:childTnLst>
                              <p:par>
                                <p:cTn id="3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69850"/>
                            </p:stCondLst>
                            <p:childTnLst>
                              <p:par>
                                <p:cTn id="3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70850"/>
                            </p:stCondLst>
                            <p:childTnLst>
                              <p:par>
                                <p:cTn id="3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71850"/>
                            </p:stCondLst>
                            <p:childTnLst>
                              <p:par>
                                <p:cTn id="3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74350"/>
                            </p:stCondLst>
                            <p:childTnLst>
                              <p:par>
                                <p:cTn id="3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76350"/>
                            </p:stCondLst>
                            <p:childTnLst>
                              <p:par>
                                <p:cTn id="3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77200"/>
                            </p:stCondLst>
                            <p:childTnLst>
                              <p:par>
                                <p:cTn id="3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78000"/>
                            </p:stCondLst>
                            <p:childTnLst>
                              <p:par>
                                <p:cTn id="38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78800"/>
                            </p:stCondLst>
                            <p:childTnLst>
                              <p:par>
                                <p:cTn id="3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1" animBg="1"/>
      <p:bldP spid="29" grpId="0" animBg="1"/>
      <p:bldP spid="30" grpId="0" animBg="1"/>
      <p:bldP spid="31" grpId="0" animBg="1"/>
      <p:bldP spid="11264" grpId="0" animBg="1"/>
      <p:bldP spid="11265" grpId="0" animBg="1"/>
      <p:bldP spid="11267" grpId="0" animBg="1"/>
      <p:bldP spid="11268" grpId="0" animBg="1"/>
      <p:bldP spid="11269" grpId="0"/>
      <p:bldP spid="11270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mpagne d'Arequipa avec dans le fond à droite le volcan Mi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7338" y="3573463"/>
            <a:ext cx="8677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4400">
                <a:solidFill>
                  <a:srgbClr val="FC0128"/>
                </a:solidFill>
              </a:rPr>
              <a:t>http://www.ucsm.edu.pe/rabarcaf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188" y="476250"/>
            <a:ext cx="6981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4400" dirty="0" err="1">
                <a:solidFill>
                  <a:schemeClr val="bg2">
                    <a:lumMod val="75000"/>
                  </a:schemeClr>
                </a:solidFill>
              </a:rPr>
              <a:t>Gracias</a:t>
            </a:r>
            <a:endParaRPr lang="pt-BR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8313" y="1773238"/>
            <a:ext cx="8135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4400" dirty="0">
                <a:solidFill>
                  <a:schemeClr val="tx2">
                    <a:lumMod val="10000"/>
                  </a:schemeClr>
                </a:solidFill>
              </a:rPr>
              <a:t>Ramón R. Abarca Fernández</a:t>
            </a: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1908175" y="4941888"/>
            <a:ext cx="43529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rabarcaf@star.com.pe</a:t>
            </a:r>
          </a:p>
          <a:p>
            <a:pPr algn="ctr"/>
            <a:r>
              <a:rPr lang="es-PE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rabarcaf@ucsm.edu.pe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0E27C9-A25B-4F07-908F-B0EA045DAC17}" type="slidenum">
              <a:rPr lang="es-ES" smtClean="0"/>
              <a:pPr eaLnBrk="1" hangingPunct="1"/>
              <a:t>24</a:t>
            </a:fld>
            <a:endParaRPr lang="es-ES" smtClean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mtClean="0"/>
              <a:t>Ramón R. Abarca Fernández</a:t>
            </a:r>
          </a:p>
        </p:txBody>
      </p:sp>
    </p:spTree>
    <p:extLst>
      <p:ext uri="{BB962C8B-B14F-4D97-AF65-F5344CB8AC3E}">
        <p14:creationId xmlns:p14="http://schemas.microsoft.com/office/powerpoint/2010/main" val="331712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11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78"/>
                            </p:stCondLst>
                            <p:childTnLst>
                              <p:par>
                                <p:cTn id="1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78"/>
                            </p:stCondLst>
                            <p:childTnLst>
                              <p:par>
                                <p:cTn id="1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78"/>
                            </p:stCondLst>
                            <p:childTnLst>
                              <p:par>
                                <p:cTn id="22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23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74"/>
                            </p:stCondLst>
                            <p:childTnLst>
                              <p:par>
                                <p:cTn id="2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74"/>
                            </p:stCondLst>
                            <p:childTnLst>
                              <p:par>
                                <p:cTn id="29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30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301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801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801"/>
                            </p:stCondLst>
                            <p:childTnLst>
                              <p:par>
                                <p:cTn id="42" presetID="31" presetClass="emph" presetSubtype="0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301"/>
                            </p:stCondLst>
                            <p:childTnLst>
                              <p:par>
                                <p:cTn id="4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301"/>
                            </p:stCondLst>
                            <p:childTnLst>
                              <p:par>
                                <p:cTn id="5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301"/>
                            </p:stCondLst>
                            <p:childTnLst>
                              <p:par>
                                <p:cTn id="56" presetID="6" presetClass="emph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301"/>
                            </p:stCondLst>
                            <p:childTnLst>
                              <p:par>
                                <p:cTn id="59" presetID="6" presetClass="emph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301"/>
                            </p:stCondLst>
                            <p:childTnLst>
                              <p:par>
                                <p:cTn id="6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301"/>
                            </p:stCondLst>
                            <p:childTnLst>
                              <p:par>
                                <p:cTn id="65" presetID="14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301"/>
                            </p:stCondLst>
                            <p:childTnLst>
                              <p:par>
                                <p:cTn id="74" presetID="0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3941 -0.00115 -0.07691 -0.00277 -0.1158 -0.00624 C -0.17048 -0.01641 -0.13055 -0.01063 -0.23645 -0.00832 C -0.28211 -0.00439 -0.31927 -0.00508 -0.36823 -0.00624 C -0.3901 -0.00855 -0.40399 -0.00994 -0.42691 -0.00832 C -0.42586 -0.00624 -0.425 -0.00393 -0.42378 -0.00208 C -0.42135 0.00162 -0.4158 0.00856 -0.4158 0.00856 C -0.41215 0.02405 -0.40885 0.03977 -0.40468 0.05503 C -0.4 0.11098 -0.38142 0.16255 -0.36823 0.21572 C -0.36024 0.24856 -0.35729 0.28324 -0.35416 0.31723 C -0.3533 0.36439 -0.35607 0.39515 -0.34618 0.43561 C -0.34548 0.43746 -0.33993 0.44971 -0.33645 0.45249 C -0.33211 0.45596 -0.32691 0.45804 -0.32222 0.46081 C -0.31996 0.4622 -0.31823 0.46474 -0.3158 0.4652 C -0.30798 0.46682 -0.3 0.46659 -0.29201 0.46728 C -0.28576 0.47006 -0.27951 0.47075 -0.27326 0.47353 C -0.23107 0.47191 -0.18802 0.4659 -0.146 0.47145 C -0.06753 0.46752 0.00573 0.4622 0.08577 0.46081 C 0.20625 0.45665 0.32448 0.45156 0.44601 0.45041 C 0.45174 0.44971 0.45764 0.44879 0.46337 0.44833 C 0.48577 0.44671 0.53021 0.44393 0.53021 0.44393 C 0.54063 0.43931 0.53559 0.42266 0.53802 0.41018 C 0.53976 0.38867 0.54323 0.36809 0.54584 0.34682 C 0.54549 0.32833 0.54323 0.24786 0.54132 0.2326 C 0.54011 0.22474 0.53802 0.20925 0.53802 0.20925 C 0.53368 0.14405 0.53681 0.07468 0.52535 0.01064 C 0.52136 -0.05225 0.52344 -0.11561 0.51424 -0.17757 C 0.5125 -0.33988 0.54844 -0.33803 0.46823 -0.33387 C 0.41563 -0.32532 0.36111 -0.32994 0.30799 -0.32763 C 0.25747 -0.31144 0.19098 -0.32601 0.13646 -0.33387 C 0.12691 -0.33803 0.1165 -0.33826 0.10643 -0.34035 C 0.09618 -0.34243 0.08594 -0.34543 0.07622 -0.34867 C 0.07448 -0.35006 0.07309 -0.35191 0.07118 -0.35306 C 0.06997 -0.35399 0.06719 -0.35722 0.06667 -0.35514 C 0.06545 -0.35144 0.06875 -0.34058 0.0698 -0.33595 C 0.07223 -0.32416 0.07309 -0.31191 0.07622 -0.30011 C 0.07952 -0.26636 0.08073 -0.23214 0.08577 -0.19861 C 0.08733 -0.15792 0.08802 -0.11653 0.09184 -0.07607 C 0.0915 -0.05572 0.09045 -0.03514 0.09045 -0.0148 C 0.09045 -0.01179 0.09028 -0.00809 0.09184 -0.00624 C 0.09462 -0.00324 0.10139 -0.00208 0.10139 -0.00208 C 0.10903 -0.00277 0.11615 -0.00324 0.12361 -0.00416 C 0.13316 -0.00532 0.15243 -0.00832 0.15243 -0.00832 C 0.16771 -0.01341 0.1842 -0.01526 0.19983 -0.01688 C 0.23091 -0.02682 0.28039 -0.02613 0.31111 -0.02751 C 0.35973 -0.02659 0.40868 -0.02936 0.45695 -0.02312 C 0.4698 -0.0215 0.48299 -0.01526 0.49532 -0.0104 C 0.49914 -0.00878 0.50816 -0.0067 0.51111 -0.00416 C 0.5125 -0.00277 0.51771 -0.00023 0.5158 0 C 0.50938 0.0007 0.48056 -0.003 0.47136 -0.00416 C 0.45955 -0.00948 0.4474 -0.00925 0.4349 -0.0104 C 0.4217 -0.01688 0.43143 -0.01248 0.40313 -0.01896 C 0.4 -0.01965 0.39358 -0.02104 0.39358 -0.02104 C 0.38212 -0.02613 0.3691 -0.02636 0.35712 -0.02959 C 0.34827 -0.03745 0.33924 -0.03699 0.32865 -0.04 C 0.31997 -0.04231 0.31372 -0.04485 0.30469 -0.04647 C 0.28907 -0.05156 0.27309 -0.05688 0.25712 -0.05919 C 0.24497 -0.06104 0.22066 -0.06335 0.22066 -0.06335 C 0.20417 -0.06867 0.18768 -0.07098 0.17136 -0.07399 C 0.15886 -0.07954 0.14601 -0.08231 0.13316 -0.08439 C 0.12101 -0.08878 0.10955 -0.09133 0.09688 -0.09295 C 0.07448 -0.10011 0.04844 -0.09896 0.02518 -0.10566 C 0.00886 -0.11052 0.0323 -0.10474 0.00799 -0.10982 C 0.00157 -0.11121 -0.01128 -0.11399 -0.01128 -0.11399 C -0.02152 -0.11907 -0.00937 -0.11352 -0.02534 -0.11838 C -0.03559 -0.12139 -0.04392 -0.12647 -0.05399 -0.12878 C -0.06788 -0.13641 -0.08385 -0.14428 -0.09861 -0.14798 C -0.10781 -0.15422 -0.11875 -0.15699 -0.12864 -0.16069 C -0.13541 -0.1667 -0.14461 -0.17063 -0.1526 -0.17318 C -0.15972 -0.18011 -0.175 -0.18474 -0.1842 -0.19029 C -0.19618 -0.19769 -0.20798 -0.20717 -0.22066 -0.21133 C -0.22239 -0.21272 -0.22361 -0.21433 -0.22534 -0.21549 C -0.22691 -0.21641 -0.22882 -0.21641 -0.23038 -0.21757 C -0.23142 -0.21873 -0.23229 -0.22081 -0.23333 -0.22196 C -0.23472 -0.22312 -0.23645 -0.22312 -0.23802 -0.22404 C -0.24253 -0.22659 -0.24705 -0.22844 -0.25086 -0.23237 C -0.25902 -0.24069 -0.25451 -0.23792 -0.26354 -0.24092 C -0.26527 -0.24231 -0.26666 -0.24393 -0.26823 -0.24508 C -0.26979 -0.24601 -0.2717 -0.24601 -0.27326 -0.24717 C -0.2743 -0.24832 -0.27517 -0.2504 -0.27621 -0.25156 C -0.2802 -0.2548 -0.28906 -0.25988 -0.28906 -0.25988 C -0.28975 -0.26104 -0.29427 -0.26774 -0.29548 -0.26844 C -0.3059 -0.27676 -0.29392 -0.26312 -0.30486 -0.27468 C -0.31562 -0.28601 -0.32673 -0.29618 -0.33802 -0.30636 C -0.34218 -0.31006 -0.34913 -0.31422 -0.35243 -0.31907 C -0.36302 -0.33364 -0.38958 -0.35676 -0.40468 -0.36347 C -0.40625 -0.36416 -0.40173 -0.36208 -0.4 -0.36139 C -0.39843 -0.36069 -0.39687 -0.36023 -0.39531 -0.3593 C -0.3835 -0.35167 -0.39427 -0.35792 -0.38246 -0.35306 C -0.36788 -0.34705 -0.35555 -0.34404 -0.33975 -0.34243 C -0.32014 -0.33734 -0.29948 -0.33734 -0.27951 -0.33595 C -0.21111 -0.32324 -0.1184 -0.33318 -0.06198 -0.33387 C -0.0276 -0.33665 -0.02014 -0.3378 0.02066 -0.33595 C 0.02674 -0.3237 0.02795 -0.32647 0.03177 -0.31075 C 0.0323 -0.30867 0.03282 -0.30636 0.03316 -0.30428 C 0.03386 -0.30219 0.03473 -0.29803 0.03473 -0.29803 C 0.03664 -0.22173 0.03507 -0.14589 0.03177 -0.06959 C 0.03125 -0.06058 0.03091 -0.05133 0.03021 -0.04231 C 0.029 -0.02867 0.02223 -0.01595 0.02223 -0.00208 " pathEditMode="relative" ptsTypes="ffffffffffffffffffffffffffffffffffffffffffffffffffffffffffffffffffffffffffffffffffffffffffffffffffA">
                                      <p:cBhvr>
                                        <p:cTn id="7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301"/>
                            </p:stCondLst>
                            <p:childTnLst>
                              <p:par>
                                <p:cTn id="77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10921 -0.00995 -0.21928 -0.00995 -0.32865 -0.0148 C -0.35573 -0.01734 -0.3823 -0.02313 -0.40955 -0.02544 C -0.42379 -0.02359 -0.43698 -0.02012 -0.45087 -0.01711 C -0.47119 -0.00717 -0.46077 -0.00948 -0.45886 -0.06359 C -0.45799 -0.08971 -0.45695 -0.1126 -0.45244 -0.13758 C -0.4507 -0.16324 -0.4474 -0.18682 -0.44289 -0.21156 C -0.43768 -0.23954 -0.43542 -0.26659 -0.42865 -0.29388 C -0.4231 -0.3163 -0.42362 -0.34104 -0.4191 -0.3637 C -0.41112 -0.40347 -0.40504 -0.44578 -0.39375 -0.48417 C -0.39237 -0.4955 -0.38924 -0.50474 -0.38733 -0.51584 C -0.38473 -0.53087 -0.38334 -0.54798 -0.37935 -0.56232 C -0.37605 -0.59931 -0.37587 -0.60301 -0.37466 -0.6555 C -0.36789 -0.64578 -0.35504 -0.65434 -0.34601 -0.6555 C -0.3132 -0.66012 -0.28056 -0.66428 -0.24775 -0.66821 C -0.21164 -0.67769 -0.17483 -0.67654 -0.1382 -0.67862 C -0.09688 -0.67746 -0.05938 -0.67515 -0.0191 -0.67029 C 0.00138 -0.66128 0.0335 -0.66451 0.05069 -0.66382 C 0.08854 -0.66243 0.11979 -0.6622 0.15711 -0.65966 C 0.16458 -0.65919 0.17187 -0.6585 0.17934 -0.65758 C 0.18402 -0.65711 0.18888 -0.65596 0.19357 -0.6555 C 0.21684 -0.65365 0.26336 -0.6511 0.26336 -0.6511 C 0.27482 -0.64625 0.28802 -0.64671 0.3 -0.64486 C 0.35451 -0.64625 0.40607 -0.64925 0.46024 -0.6511 C 0.47135 -0.65041 0.48385 -0.65619 0.49357 -0.64902 C 0.49826 -0.64555 0.4927 -0.63492 0.49201 -0.62798 C 0.49045 -0.61434 0.48784 -0.60116 0.48559 -0.58775 C 0.48454 -0.56856 0.48368 -0.55099 0.47934 -0.53272 C 0.4769 -0.50937 0.47222 -0.48555 0.46666 -0.46313 C 0.46267 -0.43006 0.46545 -0.39677 0.46822 -0.3637 C 0.46927 -0.33919 0.47031 -0.31422 0.47291 -0.28971 C 0.47517 -0.26867 0.47986 -0.24763 0.48246 -0.22636 C 0.48333 -0.18682 0.48559 -0.14752 0.48559 -0.10798 C 0.48559 -0.07908 0.49097 -0.04879 0.48402 -0.02128 C 0.48177 -0.01249 0.47031 -0.02012 0.46336 -0.01919 C 0.45086 -0.01758 0.44079 -0.01087 0.42847 -0.00856 C 0.42465 -0.00694 0.42118 -0.00393 0.41736 -0.00232 C 0.41215 -0.00023 0.40677 0.00023 0.40156 0.00208 C 0.3052 0 0.20902 -0.00532 0.11267 -0.00856 C 0.08767 -0.01064 0.05625 -0.02081 0.03333 -0.01064 C 0.03402 0.01063 0.03263 0.04578 0.03802 0.06751 C 0.03975 0.10057 0.0401 0.13387 0.04288 0.16693 C 0.04496 0.25526 0.03298 0.23514 0.1 0.23237 C 0.12239 0.23005 0.14218 0.22543 0.1651 0.22404 C 0.19635 0.21988 0.22708 0.21872 0.25868 0.21757 C 0.3644 0.22081 0.35381 0.2215 0.4967 0.21757 C 0.50104 0.21757 0.48819 0.21618 0.48402 0.21549 C 0.4809 0.21479 0.4776 0.21387 0.47447 0.21341 C 0.45625 0.21017 0.45052 0.21063 0.42847 0.20924 C 0.40868 0.20647 0.38958 0.19977 0.36979 0.19653 C 0.35746 0.19098 0.34409 0.19075 0.33177 0.18589 C 0.32187 0.18196 0.31319 0.17572 0.30312 0.17318 C 0.29791 0.16855 0.29305 0.1674 0.28732 0.16485 C 0.27743 0.15583 0.26579 0.1556 0.25555 0.14797 C 0.25329 0.14612 0.25156 0.14312 0.24913 0.1415 C 0.2302 0.12901 0.23923 0.13641 0.2269 0.13086 C 0.21267 0.12439 0.20034 0.11676 0.18541 0.1119 C 0.16614 0.09896 0.14513 0.0904 0.12534 0.07815 C 0.121 0.0756 0.11684 0.07237 0.11267 0.06959 C 0.11076 0.0682 0.10833 0.06844 0.10625 0.06751 C 0.10364 0.06635 0.10086 0.0652 0.09843 0.06335 C 0.08246 0.05179 0.09548 0.05641 0.0809 0.05271 C 0.06857 0.04208 0.07517 0.04531 0.0618 0.04208 C 0.05017 0.03167 0.06475 0.04393 0.05069 0.03583 C 0.04253 0.03121 0.04253 0.02474 0.03177 0.02104 C 0.02361 0.01086 0.03437 0.02312 0.02204 0.01479 C 0.02083 0.01387 0.02013 0.01156 0.01892 0.0104 C 0.01805 0.00948 0.01684 0.00901 0.01579 0.00832 " pathEditMode="relative" ptsTypes="fffffffffffffffffffffffffffffffffffffffffffffffffffffffffffffffffffA">
                                      <p:cBhvr>
                                        <p:cTn id="7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301"/>
                            </p:stCondLst>
                            <p:childTnLst>
                              <p:par>
                                <p:cTn id="80" presetID="8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301"/>
                            </p:stCondLst>
                            <p:childTnLst>
                              <p:par>
                                <p:cTn id="83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6301"/>
                            </p:stCondLst>
                            <p:childTnLst>
                              <p:par>
                                <p:cTn id="86" presetID="9" presetClass="emph" presetSubtype="0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6301"/>
                            </p:stCondLst>
                            <p:childTnLst>
                              <p:par>
                                <p:cTn id="90" presetID="9" presetClass="emph" presetSubtype="0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6301"/>
                            </p:stCondLst>
                            <p:childTnLst>
                              <p:par>
                                <p:cTn id="9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8301"/>
                            </p:stCondLst>
                            <p:childTnLst>
                              <p:par>
                                <p:cTn id="97" presetID="0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2222E-6 2.25434E-6 C -0.00174 -0.00625 -0.00486 -0.01896 -0.00486 -0.01873 C -0.004 -0.05549 -0.00747 -0.13572 0.01111 -0.1711 C 0.01406 -0.18359 0.01024 -0.17226 0.01736 -0.18174 C 0.025 -0.19191 0.02847 -0.20648 0.03958 -0.21133 C 0.0434 -0.21642 0.05399 -0.23075 0.05868 -0.23468 C 0.06007 -0.23584 0.06198 -0.23561 0.06337 -0.23677 C 0.06666 -0.23931 0.07031 -0.24139 0.07291 -0.24509 C 0.07396 -0.24648 0.07465 -0.24856 0.07604 -0.24948 C 0.07795 -0.25087 0.08038 -0.25064 0.08246 -0.25156 C 0.08958 -0.25434 0.09635 -0.25804 0.10312 -0.26197 C 0.10868 -0.2652 0.11302 -0.27006 0.11892 -0.2726 C 0.12465 -0.27977 0.12083 -0.27607 0.1316 -0.28116 C 0.13333 -0.28208 0.13472 -0.2844 0.13646 -0.28532 C 0.15521 -0.29619 0.17656 -0.30266 0.1967 -0.30636 C 0.2151 -0.31515 0.23628 -0.31538 0.25555 -0.317 C 0.27031 -0.32347 0.28628 -0.32231 0.30156 -0.32347 C 0.35486 -0.33757 0.31979 -0.32902 0.45069 -0.32347 C 0.45399 -0.32324 0.46024 -0.31908 0.46024 -0.31885 C 0.4651 -0.30937 0.46701 -0.30104 0.46024 -0.29156 C 0.45712 -0.27538 0.44514 -0.26335 0.43646 -0.25156 C 0.43281 -0.24648 0.42378 -0.23885 0.42378 -0.23861 C 0.41805 -0.22752 0.39774 -0.20671 0.38715 -0.20278 C 0.37882 -0.19445 0.37725 -0.18867 0.36666 -0.1859 C 0.3651 -0.18451 0.36319 -0.18359 0.3618 -0.18174 C 0.35989 -0.17919 0.35937 -0.17503 0.35712 -0.17318 C 0.35486 -0.17133 0.35173 -0.17179 0.34913 -0.1711 C 0.32517 -0.14613 0.35347 -0.17318 0.33489 -0.1607 C 0.3335 -0.15977 0.33281 -0.15746 0.3316 -0.1563 C 0.32517 -0.15006 0.32517 -0.15052 0.31892 -0.14798 C 0.30868 -0.13364 0.32916 -0.16139 0.30312 -0.13526 C 0.29271 -0.12486 0.28767 -0.12046 0.27604 -0.11399 C 0.27066 -0.10682 0.26771 -0.10405 0.26024 -0.10151 C 0.25486 -0.09388 0.25104 -0.09411 0.24444 -0.08879 C 0.2309 -0.07792 0.23993 -0.08185 0.22847 -0.07815 C 0.22344 -0.07353 0.21771 -0.07006 0.21267 -0.06544 C 0.21076 -0.06382 0.20972 -0.06058 0.20781 -0.05919 C 0.20382 -0.05642 0.19913 -0.05549 0.19514 -0.05272 C 0.18628 -0.04671 0.17673 -0.03861 0.16823 -0.03168 C 0.15712 -0.02266 0.14722 -0.00971 0.13489 -0.00416 C 0.11823 0.01688 0.09705 0.03653 0.07604 0.04878 C 0.07048 0.05202 0.06597 0.05665 0.06024 0.05919 C 0.05052 0.06821 0.03975 0.07769 0.02847 0.08254 C 0.02639 0.08462 0.02448 0.08693 0.02222 0.08878 C 0.02014 0.0904 0.01771 0.09133 0.0158 0.09318 C 0.00573 0.10289 0.01649 0.09711 0.00625 0.1015 C 2.22222E-6 0.11006 -0.00834 0.11191 -0.01441 0.12046 C -0.02031 0.12855 -0.01702 0.12601 -0.02396 0.12902 C -0.03299 0.14104 -0.0408 0.15098 -0.05243 0.15861 C -0.05799 0.16601 -0.06111 0.17017 -0.0684 0.17341 C -0.07604 0.18104 -0.08281 0.1889 -0.09063 0.19676 C -0.0967 0.20277 -0.1007 0.2104 -0.10799 0.21364 C -0.11441 0.22659 -0.10712 0.2148 -0.11597 0.22196 C -0.11719 0.22312 -0.11788 0.2252 -0.1191 0.22636 C -0.12101 0.22821 -0.12344 0.22913 -0.12552 0.23052 C -0.13056 0.23722 -0.13594 0.24139 -0.14132 0.2474 C -0.14792 0.2548 -0.15382 0.26474 -0.16198 0.26844 C -0.16823 0.27977 -0.17656 0.28786 -0.1842 0.29803 C -0.18594 0.30034 -0.18872 0.30058 -0.19063 0.30243 C -0.19688 0.30844 -0.19393 0.30797 -0.19844 0.31514 C -0.20156 0.32023 -0.20434 0.32555 -0.20799 0.32994 C -0.21077 0.33341 -0.21754 0.33826 -0.21754 0.33849 C -0.22361 0.35075 -0.23368 0.35769 -0.24132 0.36786 C -0.24323 0.3704 -0.24427 0.37387 -0.24618 0.37641 C -0.25191 0.38404 -0.25938 0.38982 -0.26511 0.39745 C -0.2757 0.41156 -0.26077 0.39722 -0.27309 0.40809 C -0.27761 0.41711 -0.28438 0.42243 -0.29063 0.42913 C -0.29549 0.43445 -0.29861 0.43907 -0.30486 0.44185 C -0.30816 0.44532 -0.31077 0.44994 -0.31441 0.45248 C -0.33004 0.46266 -0.31094 0.44508 -0.32709 0.45873 C -0.33594 0.46612 -0.34236 0.47769 -0.35243 0.48208 C -0.36545 0.49942 -0.43629 0.61271 -0.4033 0.56878 C -0.39896 0.58196 -0.39427 0.58844 -0.38889 0.60046 C -0.38334 0.63052 -0.38715 0.69618 -0.41754 0.70404 C -0.42778 0.69734 -0.42709 0.69318 -0.43334 0.68069 C -0.43733 0.67283 -0.44358 0.6652 -0.44913 0.65965 C -0.45486 0.64069 -0.45035 0.65179 -0.4665 0.63006 C -0.47309 0.6215 -0.48264 0.60254 -0.48716 0.59191 C -0.49115 0.58289 -0.49462 0.57341 -0.49844 0.56439 C -0.49983 0.56092 -0.5033 0.55399 -0.5033 0.55422 C -0.50677 0.53549 -0.51406 0.51954 -0.51754 0.50104 C -0.51893 0.49341 -0.52014 0.4756 -0.52066 0.46936 C -0.52014 0.45942 -0.52136 0.44925 -0.5191 0.43977 C -0.51841 0.43699 -0.51476 0.43907 -0.51285 0.43769 C -0.50938 0.43537 -0.50608 0.4326 -0.5033 0.42913 C -0.49132 0.41387 -0.47691 0.40254 -0.46511 0.38682 C -0.46163 0.38219 -0.45903 0.37641 -0.45556 0.37202 C -0.45278 0.36878 -0.44861 0.36717 -0.44618 0.3637 C -0.44306 0.35954 -0.43663 0.35098 -0.43663 0.35121 C -0.43438 0.34219 -0.4309 0.33341 -0.42709 0.32555 C -0.42049 0.28208 -0.42448 0.31144 -0.42709 0.21156 C -0.42761 0.19167 -0.43177 0.15237 -0.43177 0.1526 C -0.43281 0.0148 -0.43455 -0.12093 -0.44288 -0.25781 C -0.44236 -0.28532 -0.44288 -0.31283 -0.44132 -0.34035 C -0.44115 -0.34243 -0.43906 -0.33757 -0.4382 -0.33596 C -0.43698 -0.33388 -0.43594 -0.33203 -0.43507 -0.32971 C -0.43143 -0.32046 -0.4257 -0.31075 -0.4191 -0.30428 C -0.40643 -0.29156 -0.39393 -0.27838 -0.38108 -0.26636 C -0.36459 -0.2511 -0.37448 -0.25526 -0.36042 -0.25156 C -0.35886 -0.25018 -0.35695 -0.24902 -0.35556 -0.24717 C -0.35417 -0.24532 -0.35382 -0.24255 -0.35243 -0.24093 C -0.34965 -0.23792 -0.34618 -0.23677 -0.34288 -0.23468 C -0.33768 -0.23145 -0.33229 -0.2289 -0.32709 -0.22613 C -0.32448 -0.22474 -0.3191 -0.22197 -0.3191 -0.22174 C -0.31389 -0.21133 -0.31094 -0.21596 -0.3033 -0.20925 C -0.29497 -0.20185 -0.3059 -0.20809 -0.29531 -0.2007 C -0.28768 -0.19538 -0.27917 -0.19145 -0.27153 -0.1859 C -0.26181 -0.17896 -0.25486 -0.16925 -0.24445 -0.16486 C -0.24288 -0.16347 -0.2415 -0.16185 -0.23976 -0.1607 C -0.2382 -0.15977 -0.23646 -0.15954 -0.23507 -0.15838 C -0.23386 -0.15723 -0.23316 -0.15515 -0.23177 -0.15422 C -0.22882 -0.15237 -0.22222 -0.15006 -0.22222 -0.14983 C -0.21528 -0.14382 -0.20816 -0.13781 -0.2 -0.13526 C -0.1915 -0.12648 -0.18229 -0.11908 -0.17153 -0.1163 C -0.16545 -0.10775 -0.15556 -0.10451 -0.14775 -0.09919 C -0.14219 -0.09549 -0.13768 -0.09133 -0.13177 -0.08879 C -0.12049 -0.07861 -0.12587 -0.08139 -0.11597 -0.07815 C -0.10747 -0.07052 -0.09983 -0.06729 -0.09063 -0.06127 C -0.07986 -0.05411 -0.06962 -0.04509 -0.05886 -0.03792 C -0.04792 -0.03052 -0.03959 -0.02035 -0.02709 -0.0148 C -0.0184 -0.00601 -0.00886 0.00416 0.00156 0.00855 C 0.01059 0.01665 0.01788 0.02497 0.02847 0.02959 C 0.03003 0.03098 0.0316 0.03283 0.03333 0.03399 C 0.03472 0.03491 0.03663 0.03491 0.03802 0.03607 C 0.04965 0.04624 0.03628 0.03954 0.04757 0.04439 C 0.05173 0.05017 0.05625 0.05248 0.0618 0.05503 C 0.07274 0.06913 0.0875 0.0793 0.1 0.09086 C 0.10833 0.09849 0.11701 0.11306 0.12691 0.1163 C 0.13594 0.12578 0.14496 0.13826 0.15555 0.14381 C 0.15955 0.14913 0.16267 0.15537 0.16666 0.16069 C 0.17448 0.1711 0.18437 0.18011 0.19357 0.18821 C 0.1967 0.19098 0.19826 0.19653 0.20156 0.19884 C 0.20364 0.20023 0.2059 0.20139 0.20781 0.203 C 0.21632 0.2104 0.22361 0.22428 0.23333 0.22844 C 0.2401 0.23745 0.24948 0.24555 0.25868 0.24948 C 0.26458 0.2578 0.27187 0.25988 0.27934 0.26636 C 0.28281 0.26936 0.28541 0.27399 0.28889 0.27699 C 0.29948 0.28624 0.30903 0.29595 0.31736 0.30867 C 0.3283 0.32555 0.31562 0.30428 0.32847 0.32139 C 0.32986 0.32323 0.33021 0.32601 0.3316 0.32763 C 0.33559 0.33225 0.34444 0.34034 0.34444 0.34058 C 0.34878 0.34936 0.35625 0.35907 0.36337 0.3637 C 0.36979 0.37572 0.36285 0.36462 0.37291 0.37433 C 0.37986 0.38104 0.38628 0.3889 0.39357 0.39537 C 0.4118 0.41156 0.39392 0.40254 0.40625 0.40809 C 0.42014 0.42589 0.4033 0.40601 0.4158 0.41641 C 0.42205 0.4215 0.42344 0.42751 0.4316 0.43121 C 0.44114 0.45017 0.42847 0.42797 0.43958 0.43977 C 0.44097 0.44139 0.44132 0.44439 0.44271 0.44601 C 0.44462 0.44809 0.44722 0.44855 0.44913 0.4504 C 0.45451 0.45595 0.45955 0.46381 0.46337 0.47144 C 0.46545 0.48023 0.47014 0.48393 0.47291 0.49271 C 0.47673 0.50451 0.47934 0.5163 0.48246 0.52855 C 0.48298 0.53988 0.48403 0.55098 0.48403 0.56231 C 0.48403 0.56462 0.48403 0.56971 0.48246 0.56878 C 0.48055 0.5674 0.48194 0.56277 0.4809 0.56023 C 0.47916 0.5556 0.47448 0.54751 0.47448 0.54774 C 0.47083 0.52763 0.47326 0.53572 0.46823 0.52231 C 0.46545 0.50335 0.46354 0.48462 0.4618 0.4652 C 0.4625 0.42774 0.46059 0.38982 0.46666 0.35306 C 0.46805 0.32902 0.4691 0.30497 0.47135 0.28115 C 0.47344 0.18728 0.48038 0.07006 0.45712 -0.02312 C 0.45521 -0.04116 0.45399 -0.06035 0.45069 -0.07815 C 0.44757 -0.09457 0.44271 -0.11029 0.43958 -0.12671 C 0.43767 -0.13734 0.4375 -0.14798 0.43489 -0.15838 C 0.43246 -0.17781 0.43628 -0.19399 0.42048 -0.2007 C 0.38993 -0.19931 0.37639 -0.19815 0.35069 -0.19445 C 0.33889 -0.18914 0.32587 -0.18821 0.31423 -0.18174 C 0.30469 -0.17642 0.29514 -0.17018 0.28559 -0.16486 C 0.27899 -0.16116 0.27361 -0.15515 0.26666 -0.15214 C 0.25712 -0.14012 0.27031 -0.15538 0.25868 -0.1459 C 0.25746 -0.14474 0.25677 -0.14266 0.25555 -0.14151 C 0.25416 -0.14035 0.25225 -0.14035 0.25069 -0.13942 C 0.2434 -0.13526 0.23958 -0.1311 0.2316 -0.12879 C 0.22587 -0.1237 0.22083 -0.1207 0.21423 -0.11838 C 0.20521 -0.10636 0.21441 -0.11607 0.20156 -0.10983 C 0.19982 -0.1089 0.19844 -0.10659 0.1967 -0.10567 C 0.19479 -0.10451 0.19253 -0.10428 0.19045 -0.10359 C 0.18055 -0.09688 0.17066 -0.09341 0.16024 -0.08879 C 0.15347 -0.07931 0.14861 -0.08 0.13958 -0.07607 C 0.13125 -0.06867 0.12222 -0.0659 0.11267 -0.06335 C 0.10538 -0.05827 0.09618 -0.05411 0.08889 -0.04856 C 0.08246 -0.0437 0.07656 -0.03607 0.06979 -0.03168 C 0.06423 -0.02798 0.05972 -0.02151 0.05382 -0.01896 C 0.05069 -0.01757 0.04444 -0.0148 0.04444 -0.01457 C 0.04062 -0.00971 0.04184 -0.01018 0.03646 -0.00833 C 0.03385 -0.0074 0.02847 -0.00625 0.02847 -0.00601 L 0.01267 -0.01272 L -0.05729 -0.03792 " pathEditMode="relative" rAng="0" ptsTypes="ffffffffffffffffffffffffffffffffffffffffffffffffffffffffffffffffffffffffffffffffffffffffffffffffffffffffffffffffffffffffffffffffffffffffffffffffffffffffffffffffffffffffffffffffffffffffffAAA">
                                      <p:cBhvr>
                                        <p:cTn id="9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301"/>
                            </p:stCondLst>
                            <p:childTnLst>
                              <p:par>
                                <p:cTn id="100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33 0.0178 0.00365 0.02381 0.00469 0.04647 C 0.00521 0.07121 0.00538 0.09572 0.00642 0.12046 C 0.00764 0.14936 0.01649 0.17826 0.0191 0.20716 C -0.11562 0.25086 -0.26285 0.25757 -0.39687 0.20924 C -0.43021 0.20994 -0.46354 0.21156 -0.49687 0.21156 C -0.51128 0.21156 -0.50017 0.20786 -0.49844 0.20716 C -0.49288 0.19583 -0.49757 0.1778 -0.49844 0.16485 C -0.49774 0.03052 -0.49861 -0.09781 -0.49201 -0.23029 C -0.48889 -0.36209 -0.48819 -0.49365 -0.48733 -0.62567 C -0.46319 -0.61526 -0.43611 -0.61503 -0.41111 -0.61295 C -0.39097 -0.61133 -0.35087 -0.60879 -0.35087 -0.60879 C -0.18785 -0.60925 0.19479 -0.62405 0.45556 -0.61087 C 0.45382 -0.56833 0.45434 -0.52648 0.45712 -0.48394 C 0.45816 -0.46891 0.45816 -0.4518 0.46198 -0.43746 C 0.46615 -0.39168 0.47136 -0.34613 0.47465 -0.30012 C 0.47604 -0.28024 0.47604 -0.25827 0.4809 -0.23885 C 0.48837 -0.17827 0.50695 -0.12139 0.5158 -0.06128 C 0.51476 -0.03862 0.51441 -0.01596 0.51267 0.00647 C 0.51181 0.01826 0.50399 0.0289 0.5 0.03815 C 0.4934 0.05317 0.4849 0.06566 0.47778 0.08046 C 0.47552 0.08508 0.47118 0.08716 0.46823 0.09086 C 0.46771 0.09294 0.46754 0.09526 0.46667 0.09734 C 0.46476 0.10173 0.46024 0.11005 0.46024 0.11005 C 0.45972 0.11213 0.45938 0.11422 0.45868 0.1163 C 0.45781 0.11861 0.45625 0.12046 0.45556 0.12277 C 0.45417 0.1267 0.45243 0.13526 0.45243 0.13526 C 0.45156 0.14797 0.44983 0.16069 0.44913 0.17341 C 0.4467 0.21919 0.45452 0.22196 0.43333 0.24531 C 0.42795 0.25109 0.42726 0.25711 0.42066 0.26011 C 0.36458 0.25271 0.34948 0.25502 0.26667 0.25364 C 0.25382 0.24786 0.26615 0.25271 0.23802 0.24948 C 0.15886 0.24 0.22101 0.24554 0.16649 0.24115 C 0.14583 0.23398 0.15833 0.23722 0.12865 0.23468 C 0.0974 0.22797 0.06719 0.21711 0.03629 0.20716 C 0.03247 0.18566 0.03577 0.16277 0.03976 0.14173 C 0.0434 0.12254 0.03976 0.12924 0.04601 0.12046 C 0.0533 0.09225 0.0625 0.0652 0.07136 0.03815 C 0.07396 0.03028 0.07708 0.02265 0.07934 0.01479 C 0.08004 0.01202 0.07986 0.00901 0.08073 0.00647 C 0.08264 0.00185 0.08733 -0.00625 0.08733 -0.00625 C 0.09045 -0.02336 0.09688 -0.03769 0.09983 -0.0548 C 0.10226 -0.06706 0.10417 -0.08463 0.10955 -0.09503 C 0.11094 -0.10058 0.11129 -0.10636 0.11267 -0.11191 C 0.11563 -0.12394 0.12118 -0.13365 0.12379 -0.1459 C 0.12622 -0.15769 0.12691 -0.1674 0.13177 -0.17758 C 0.13351 -0.19214 0.1349 -0.20324 0.14132 -0.2155 C 0.14288 -0.22451 0.14288 -0.22567 0.14601 -0.23469 C 0.14792 -0.24047 0.15243 -0.25157 0.15243 -0.25157 C 0.15486 -0.26498 0.16077 -0.27792 0.16649 -0.28948 C 0.17031 -0.30428 0.16528 -0.28625 0.17309 -0.30428 C 0.17587 -0.31099 0.17761 -0.31885 0.18073 -0.32555 C 0.18316 -0.33064 0.18872 -0.34035 0.18872 -0.34035 C 0.19132 -0.35052 0.19809 -0.35746 0.20313 -0.36555 C 0.21597 -0.38636 0.23125 -0.41388 0.24757 -0.42914 C 0.25504 -0.44347 0.24531 -0.42659 0.25868 -0.44185 C 0.26007 -0.44347 0.26059 -0.44625 0.26198 -0.4481 C 0.26337 -0.44995 0.26528 -0.45064 0.26667 -0.45226 C 0.27448 -0.46081 0.2816 -0.47237 0.28889 -0.48185 C 0.29063 -0.48417 0.2934 -0.4844 0.29531 -0.48625 C 0.30017 -0.49087 0.30434 -0.49896 0.30955 -0.50313 C 0.31094 -0.50428 0.31285 -0.50405 0.31424 -0.50521 C 0.31754 -0.50775 0.32066 -0.51076 0.32379 -0.51353 C 0.33351 -0.52209 0.34254 -0.5311 0.35399 -0.5348 C 0.35938 -0.53943 0.36354 -0.54104 0.36979 -0.54313 C 0.38403 -0.55284 0.40191 -0.55376 0.41754 -0.55792 C 0.41632 -0.51469 0.4158 -0.47168 0.40955 -0.42914 C 0.40781 -0.41735 0.40781 -0.40648 0.40469 -0.39515 C 0.40365 -0.3748 0.40191 -0.35607 0.4 -0.33596 C 0.4007 -0.25596 0.39809 -0.19815 0.40642 -0.12671 C 0.4059 -0.0296 0.40556 0.06774 0.40469 0.16485 C 0.40452 0.18104 0.40625 0.19791 0.40313 0.21364 C 0.40295 0.21456 0.38976 0.20948 0.38889 0.20924 C 0.37517 0.20393 0.39879 0.21109 0.36979 0.20508 C 0.35816 0.20254 0.34653 0.19907 0.3349 0.19676 C 0.32743 0.19537 0.32014 0.19375 0.31267 0.19237 C 0.30156 0.19005 0.27934 0.18404 0.27934 0.18404 C 0.26702 0.17734 0.25399 0.17271 0.24132 0.16716 C 0.22674 0.16069 0.23403 0.16138 0.22066 0.15445 C 0.20712 0.14751 0.19254 0.14242 0.17934 0.13526 C 0.16215 0.12601 0.17708 0.13109 0.16198 0.12693 C 0.14115 0.10774 0.11945 0.09063 0.09844 0.0719 C 0.08941 0.06404 0.08108 0.05109 0.07136 0.04231 C 0.06441 0.02843 0.05573 0.02104 0.0474 0.00855 C 0.04254 0.00092 0.03802 -0.00694 0.03316 -0.0148 C 0.02865 -0.02243 0.02222 -0.02821 0.01754 -0.03584 C 0.01267 -0.0437 0.00903 -0.05295 0.00295 -0.0592 C 0.00052 -0.06197 -0.00243 -0.06428 -0.00469 -0.06752 C -0.00729 -0.07122 -0.00868 -0.07631 -0.01111 -0.08024 C -0.01545 -0.08694 -0.02014 -0.09365 -0.02535 -0.0992 C -0.02795 -0.10197 -0.0309 -0.10451 -0.03333 -0.10775 C -0.0401 -0.117 -0.04583 -0.12833 -0.05399 -0.13526 C -0.06076 -0.14868 -0.07239 -0.15769 -0.0809 -0.16902 C -0.08281 -0.17157 -0.08385 -0.17503 -0.08576 -0.17758 C -0.08958 -0.18266 -0.09462 -0.18521 -0.09844 -0.19029 C -0.09896 -0.19099 -0.10538 -0.20278 -0.10798 -0.20509 C -0.10989 -0.20671 -0.11233 -0.20763 -0.11423 -0.20925 C -0.12048 -0.2148 -0.12448 -0.22289 -0.13177 -0.22613 C -0.1368 -0.23538 -0.14097 -0.24347 -0.14913 -0.24717 C -0.15642 -0.25688 -0.16684 -0.26868 -0.17621 -0.27469 C -0.18229 -0.28301 -0.18871 -0.2881 -0.19687 -0.29157 C -0.2026 -0.29966 -0.20885 -0.30243 -0.21597 -0.30868 C -0.21771 -0.31029 -0.21875 -0.3133 -0.22066 -0.31492 C -0.22205 -0.31607 -0.22378 -0.31607 -0.22552 -0.317 C -0.23385 -0.32255 -0.23976 -0.3318 -0.2493 -0.33596 C -0.25538 -0.34428 -0.2493 -0.33711 -0.25712 -0.34243 C -0.2651 -0.34775 -0.27066 -0.35538 -0.27934 -0.35931 C -0.28403 -0.36394 -0.28663 -0.36694 -0.29201 -0.36995 C -0.29514 -0.37157 -0.30156 -0.37411 -0.30156 -0.37411 C -0.31423 -0.38636 -0.32778 -0.39607 -0.34149 -0.40578 C -0.35035 -0.41226 -0.35555 -0.4185 -0.3651 -0.42266 C -0.36962 -0.42914 -0.37292 -0.43122 -0.37934 -0.4333 C -0.39236 -0.44347 -0.40278 -0.45873 -0.41753 -0.46498 C -0.42326 -0.47099 -0.42812 -0.47469 -0.43489 -0.47769 C -0.44201 -0.48694 -0.45798 -0.50474 -0.46823 -0.50937 C -0.48194 -0.52763 -0.46892 -0.50104 -0.46667 -0.49665 C -0.4651 -0.4881 -0.46406 -0.48278 -0.46024 -0.47561 C -0.45903 -0.46683 -0.45764 -0.4585 -0.45555 -0.45018 C -0.45226 -0.41896 -0.45 -0.38659 -0.44132 -0.35723 C -0.43941 -0.34197 -0.43542 -0.32671 -0.43021 -0.31284 C -0.42691 -0.2948 -0.42048 -0.27584 -0.4158 -0.25781 C -0.41337 -0.24833 -0.4125 -0.23746 -0.40955 -0.22821 C -0.40885 -0.2259 -0.40729 -0.22428 -0.40642 -0.22197 C -0.4033 -0.21411 -0.40208 -0.20486 -0.4 -0.19654 C -0.39635 -0.18151 -0.39792 -0.19052 -0.39358 -0.17758 C -0.39028 -0.16787 -0.38871 -0.15769 -0.38576 -0.14798 C -0.38524 -0.14451 -0.38507 -0.14081 -0.3842 -0.13735 C -0.38351 -0.13434 -0.38177 -0.1318 -0.3809 -0.12879 C -0.37691 -0.11122 -0.37691 -0.09087 -0.37135 -0.07399 C -0.36319 -0.04925 -0.37239 -0.08394 -0.36667 -0.06128 C -0.36423 -0.04209 -0.35955 -0.02474 -0.35555 -0.00625 C -0.35121 0.01387 -0.35729 -0.0044 -0.35087 0.01271 C -0.34844 0.03398 -0.34618 0.05803 -0.34149 0.07838 C -0.33906 0.10011 -0.33594 0.12208 -0.33333 0.14381 C -0.33281 0.16277 -0.33923 0.21017 -0.31753 0.21988 C -0.31163 0.21919 -0.30573 0.21919 -0.3 0.2178 C -0.28715 0.21479 -0.29184 0.21109 -0.27778 0.20508 C -0.26562 0.19976 -0.27153 0.20185 -0.26024 0.19884 C -0.25364 0.19237 -0.24618 0.18659 -0.23819 0.18404 C -0.23316 0.17711 -0.22743 0.17572 -0.22066 0.17341 C -0.21476 0.16138 -0.22118 0.17156 -0.20798 0.16277 C -0.18976 0.15052 -0.21076 0.16069 -0.19687 0.15445 C -0.18628 0.14381 -0.17708 0.13687 -0.1651 0.12901 C -0.15642 0.12323 -0.14878 0.11398 -0.13976 0.11005 C -0.1342 0.1045 -0.12083 0.08948 -0.11423 0.0867 C -0.1066 0.08 -0.10278 0.07283 -0.09358 0.06982 C -0.0776 0.05572 -0.09826 0.07468 -0.08576 0.06127 C -0.075 0.04971 -0.0875 0.0652 -0.07465 0.05294 C -0.06805 0.04647 -0.06354 0.03745 -0.05555 0.03398 C -0.04601 0.02057 -0.04757 0.03768 -0.04757 0.01271 " pathEditMode="relative" ptsTypes="fffffffffffffffffffffffffffffffffffffffffffffffffffffffffffffffffffffffffffffffffffffffffffffffffffffffffffffffffffffffffffffffffffffffffffffffffffffA">
                                      <p:cBhvr>
                                        <p:cTn id="1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301"/>
                            </p:stCondLst>
                            <p:childTnLst>
                              <p:par>
                                <p:cTn id="10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801"/>
                            </p:stCondLst>
                            <p:childTnLst>
                              <p:par>
                                <p:cTn id="109" presetID="2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2  0.014 -0.02797  0.021 -0.04661  C 0.04 -0.09988  0.045 -0.15182  0.031 -0.15982  C 0.017 -0.16914  -0.01 -0.13185  -0.029 -0.07858  C -0.039 -0.05061  -0.045 -0.02397  -0.047 -0.004  C -0.05 0.01199  -0.051 0.02797  -0.051 0.04661  C -0.051 0.10654  -0.038 0.15582  -0.023 0.15582  C -0.008 0.15582  0.005 0.10654  0.005 0.04661  C 0.005 0.01865  0.002 -0.00799  -0.003 -0.02664  C -0.005 -0.04262  -0.01 -0.05993  -0.016 -0.07724  C -0.036 -0.13185  -0.063 -0.16914  -0.077 -0.15982  C -0.091 -0.15049  -0.086 -0.09988  -0.066 -0.04528  C -0.058 -0.01998  -0.047 0.00133  -0.036 0.01598  C -0.028 0.0293  -0.019 0.04129  -0.007 0.05327  C 0.029 0.09189  0.065 0.10921  0.075 0.09323  C 0.084 0.07724  0.064 0.03329  0.028 -0.004  C 0.013 -0.01998  -0.003 -0.03196  -0.016 -0.03995  C -0.028 -0.04794  -0.043 -0.0546  -0.059 -0.0586  C -0.103 -0.07192  -0.141 -0.06792  -0.144 -0.04661  C -0.148 -0.02664  -0.115 0  -0.071 0.01332  C -0.051 0.01865  -0.032 0.02131  -0.017 0.01998  C -0.004 0.01998  0.01 0.01731  0.025 0.01332  C 0.069 0  0.102 -0.02797  0.098 -0.04794  C 0.095 -0.06792  0.057 -0.07325  0.013 -0.05993  C -0.008 -0.05327  -0.027 -0.04395  -0.04 -0.03329  C -0.051 -0.0253  -0.062 -0.01598  -0.074 -0.004  C -0.109 0.03463  -0.13 0.07724  -0.12 0.09323  C -0.111 0.10921  -0.074 0.09189  -0.039 0.0546  C -0.022 0.03596  -0.008 0.01731  0 0  Z" pathEditMode="relative" ptsTypes="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6" grpId="0" animBg="1"/>
      <p:bldP spid="6" grpId="1" animBg="1"/>
      <p:bldP spid="6" grpId="2" animBg="1"/>
      <p:bldP spid="6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FFFFFF"/>
            </a:gs>
            <a:gs pos="40000">
              <a:srgbClr val="E6E6E6"/>
            </a:gs>
            <a:gs pos="58000">
              <a:srgbClr val="7D8496"/>
            </a:gs>
            <a:gs pos="65000">
              <a:srgbClr val="E6E6E6"/>
            </a:gs>
            <a:gs pos="90000">
              <a:srgbClr val="7D8496"/>
            </a:gs>
            <a:gs pos="75000">
              <a:srgbClr val="E6E6E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270"/>
            <a:ext cx="5091966" cy="10029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b="1" dirty="0" smtClean="0"/>
              <a:t>2. Cono de aprendizaje</a:t>
            </a:r>
            <a:br>
              <a:rPr lang="es-ES" b="1" dirty="0" smtClean="0"/>
            </a:br>
            <a:r>
              <a:rPr lang="es-ES" sz="2400" b="1" dirty="0" smtClean="0"/>
              <a:t>(Edgar Dale, 1900-1985)</a:t>
            </a:r>
          </a:p>
        </p:txBody>
      </p:sp>
      <p:sp>
        <p:nvSpPr>
          <p:cNvPr id="2" name="1 Rectángulo"/>
          <p:cNvSpPr/>
          <p:nvPr/>
        </p:nvSpPr>
        <p:spPr bwMode="auto">
          <a:xfrm>
            <a:off x="251520" y="4581128"/>
            <a:ext cx="8238367" cy="936102"/>
          </a:xfrm>
          <a:prstGeom prst="rect">
            <a:avLst/>
          </a:prstGeom>
          <a:solidFill>
            <a:srgbClr val="66FF33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2 Rectángulo"/>
          <p:cNvSpPr/>
          <p:nvPr/>
        </p:nvSpPr>
        <p:spPr bwMode="auto">
          <a:xfrm>
            <a:off x="251520" y="5556140"/>
            <a:ext cx="8253433" cy="844659"/>
          </a:xfrm>
          <a:prstGeom prst="rect">
            <a:avLst/>
          </a:prstGeom>
          <a:solidFill>
            <a:srgbClr val="99FF33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_s68648"/>
          <p:cNvSpPr>
            <a:spLocks noChangeArrowheads="1"/>
          </p:cNvSpPr>
          <p:nvPr/>
        </p:nvSpPr>
        <p:spPr bwMode="auto">
          <a:xfrm flipV="1">
            <a:off x="1691680" y="5556139"/>
            <a:ext cx="5904656" cy="84465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702 w 21600"/>
              <a:gd name="T13" fmla="*/ 2723 h 21600"/>
              <a:gd name="T14" fmla="*/ 18898 w 21600"/>
              <a:gd name="T15" fmla="*/ 188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800" y="21600"/>
                </a:lnTo>
                <a:lnTo>
                  <a:pt x="19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33"/>
          </a:solidFill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GB" b="1" dirty="0" err="1">
                <a:solidFill>
                  <a:srgbClr val="000000"/>
                </a:solidFill>
              </a:rPr>
              <a:t>Realizar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una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representación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teatral</a:t>
            </a:r>
            <a:endParaRPr lang="en-GB" b="1" dirty="0">
              <a:solidFill>
                <a:srgbClr val="000000"/>
              </a:solidFill>
            </a:endParaRP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GB" b="1" dirty="0" err="1">
                <a:solidFill>
                  <a:srgbClr val="000000"/>
                </a:solidFill>
              </a:rPr>
              <a:t>Simular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experiencias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reales</a:t>
            </a:r>
            <a:endParaRPr lang="en-GB" b="1" dirty="0">
              <a:solidFill>
                <a:srgbClr val="000000"/>
              </a:solidFill>
            </a:endParaRP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GB" b="1" dirty="0" err="1">
                <a:solidFill>
                  <a:srgbClr val="000000"/>
                </a:solidFill>
              </a:rPr>
              <a:t>Hacer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aquello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que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</a:rPr>
              <a:t>se </a:t>
            </a:r>
            <a:r>
              <a:rPr lang="en-GB" b="1" dirty="0" err="1">
                <a:solidFill>
                  <a:srgbClr val="000000"/>
                </a:solidFill>
              </a:rPr>
              <a:t>intenta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aprender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3124" y="551723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El 90% de lo que decimos y hacemos</a:t>
            </a:r>
            <a:endParaRPr lang="es-PE" sz="1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426813" y="5613155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Actividad pura</a:t>
            </a:r>
            <a:endParaRPr lang="es-PE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76262" y="470064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El 70% de lo que decimos</a:t>
            </a:r>
            <a:endParaRPr lang="es-PE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7023961" y="4633679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Actividad participativa y receptiva</a:t>
            </a:r>
            <a:endParaRPr lang="es-PE" sz="1600" b="1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51520" y="3590778"/>
            <a:ext cx="8253433" cy="990350"/>
          </a:xfrm>
          <a:prstGeom prst="rect">
            <a:avLst/>
          </a:prstGeom>
          <a:solidFill>
            <a:srgbClr val="99CC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El 50% de lo que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oímos y vemos</a:t>
            </a:r>
            <a:endParaRPr kumimoji="0" lang="es-P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227681" y="3086836"/>
            <a:ext cx="8277272" cy="487283"/>
          </a:xfrm>
          <a:prstGeom prst="rect">
            <a:avLst/>
          </a:prstGeom>
          <a:solidFill>
            <a:srgbClr val="0066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El 30% de lo que vemos</a:t>
            </a:r>
            <a:endParaRPr kumimoji="0" lang="es-P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253123" y="2426779"/>
            <a:ext cx="8251830" cy="590000"/>
          </a:xfrm>
          <a:prstGeom prst="rect">
            <a:avLst/>
          </a:prstGeom>
          <a:solidFill>
            <a:srgbClr val="00808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El 20% de lo que oímos</a:t>
            </a:r>
            <a:endParaRPr kumimoji="0" lang="es-P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285449" y="1916831"/>
            <a:ext cx="8204438" cy="438866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El 10% de lo que leemos</a:t>
            </a:r>
            <a:endParaRPr kumimoji="0" lang="es-P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_s68647"/>
          <p:cNvSpPr>
            <a:spLocks noChangeArrowheads="1"/>
          </p:cNvSpPr>
          <p:nvPr/>
        </p:nvSpPr>
        <p:spPr bwMode="auto">
          <a:xfrm flipV="1">
            <a:off x="2234810" y="4633678"/>
            <a:ext cx="4915817" cy="86411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77 w 21600"/>
              <a:gd name="T13" fmla="*/ 2855 h 21600"/>
              <a:gd name="T14" fmla="*/ 18723 w 21600"/>
              <a:gd name="T15" fmla="*/ 187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" y="21600"/>
                </a:lnTo>
                <a:lnTo>
                  <a:pt x="1944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 w="38100" algn="in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s-ES" sz="1600" b="1" dirty="0" smtClean="0">
                <a:latin typeface="Tahoma" pitchFamily="34" charset="0"/>
              </a:rPr>
              <a:t>Participar en un debate</a:t>
            </a:r>
          </a:p>
          <a:p>
            <a:pPr algn="ctr"/>
            <a:r>
              <a:rPr lang="es-ES" sz="1600" b="1" dirty="0" smtClean="0">
                <a:latin typeface="Tahoma" pitchFamily="34" charset="0"/>
              </a:rPr>
              <a:t>Tener una conversación</a:t>
            </a:r>
            <a:endParaRPr lang="es-ES" sz="1600" b="1" dirty="0">
              <a:latin typeface="Tahoma" pitchFamily="34" charset="0"/>
            </a:endParaRPr>
          </a:p>
        </p:txBody>
      </p:sp>
      <p:sp>
        <p:nvSpPr>
          <p:cNvPr id="18" name="_s68646"/>
          <p:cNvSpPr>
            <a:spLocks noChangeArrowheads="1"/>
          </p:cNvSpPr>
          <p:nvPr/>
        </p:nvSpPr>
        <p:spPr bwMode="auto">
          <a:xfrm flipV="1">
            <a:off x="2744623" y="3590778"/>
            <a:ext cx="3870773" cy="99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3 w 21600"/>
              <a:gd name="T13" fmla="*/ 3156 h 21600"/>
              <a:gd name="T14" fmla="*/ 18447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00" y="21600"/>
                </a:lnTo>
                <a:lnTo>
                  <a:pt x="189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 w="38100" algn="in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s-ES" sz="1600" b="1" dirty="0" smtClean="0">
                <a:latin typeface="Tahoma" pitchFamily="34" charset="0"/>
              </a:rPr>
              <a:t>Mirar una película</a:t>
            </a:r>
          </a:p>
          <a:p>
            <a:pPr algn="ctr"/>
            <a:r>
              <a:rPr lang="es-ES" sz="1600" b="1" dirty="0" smtClean="0">
                <a:latin typeface="Tahoma" pitchFamily="34" charset="0"/>
              </a:rPr>
              <a:t>Presenciar una exhibición</a:t>
            </a:r>
          </a:p>
          <a:p>
            <a:pPr algn="ctr"/>
            <a:r>
              <a:rPr lang="es-ES" sz="1600" b="1" dirty="0" smtClean="0">
                <a:latin typeface="Tahoma" pitchFamily="34" charset="0"/>
              </a:rPr>
              <a:t>Observar una demostración</a:t>
            </a:r>
          </a:p>
          <a:p>
            <a:pPr algn="ctr"/>
            <a:r>
              <a:rPr lang="es-ES" sz="1600" b="1" dirty="0" smtClean="0">
                <a:latin typeface="Tahoma" pitchFamily="34" charset="0"/>
              </a:rPr>
              <a:t>Ver algo hecho en la realidad</a:t>
            </a:r>
            <a:endParaRPr lang="es-ES" sz="1600" b="1" dirty="0">
              <a:latin typeface="Tahoma" pitchFamily="34" charset="0"/>
            </a:endParaRPr>
          </a:p>
        </p:txBody>
      </p:sp>
      <p:sp>
        <p:nvSpPr>
          <p:cNvPr id="21" name="_s68645"/>
          <p:cNvSpPr>
            <a:spLocks noChangeArrowheads="1"/>
          </p:cNvSpPr>
          <p:nvPr/>
        </p:nvSpPr>
        <p:spPr bwMode="auto">
          <a:xfrm flipV="1">
            <a:off x="3646171" y="2388739"/>
            <a:ext cx="2083414" cy="58999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94 w 21600"/>
              <a:gd name="T13" fmla="*/ 3600 h 21600"/>
              <a:gd name="T14" fmla="*/ 18006 w 21600"/>
              <a:gd name="T15" fmla="*/ 180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600" y="21600"/>
                </a:lnTo>
                <a:lnTo>
                  <a:pt x="180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38100" algn="in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Tahoma" pitchFamily="34" charset="0"/>
              </a:rPr>
              <a:t>Palabras oídas</a:t>
            </a:r>
            <a:endParaRPr lang="es-ES" sz="1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2" name="_s68645"/>
          <p:cNvSpPr>
            <a:spLocks noChangeArrowheads="1"/>
          </p:cNvSpPr>
          <p:nvPr/>
        </p:nvSpPr>
        <p:spPr bwMode="auto">
          <a:xfrm flipV="1">
            <a:off x="3991116" y="1953056"/>
            <a:ext cx="1377790" cy="40264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94 w 21600"/>
              <a:gd name="T13" fmla="*/ 3600 h 21600"/>
              <a:gd name="T14" fmla="*/ 18006 w 21600"/>
              <a:gd name="T15" fmla="*/ 180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600" y="21600"/>
                </a:lnTo>
                <a:lnTo>
                  <a:pt x="180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38100" algn="in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Tahoma" pitchFamily="34" charset="0"/>
              </a:rPr>
              <a:t>Lectura</a:t>
            </a:r>
            <a:endParaRPr lang="es-ES" sz="1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1" name="_s68643"/>
          <p:cNvSpPr>
            <a:spLocks noChangeArrowheads="1"/>
          </p:cNvSpPr>
          <p:nvPr/>
        </p:nvSpPr>
        <p:spPr bwMode="auto">
          <a:xfrm flipV="1">
            <a:off x="4268055" y="1252705"/>
            <a:ext cx="823911" cy="64807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  <a:ln w="38100" algn="in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s-ES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82551" y="1101150"/>
            <a:ext cx="2809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/>
              <a:t>Después de 2 semanas tendemos a recordar</a:t>
            </a:r>
            <a:endParaRPr lang="es-PE" sz="2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220072" y="1091978"/>
            <a:ext cx="3399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/>
              <a:t>Naturaleza de la actividad involucrada</a:t>
            </a:r>
            <a:endParaRPr lang="es-PE" sz="2200" b="1" dirty="0"/>
          </a:p>
        </p:txBody>
      </p:sp>
      <p:sp>
        <p:nvSpPr>
          <p:cNvPr id="30" name="29 CuadroTexto"/>
          <p:cNvSpPr txBox="1"/>
          <p:nvPr/>
        </p:nvSpPr>
        <p:spPr>
          <a:xfrm rot="5400000">
            <a:off x="8341028" y="5315971"/>
            <a:ext cx="103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Activo</a:t>
            </a:r>
            <a:endParaRPr lang="es-PE" sz="2400" b="1" dirty="0"/>
          </a:p>
        </p:txBody>
      </p:sp>
      <p:sp>
        <p:nvSpPr>
          <p:cNvPr id="158720" name="158719 CuadroTexto"/>
          <p:cNvSpPr txBox="1"/>
          <p:nvPr/>
        </p:nvSpPr>
        <p:spPr>
          <a:xfrm rot="5400000">
            <a:off x="8337474" y="2924213"/>
            <a:ext cx="102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Pasivo</a:t>
            </a:r>
            <a:endParaRPr lang="es-PE" sz="2400" b="1" dirty="0"/>
          </a:p>
        </p:txBody>
      </p:sp>
      <p:sp>
        <p:nvSpPr>
          <p:cNvPr id="5" name="_s68646"/>
          <p:cNvSpPr>
            <a:spLocks noChangeArrowheads="1"/>
          </p:cNvSpPr>
          <p:nvPr/>
        </p:nvSpPr>
        <p:spPr bwMode="auto">
          <a:xfrm flipV="1">
            <a:off x="3291589" y="3050366"/>
            <a:ext cx="2792579" cy="52375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3 w 21600"/>
              <a:gd name="T13" fmla="*/ 3156 h 21600"/>
              <a:gd name="T14" fmla="*/ 18447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00" y="21600"/>
                </a:lnTo>
                <a:lnTo>
                  <a:pt x="189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38100" algn="in">
            <a:solidFill>
              <a:srgbClr val="FF0000"/>
            </a:solidFill>
            <a:miter lim="800000"/>
            <a:headEnd/>
            <a:tailEnd/>
          </a:ln>
        </p:spPr>
        <p:txBody>
          <a:bodyPr rot="10800000"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Ver dibujos</a:t>
            </a:r>
            <a:endParaRPr kumimoji="0" lang="es-PE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92278" y="6492875"/>
            <a:ext cx="1997773" cy="365125"/>
          </a:xfrm>
        </p:spPr>
        <p:txBody>
          <a:bodyPr/>
          <a:lstStyle/>
          <a:p>
            <a:r>
              <a:rPr lang="es-PE" dirty="0" smtClean="0">
                <a:solidFill>
                  <a:srgbClr val="3333FF"/>
                </a:solidFill>
              </a:rPr>
              <a:t>Ramón R. Abarca Fernández</a:t>
            </a:r>
            <a:endParaRPr lang="es-PE" dirty="0">
              <a:solidFill>
                <a:srgbClr val="3333FF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-11460" y="6550223"/>
            <a:ext cx="70488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/>
              <a:t>http://bitacoradelgaleon.blogspot.com/2007/05/edgar-dale-y-el-cono-de-aprendizaje.html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220072" y="2442"/>
            <a:ext cx="386111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/>
            <a:r>
              <a:rPr lang="es-ES_tradnl" dirty="0"/>
              <a:t>Si un barco no sabe a qué puerto se dirige, ningún viento le es favorable.  </a:t>
            </a:r>
            <a:r>
              <a:rPr lang="es-ES_tradnl" i="1" dirty="0"/>
              <a:t>Séneca</a:t>
            </a:r>
            <a:endParaRPr lang="es-PE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084168" y="3155045"/>
            <a:ext cx="235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charset="0"/>
              </a:rPr>
              <a:t>Sensación visual</a:t>
            </a:r>
            <a:endParaRPr lang="es-PE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142515" y="253711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charset="0"/>
              </a:rPr>
              <a:t>Acción auditiva</a:t>
            </a:r>
            <a:endParaRPr lang="es-PE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084168" y="19530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charset="0"/>
              </a:rPr>
              <a:t>Acción verbal</a:t>
            </a:r>
            <a:endParaRPr lang="es-PE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382116" y="3762787"/>
            <a:ext cx="208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charset="0"/>
              </a:rPr>
              <a:t>Actividad </a:t>
            </a:r>
            <a:r>
              <a:rPr lang="es-ES" b="1" dirty="0" smtClean="0">
                <a:latin typeface="Arial" charset="0"/>
              </a:rPr>
              <a:t>auditiva y visual</a:t>
            </a:r>
            <a:endParaRPr lang="es-PE" dirty="0"/>
          </a:p>
        </p:txBody>
      </p:sp>
      <p:sp>
        <p:nvSpPr>
          <p:cNvPr id="25" name="2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>
                <a:solidFill>
                  <a:schemeClr val="tx1"/>
                </a:solidFill>
              </a:rPr>
              <a:t>3</a:t>
            </a:fld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9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7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700"/>
                            </p:stCondLst>
                            <p:childTnLst>
                              <p:par>
                                <p:cTn id="4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7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75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5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5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20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500"/>
                            </p:stCondLst>
                            <p:childTnLst>
                              <p:par>
                                <p:cTn id="8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45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650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8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8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15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950"/>
                            </p:stCondLst>
                            <p:childTnLst>
                              <p:par>
                                <p:cTn id="1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600"/>
                            </p:stCondLst>
                            <p:childTnLst>
                              <p:par>
                                <p:cTn id="1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600"/>
                            </p:stCondLst>
                            <p:childTnLst>
                              <p:par>
                                <p:cTn id="1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450"/>
                            </p:stCondLst>
                            <p:childTnLst>
                              <p:par>
                                <p:cTn id="1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9300"/>
                            </p:stCondLst>
                            <p:childTnLst>
                              <p:par>
                                <p:cTn id="17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91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9100"/>
                            </p:stCondLst>
                            <p:childTnLst>
                              <p:par>
                                <p:cTn id="18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6100"/>
                            </p:stCondLst>
                            <p:childTnLst>
                              <p:par>
                                <p:cTn id="18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  <p:bldP spid="2" grpId="0" animBg="1"/>
      <p:bldP spid="3" grpId="0" animBg="1"/>
      <p:bldP spid="8" grpId="0" animBg="1"/>
      <p:bldP spid="4" grpId="0"/>
      <p:bldP spid="6" grpId="0"/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21" grpId="0" animBg="1"/>
      <p:bldP spid="22" grpId="0" animBg="1"/>
      <p:bldP spid="31" grpId="0" animBg="1"/>
      <p:bldP spid="28" grpId="0"/>
      <p:bldP spid="29" grpId="0"/>
      <p:bldP spid="30" grpId="0"/>
      <p:bldP spid="158720" grpId="0"/>
      <p:bldP spid="5" grpId="0" animBg="1"/>
      <p:bldP spid="16" grpId="0" animBg="1"/>
      <p:bldP spid="19" grpId="0"/>
      <p:bldP spid="20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F200"/>
            </a:gs>
            <a:gs pos="45000">
              <a:srgbClr val="FF7A00"/>
            </a:gs>
            <a:gs pos="61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48064" y="6492875"/>
            <a:ext cx="2895600" cy="365125"/>
          </a:xfrm>
        </p:spPr>
        <p:txBody>
          <a:bodyPr/>
          <a:lstStyle/>
          <a:p>
            <a:r>
              <a:rPr lang="es-PE" dirty="0" smtClean="0">
                <a:solidFill>
                  <a:schemeClr val="tx1"/>
                </a:solidFill>
              </a:rPr>
              <a:t>Ramón R. Abarca Fernández</a:t>
            </a:r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3" name="Picture 7" descr="http://www.imagenesanimadas.net/Arquitectura/Escuelas/escuela-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5004047" cy="41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6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ArialNarrow-Bold"/>
              </a:rPr>
              <a:t>3. Preguntas básicas sobre calidad en aula</a:t>
            </a:r>
            <a:endParaRPr lang="es-ES" sz="3600" dirty="0" smtClean="0">
              <a:latin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504" y="3573016"/>
            <a:ext cx="902047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</a:pPr>
            <a:r>
              <a:rPr lang="en-US" sz="2700" b="1" dirty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¿</a:t>
            </a:r>
            <a:r>
              <a:rPr lang="en-US" sz="2700" b="1" dirty="0" err="1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Por</a:t>
            </a:r>
            <a:r>
              <a:rPr lang="en-US" sz="2700" b="1" dirty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qué</a:t>
            </a:r>
            <a:r>
              <a:rPr lang="en-US" sz="2700" b="1" dirty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 </a:t>
            </a:r>
            <a:r>
              <a:rPr lang="en-US" sz="2700" b="1" dirty="0" err="1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desempeño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</a:t>
            </a:r>
            <a:r>
              <a:rPr lang="en-US" sz="2700" b="1" dirty="0" err="1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esta</a:t>
            </a:r>
            <a:r>
              <a:rPr lang="en-US" sz="2700" b="1" dirty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manera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</a:pP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¿</a:t>
            </a:r>
            <a:r>
              <a:rPr lang="en-US" sz="2700" b="1" dirty="0" err="1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Cómo</a:t>
            </a:r>
            <a:r>
              <a:rPr lang="en-US" sz="2700" b="1" dirty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 </a:t>
            </a:r>
            <a:r>
              <a:rPr lang="en-US" sz="2700" b="1" dirty="0" err="1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organizo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para</a:t>
            </a:r>
            <a:r>
              <a:rPr lang="en-US" sz="2700" b="1" dirty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procesar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cada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una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lang="en-US" sz="2700" b="1" dirty="0" err="1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las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actividades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? ¿</a:t>
            </a:r>
            <a:r>
              <a:rPr lang="en-US" sz="2700" b="1" dirty="0" err="1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Fueron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programadas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  <a:endParaRPr lang="es-ES" sz="27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</a:pPr>
            <a:r>
              <a:rPr lang="en-US" sz="2700" b="1" dirty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¿</a:t>
            </a:r>
            <a:r>
              <a:rPr lang="en-US" sz="2700" b="1" dirty="0" err="1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Estoy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satisfecho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 lo </a:t>
            </a:r>
            <a:r>
              <a:rPr lang="en-US" sz="2700" b="1" dirty="0" err="1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que</a:t>
            </a:r>
            <a:r>
              <a:rPr lang="en-US" sz="2700" b="1" dirty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voy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haciendo</a:t>
            </a:r>
            <a:r>
              <a:rPr lang="en-US" sz="2700" b="1" dirty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y la forma de </a:t>
            </a:r>
            <a:r>
              <a:rPr lang="en-US" sz="2700" b="1" dirty="0" err="1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desenvolverme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  <a:endParaRPr lang="es-ES" sz="27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</a:pP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¿</a:t>
            </a:r>
            <a:r>
              <a:rPr lang="en-US" sz="27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Puedo</a:t>
            </a:r>
            <a:r>
              <a:rPr lang="en-US" sz="27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mejorar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cada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una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lang="en-US" sz="2700" b="1" dirty="0" err="1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mis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acciones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  <a:endParaRPr lang="es-ES" sz="27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</a:pPr>
            <a:r>
              <a:rPr lang="en-US" sz="27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¿</a:t>
            </a:r>
            <a:r>
              <a:rPr lang="en-US" sz="27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Quiero</a:t>
            </a:r>
            <a:r>
              <a:rPr lang="en-US" sz="27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actuar</a:t>
            </a:r>
            <a:r>
              <a:rPr lang="en-US" sz="27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otra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manera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más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constructiva</a:t>
            </a:r>
            <a:r>
              <a:rPr lang="en-US" sz="27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  <a:endParaRPr lang="en-US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17740" y="654814"/>
            <a:ext cx="451023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700" b="1" dirty="0">
                <a:latin typeface="Arial" pitchFamily="34" charset="0"/>
                <a:ea typeface="Calibri" pitchFamily="34" charset="0"/>
                <a:cs typeface="Arial" pitchFamily="34" charset="0"/>
              </a:rPr>
              <a:t>¿</a:t>
            </a:r>
            <a:r>
              <a:rPr lang="en-US" sz="27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Qué</a:t>
            </a:r>
            <a:r>
              <a:rPr lang="en-US" sz="27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hago</a:t>
            </a:r>
            <a:r>
              <a:rPr lang="en-US" sz="27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¿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Sé</a:t>
            </a:r>
            <a:r>
              <a:rPr lang="en-US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lo </a:t>
            </a:r>
            <a:r>
              <a:rPr lang="en-US" sz="2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hago</a:t>
            </a:r>
            <a:r>
              <a:rPr lang="en-US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s-ES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7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¿</a:t>
            </a:r>
            <a:r>
              <a:rPr lang="en-US" sz="27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Creo</a:t>
            </a:r>
            <a:r>
              <a:rPr lang="en-US" sz="27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hacer</a:t>
            </a:r>
            <a:r>
              <a:rPr lang="en-US" sz="27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lo </a:t>
            </a:r>
            <a:r>
              <a:rPr lang="en-US" sz="27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adecuado</a:t>
            </a:r>
            <a:r>
              <a:rPr lang="en-US" sz="2700" b="1" dirty="0"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  <a:endParaRPr lang="es-ES" sz="2700" b="1" dirty="0"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700" b="1" dirty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¿</a:t>
            </a:r>
            <a:r>
              <a:rPr lang="en-US" sz="2700" b="1" dirty="0" err="1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Por</a:t>
            </a:r>
            <a:r>
              <a:rPr lang="en-US" sz="2700" b="1" dirty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qué</a:t>
            </a:r>
            <a:r>
              <a:rPr lang="en-US" sz="2700" b="1" dirty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hago</a:t>
            </a:r>
            <a:r>
              <a:rPr lang="en-US" sz="27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esto</a:t>
            </a:r>
            <a:r>
              <a:rPr lang="en-US" sz="2700" b="1" dirty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  <a:endParaRPr lang="es-ES" sz="27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700" b="1" dirty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¿</a:t>
            </a:r>
            <a:r>
              <a:rPr lang="en-US" sz="2700" b="1" dirty="0" err="1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Estoy</a:t>
            </a:r>
            <a:r>
              <a:rPr lang="en-US" sz="2700" b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actuando</a:t>
            </a:r>
            <a:r>
              <a:rPr lang="en-US" sz="2700" b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en forma </a:t>
            </a:r>
            <a:r>
              <a:rPr lang="en-US" sz="2700" b="1" dirty="0" err="1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pertinente</a:t>
            </a:r>
            <a:r>
              <a:rPr lang="en-US" sz="2700" b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  <a:endParaRPr lang="es-ES" sz="27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>
                <a:solidFill>
                  <a:schemeClr val="bg1"/>
                </a:solidFill>
              </a:rPr>
              <a:t>4</a:t>
            </a:fld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9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FF3399"/>
            </a:gs>
            <a:gs pos="72000">
              <a:srgbClr val="FF6633"/>
            </a:gs>
            <a:gs pos="45000">
              <a:srgbClr val="FFFF00"/>
            </a:gs>
            <a:gs pos="93000">
              <a:srgbClr val="01A78F"/>
            </a:gs>
            <a:gs pos="83000">
              <a:srgbClr val="3366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28001" cy="5220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s-PE" sz="3600" b="1" dirty="0" smtClean="0"/>
              <a:t>4. Revolución didáctica en las aulas* </a:t>
            </a:r>
            <a:endParaRPr lang="es-PE" sz="3600" b="1" dirty="0"/>
          </a:p>
        </p:txBody>
      </p:sp>
      <p:sp>
        <p:nvSpPr>
          <p:cNvPr id="5" name="4 Rectángulo"/>
          <p:cNvSpPr/>
          <p:nvPr/>
        </p:nvSpPr>
        <p:spPr>
          <a:xfrm>
            <a:off x="-34305" y="3538212"/>
            <a:ext cx="9136001" cy="2893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E" sz="2600" dirty="0" smtClean="0">
                <a:latin typeface="Arial" pitchFamily="34" charset="0"/>
                <a:cs typeface="Arial" pitchFamily="34" charset="0"/>
              </a:rPr>
              <a:t>El aula debe ser laboratorio y campo interactivo </a:t>
            </a:r>
            <a:r>
              <a:rPr lang="es-PE" sz="2600" dirty="0">
                <a:latin typeface="Arial" pitchFamily="34" charset="0"/>
                <a:cs typeface="Arial" pitchFamily="34" charset="0"/>
              </a:rPr>
              <a:t>de ideas, representaciones y valores</a:t>
            </a:r>
            <a:r>
              <a:rPr lang="es-PE" sz="2600" dirty="0" smtClean="0">
                <a:latin typeface="Arial" pitchFamily="34" charset="0"/>
                <a:cs typeface="Arial" pitchFamily="34" charset="0"/>
              </a:rPr>
              <a:t>, en el que </a:t>
            </a:r>
            <a:r>
              <a:rPr lang="es-PE" sz="2600" dirty="0">
                <a:latin typeface="Arial" pitchFamily="34" charset="0"/>
                <a:cs typeface="Arial" pitchFamily="34" charset="0"/>
              </a:rPr>
              <a:t>cada estudiante </a:t>
            </a:r>
            <a:r>
              <a:rPr lang="es-PE" sz="2600" dirty="0" smtClean="0">
                <a:latin typeface="Arial" pitchFamily="34" charset="0"/>
                <a:cs typeface="Arial" pitchFamily="34" charset="0"/>
              </a:rPr>
              <a:t>realiza </a:t>
            </a:r>
            <a:r>
              <a:rPr lang="es-PE" sz="2600" dirty="0">
                <a:latin typeface="Arial" pitchFamily="34" charset="0"/>
                <a:cs typeface="Arial" pitchFamily="34" charset="0"/>
              </a:rPr>
              <a:t>una </a:t>
            </a:r>
            <a:r>
              <a:rPr lang="es-PE" sz="2600" b="1" dirty="0">
                <a:latin typeface="Arial" pitchFamily="34" charset="0"/>
                <a:cs typeface="Arial" pitchFamily="34" charset="0"/>
              </a:rPr>
              <a:t>interpretación personal</a:t>
            </a:r>
            <a:r>
              <a:rPr lang="es-PE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s-PE" sz="2600" dirty="0" smtClean="0">
                <a:latin typeface="Arial" pitchFamily="34" charset="0"/>
                <a:cs typeface="Arial" pitchFamily="34" charset="0"/>
              </a:rPr>
              <a:t>dándose </a:t>
            </a:r>
            <a:r>
              <a:rPr lang="es-PE" sz="2600" dirty="0">
                <a:latin typeface="Arial" pitchFamily="34" charset="0"/>
                <a:cs typeface="Arial" pitchFamily="34" charset="0"/>
              </a:rPr>
              <a:t>diferentes interpretaciones </a:t>
            </a:r>
            <a:r>
              <a:rPr lang="es-PE" sz="2600" dirty="0" smtClean="0">
                <a:latin typeface="Arial" pitchFamily="34" charset="0"/>
                <a:cs typeface="Arial" pitchFamily="34" charset="0"/>
              </a:rPr>
              <a:t>sobre los mismos contenidos y materiales</a:t>
            </a:r>
            <a:r>
              <a:rPr lang="es-PE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s-PE" sz="2600" dirty="0" smtClean="0">
                <a:latin typeface="Arial" pitchFamily="34" charset="0"/>
                <a:cs typeface="Arial" pitchFamily="34" charset="0"/>
              </a:rPr>
              <a:t>pues cada estudiante construye y/o reconstruye </a:t>
            </a:r>
            <a:r>
              <a:rPr lang="es-PE" sz="2600" dirty="0">
                <a:latin typeface="Arial" pitchFamily="34" charset="0"/>
                <a:cs typeface="Arial" pitchFamily="34" charset="0"/>
              </a:rPr>
              <a:t>su conocimiento según sus esquemas</a:t>
            </a:r>
            <a:r>
              <a:rPr lang="es-PE" sz="2600" dirty="0" smtClean="0">
                <a:latin typeface="Arial" pitchFamily="34" charset="0"/>
                <a:cs typeface="Arial" pitchFamily="34" charset="0"/>
              </a:rPr>
              <a:t>, saberes</a:t>
            </a:r>
            <a:r>
              <a:rPr lang="es-PE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s-PE" sz="2600" dirty="0" smtClean="0">
                <a:latin typeface="Arial" pitchFamily="34" charset="0"/>
                <a:cs typeface="Arial" pitchFamily="34" charset="0"/>
              </a:rPr>
              <a:t>experiencias </a:t>
            </a:r>
            <a:r>
              <a:rPr lang="es-PE" sz="2600" dirty="0">
                <a:latin typeface="Arial" pitchFamily="34" charset="0"/>
                <a:cs typeface="Arial" pitchFamily="34" charset="0"/>
              </a:rPr>
              <a:t>previas </a:t>
            </a:r>
            <a:r>
              <a:rPr lang="es-PE" sz="2600" dirty="0" smtClean="0">
                <a:latin typeface="Arial" pitchFamily="34" charset="0"/>
                <a:cs typeface="Arial" pitchFamily="34" charset="0"/>
              </a:rPr>
              <a:t>y contexto</a:t>
            </a:r>
            <a:r>
              <a:rPr lang="es-PE" sz="2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32040" y="6492875"/>
            <a:ext cx="2895600" cy="365125"/>
          </a:xfrm>
        </p:spPr>
        <p:txBody>
          <a:bodyPr/>
          <a:lstStyle/>
          <a:p>
            <a:r>
              <a:rPr lang="es-PE" dirty="0" smtClean="0">
                <a:solidFill>
                  <a:schemeClr val="tx1"/>
                </a:solidFill>
              </a:rPr>
              <a:t>Ramón R. Abarca Fernández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3568" y="6464172"/>
            <a:ext cx="3678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hlinkClick r:id="rId2"/>
              </a:rPr>
              <a:t>*http</a:t>
            </a:r>
            <a:r>
              <a:rPr lang="es-PE" dirty="0">
                <a:hlinkClick r:id="rId2"/>
              </a:rPr>
              <a:t>://</a:t>
            </a:r>
            <a:r>
              <a:rPr lang="es-PE" dirty="0" smtClean="0">
                <a:hlinkClick r:id="rId2"/>
              </a:rPr>
              <a:t>dim.pangea.org/revista2.htm</a:t>
            </a:r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>
            <a:off x="977" y="522002"/>
            <a:ext cx="9127023" cy="30162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700"/>
              </a:lnSpc>
              <a:spcBef>
                <a:spcPts val="600"/>
              </a:spcBef>
            </a:pPr>
            <a:r>
              <a:rPr lang="es-PE" sz="2700" dirty="0" err="1">
                <a:latin typeface="Arial" pitchFamily="34" charset="0"/>
                <a:cs typeface="Arial" pitchFamily="34" charset="0"/>
              </a:rPr>
              <a:t>Marquès</a:t>
            </a:r>
            <a:r>
              <a:rPr lang="es-PE" sz="2700" dirty="0">
                <a:latin typeface="Arial" pitchFamily="34" charset="0"/>
                <a:cs typeface="Arial" pitchFamily="34" charset="0"/>
              </a:rPr>
              <a:t>, P., (2001) afirma: “N</a:t>
            </a:r>
            <a:r>
              <a:rPr lang="es-PE" sz="2700" b="1" dirty="0">
                <a:latin typeface="Arial" pitchFamily="34" charset="0"/>
                <a:cs typeface="Arial" pitchFamily="34" charset="0"/>
              </a:rPr>
              <a:t>unca antes habíamos tenido tantos y tan buenos recursos a nuestro alcance para afrontar </a:t>
            </a:r>
            <a:r>
              <a:rPr lang="es-PE" sz="2700" b="1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PE" sz="2700" b="1" dirty="0">
                <a:latin typeface="Arial" pitchFamily="34" charset="0"/>
                <a:cs typeface="Arial" pitchFamily="34" charset="0"/>
              </a:rPr>
              <a:t>problemas </a:t>
            </a:r>
            <a:r>
              <a:rPr lang="es-PE" sz="2700" b="1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PE" sz="2700" b="1" dirty="0">
                <a:latin typeface="Arial" pitchFamily="34" charset="0"/>
                <a:cs typeface="Arial" pitchFamily="34" charset="0"/>
              </a:rPr>
              <a:t>las aulas, </a:t>
            </a:r>
            <a:r>
              <a:rPr lang="es-PE" sz="2700" b="1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PE" sz="2700" b="1" dirty="0">
                <a:latin typeface="Arial" pitchFamily="34" charset="0"/>
                <a:cs typeface="Arial" pitchFamily="34" charset="0"/>
              </a:rPr>
              <a:t>los centros y </a:t>
            </a:r>
            <a:r>
              <a:rPr lang="es-PE" sz="2700" b="1" dirty="0" smtClean="0">
                <a:latin typeface="Arial" pitchFamily="34" charset="0"/>
                <a:cs typeface="Arial" pitchFamily="34" charset="0"/>
              </a:rPr>
              <a:t>en el sistema educativo</a:t>
            </a:r>
            <a:r>
              <a:rPr lang="es-PE" sz="2700" i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s-PE" sz="2700" dirty="0" smtClean="0">
                <a:latin typeface="Arial" pitchFamily="34" charset="0"/>
                <a:cs typeface="Arial" pitchFamily="34" charset="0"/>
              </a:rPr>
              <a:t>.</a:t>
            </a:r>
            <a:endParaRPr lang="es-PE" sz="27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700"/>
              </a:lnSpc>
              <a:spcBef>
                <a:spcPts val="600"/>
              </a:spcBef>
            </a:pPr>
            <a:r>
              <a:rPr lang="es-PE" sz="2700" dirty="0">
                <a:latin typeface="Arial" pitchFamily="34" charset="0"/>
                <a:cs typeface="Arial" pitchFamily="34" charset="0"/>
              </a:rPr>
              <a:t>Añade: “</a:t>
            </a:r>
            <a:r>
              <a:rPr lang="es-PE" sz="2700" b="1" dirty="0">
                <a:latin typeface="Arial" pitchFamily="34" charset="0"/>
                <a:cs typeface="Arial" pitchFamily="34" charset="0"/>
              </a:rPr>
              <a:t>Dicha tecnología es clave para la educación de los ciudadanos y para el progreso de los pueblos</a:t>
            </a:r>
            <a:r>
              <a:rPr lang="es-PE" sz="2700" i="1" dirty="0">
                <a:latin typeface="Arial" pitchFamily="34" charset="0"/>
                <a:cs typeface="Arial" pitchFamily="34" charset="0"/>
              </a:rPr>
              <a:t>”</a:t>
            </a:r>
            <a:r>
              <a:rPr lang="es-PE" sz="2700" dirty="0">
                <a:latin typeface="Arial" pitchFamily="34" charset="0"/>
                <a:cs typeface="Arial" pitchFamily="34" charset="0"/>
              </a:rPr>
              <a:t>, y formula la pregunta: 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s-PE" sz="2700" b="1" dirty="0">
                <a:latin typeface="Arial" pitchFamily="34" charset="0"/>
                <a:cs typeface="Arial" pitchFamily="34" charset="0"/>
              </a:rPr>
              <a:t>            ¿Sabremos aprovechar esta oportunidad?</a:t>
            </a:r>
          </a:p>
        </p:txBody>
      </p:sp>
      <p:pic>
        <p:nvPicPr>
          <p:cNvPr id="9" name="Picture 4" descr="http://www.amorhumor.com/ima%20gifs/flor6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56" y="2420888"/>
            <a:ext cx="8001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>
                <a:solidFill>
                  <a:schemeClr val="bg1"/>
                </a:solidFill>
              </a:rPr>
              <a:t>5</a:t>
            </a:fld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9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4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FFF200"/>
            </a:gs>
            <a:gs pos="95000">
              <a:srgbClr val="FF7A00"/>
            </a:gs>
            <a:gs pos="91000">
              <a:srgbClr val="FF0300"/>
            </a:gs>
            <a:gs pos="100000">
              <a:srgbClr val="4D080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76200" y="0"/>
            <a:ext cx="9067800" cy="646331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b="1" dirty="0" smtClean="0">
                <a:solidFill>
                  <a:srgbClr val="000066"/>
                </a:solidFill>
                <a:latin typeface="Bookman Old Style" pitchFamily="18" charset="0"/>
              </a:rPr>
              <a:t>5. El aula: Comunidad de diversidad</a:t>
            </a:r>
            <a:endParaRPr lang="es-ES_tradnl" sz="36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604557" y="4779962"/>
            <a:ext cx="1219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hinThick">
                <a:solidFill>
                  <a:srgbClr val="33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200" b="1" dirty="0">
                <a:solidFill>
                  <a:srgbClr val="000066"/>
                </a:solidFill>
                <a:latin typeface="Times New Roman" pitchFamily="18" charset="0"/>
              </a:rPr>
              <a:t>Ignorar</a:t>
            </a:r>
            <a:endParaRPr lang="es-ES" sz="2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1691680" y="3983832"/>
            <a:ext cx="1447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hinThick">
                <a:solidFill>
                  <a:srgbClr val="33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200" b="1" dirty="0">
                <a:solidFill>
                  <a:srgbClr val="000066"/>
                </a:solidFill>
                <a:latin typeface="Times New Roman" pitchFamily="18" charset="0"/>
              </a:rPr>
              <a:t>Reconocer</a:t>
            </a:r>
            <a:endParaRPr lang="es-ES" sz="2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3028950" y="3093244"/>
            <a:ext cx="1447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hinThick">
                <a:solidFill>
                  <a:srgbClr val="33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200" b="1" dirty="0">
                <a:solidFill>
                  <a:srgbClr val="000066"/>
                </a:solidFill>
                <a:latin typeface="Times New Roman" pitchFamily="18" charset="0"/>
              </a:rPr>
              <a:t>Valorar</a:t>
            </a:r>
            <a:endParaRPr lang="es-ES" sz="2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4331593" y="1647058"/>
            <a:ext cx="18270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hinThick">
                <a:solidFill>
                  <a:srgbClr val="33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_tradnl" sz="2200" b="1" dirty="0" err="1" smtClean="0">
                <a:solidFill>
                  <a:srgbClr val="000066"/>
                </a:solidFill>
                <a:latin typeface="Times New Roman" pitchFamily="18" charset="0"/>
              </a:rPr>
              <a:t>Coconstruir</a:t>
            </a:r>
            <a:endParaRPr lang="es-ES_tradnl" sz="2200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s-ES_tradnl" sz="2200" b="1" dirty="0" smtClean="0">
                <a:solidFill>
                  <a:srgbClr val="000066"/>
                </a:solidFill>
                <a:latin typeface="Times New Roman" pitchFamily="18" charset="0"/>
              </a:rPr>
              <a:t>comunidades </a:t>
            </a:r>
            <a:endParaRPr lang="es-ES_tradnl" sz="2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21199" name="Rectangle 15"/>
          <p:cNvSpPr>
            <a:spLocks noChangeArrowheads="1"/>
          </p:cNvSpPr>
          <p:nvPr/>
        </p:nvSpPr>
        <p:spPr bwMode="auto">
          <a:xfrm>
            <a:off x="5353941" y="4464608"/>
            <a:ext cx="35839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thinThick">
                <a:solidFill>
                  <a:srgbClr val="33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sz="2000" dirty="0">
                <a:solidFill>
                  <a:srgbClr val="000066"/>
                </a:solidFill>
                <a:latin typeface="Times New Roman" pitchFamily="18" charset="0"/>
              </a:rPr>
              <a:t>(</a:t>
            </a:r>
            <a:r>
              <a:rPr lang="es-ES_tradnl" sz="2000" dirty="0" err="1">
                <a:solidFill>
                  <a:srgbClr val="000066"/>
                </a:solidFill>
                <a:latin typeface="Times New Roman" pitchFamily="18" charset="0"/>
              </a:rPr>
              <a:t>Sapon-Shevin</a:t>
            </a:r>
            <a:r>
              <a:rPr lang="es-ES_tradnl" sz="2000" dirty="0">
                <a:solidFill>
                  <a:srgbClr val="000066"/>
                </a:solidFill>
                <a:latin typeface="Times New Roman" pitchFamily="18" charset="0"/>
              </a:rPr>
              <a:t>, Ramsey, </a:t>
            </a:r>
            <a:r>
              <a:rPr lang="es-ES_tradnl" sz="2000" dirty="0" err="1">
                <a:solidFill>
                  <a:srgbClr val="000066"/>
                </a:solidFill>
                <a:latin typeface="Times New Roman" pitchFamily="18" charset="0"/>
              </a:rPr>
              <a:t>Giroux</a:t>
            </a:r>
            <a:r>
              <a:rPr lang="es-ES_tradnl" sz="2000" dirty="0">
                <a:solidFill>
                  <a:srgbClr val="00006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21200" name="AutoShape 16"/>
          <p:cNvSpPr>
            <a:spLocks noChangeArrowheads="1"/>
          </p:cNvSpPr>
          <p:nvPr/>
        </p:nvSpPr>
        <p:spPr bwMode="auto">
          <a:xfrm rot="10798093">
            <a:off x="5964831" y="2796620"/>
            <a:ext cx="2912199" cy="1590189"/>
          </a:xfrm>
          <a:prstGeom prst="foldedCorner">
            <a:avLst>
              <a:gd name="adj" fmla="val 12500"/>
            </a:avLst>
          </a:prstGeom>
          <a:noFill/>
          <a:ln w="12700" cap="rnd">
            <a:solidFill>
              <a:srgbClr val="FFB03D"/>
            </a:solidFill>
            <a:prstDash val="sysDot"/>
            <a:round/>
            <a:headEnd/>
            <a:tailEnd/>
          </a:ln>
          <a:effectLst/>
        </p:spPr>
        <p:txBody>
          <a:bodyPr rot="10800000" wrap="none" anchor="ctr"/>
          <a:lstStyle/>
          <a:p>
            <a:r>
              <a:rPr lang="es-ES_tradnl" sz="2000" b="1" dirty="0" smtClean="0">
                <a:solidFill>
                  <a:srgbClr val="000066"/>
                </a:solidFill>
                <a:latin typeface="Times New Roman" pitchFamily="18" charset="0"/>
              </a:rPr>
              <a:t>DESCUBRIR/CELEBRAR </a:t>
            </a:r>
            <a:endParaRPr lang="es-ES_tradnl" sz="2000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s-ES_tradnl" sz="2000" b="1" dirty="0">
                <a:solidFill>
                  <a:srgbClr val="000066"/>
                </a:solidFill>
                <a:latin typeface="Times New Roman" pitchFamily="18" charset="0"/>
              </a:rPr>
              <a:t>Diferencias culturales,</a:t>
            </a:r>
          </a:p>
          <a:p>
            <a:r>
              <a:rPr lang="es-ES_tradnl" sz="2000" b="1" dirty="0">
                <a:solidFill>
                  <a:srgbClr val="000066"/>
                </a:solidFill>
                <a:latin typeface="Times New Roman" pitchFamily="18" charset="0"/>
              </a:rPr>
              <a:t>étnicas, de género,</a:t>
            </a:r>
          </a:p>
          <a:p>
            <a:r>
              <a:rPr lang="es-ES_tradnl" sz="2000" b="1" dirty="0">
                <a:solidFill>
                  <a:srgbClr val="000066"/>
                </a:solidFill>
                <a:latin typeface="Times New Roman" pitchFamily="18" charset="0"/>
              </a:rPr>
              <a:t>religiosas, de destrezas y </a:t>
            </a:r>
          </a:p>
          <a:p>
            <a:r>
              <a:rPr lang="es-ES_tradnl" sz="2000" b="1" dirty="0" smtClean="0">
                <a:solidFill>
                  <a:srgbClr val="000066"/>
                </a:solidFill>
                <a:latin typeface="Times New Roman" pitchFamily="18" charset="0"/>
              </a:rPr>
              <a:t>capacidades </a:t>
            </a:r>
            <a:r>
              <a:rPr lang="es-ES_tradnl" sz="2000" b="1" dirty="0">
                <a:solidFill>
                  <a:srgbClr val="000066"/>
                </a:solidFill>
                <a:latin typeface="Times New Roman" pitchFamily="18" charset="0"/>
              </a:rPr>
              <a:t>familiares</a:t>
            </a:r>
            <a:r>
              <a:rPr lang="es-ES_tradnl" sz="2000" b="1" dirty="0" smtClean="0">
                <a:solidFill>
                  <a:srgbClr val="000066"/>
                </a:solidFill>
                <a:latin typeface="Times New Roman" pitchFamily="18" charset="0"/>
              </a:rPr>
              <a:t>...</a:t>
            </a:r>
            <a:endParaRPr lang="es-ES_tradnl" sz="20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8" name="Picture 42" descr="joap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023" y="331912"/>
            <a:ext cx="1450454" cy="11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1" descr="AG00528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19" y="4993481"/>
            <a:ext cx="79216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3" descr="guest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004528"/>
            <a:ext cx="952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http://www.imagenesanimadas.net/Profesiones/Agricultores/agricultor-0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96" y="5591073"/>
            <a:ext cx="990976" cy="89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231431" y="1131429"/>
            <a:ext cx="2646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es-ES_tradnl" b="1" dirty="0">
                <a:solidFill>
                  <a:srgbClr val="000066"/>
                </a:solidFill>
                <a:latin typeface="Times New Roman" pitchFamily="18" charset="0"/>
              </a:rPr>
              <a:t>Ciudadanos críticos y </a:t>
            </a:r>
            <a:r>
              <a:rPr lang="es-ES_tradnl" b="1" dirty="0" smtClean="0">
                <a:solidFill>
                  <a:srgbClr val="000066"/>
                </a:solidFill>
                <a:latin typeface="Times New Roman" pitchFamily="18" charset="0"/>
              </a:rPr>
              <a:t>activos</a:t>
            </a:r>
            <a:r>
              <a:rPr lang="es-ES_tradnl" b="1" dirty="0">
                <a:solidFill>
                  <a:srgbClr val="000066"/>
                </a:solidFill>
                <a:latin typeface="Times New Roman" pitchFamily="18" charset="0"/>
              </a:rPr>
              <a:t>,</a:t>
            </a:r>
          </a:p>
          <a:p>
            <a:pPr marL="177800" indent="-177800"/>
            <a:r>
              <a:rPr lang="es-ES_tradnl" b="1" dirty="0">
                <a:solidFill>
                  <a:srgbClr val="000066"/>
                </a:solidFill>
                <a:latin typeface="Times New Roman" pitchFamily="18" charset="0"/>
              </a:rPr>
              <a:t>Oposición a la exclusión</a:t>
            </a:r>
          </a:p>
          <a:p>
            <a:pPr marL="177800" indent="-177800"/>
            <a:r>
              <a:rPr lang="es-ES_tradnl" b="1" dirty="0">
                <a:solidFill>
                  <a:srgbClr val="000066"/>
                </a:solidFill>
                <a:latin typeface="Times New Roman" pitchFamily="18" charset="0"/>
              </a:rPr>
              <a:t>Ejercicio de derechos </a:t>
            </a:r>
            <a:r>
              <a:rPr lang="es-ES_tradnl" b="1" dirty="0" smtClean="0">
                <a:solidFill>
                  <a:srgbClr val="000066"/>
                </a:solidFill>
                <a:latin typeface="Times New Roman" pitchFamily="18" charset="0"/>
              </a:rPr>
              <a:t>iguales. </a:t>
            </a:r>
            <a:endParaRPr lang="es-ES_tradnl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69953" y="6485286"/>
            <a:ext cx="2895600" cy="365125"/>
          </a:xfrm>
        </p:spPr>
        <p:txBody>
          <a:bodyPr/>
          <a:lstStyle/>
          <a:p>
            <a:r>
              <a:rPr lang="es-PE" dirty="0" smtClean="0">
                <a:solidFill>
                  <a:schemeClr val="bg1"/>
                </a:solidFill>
              </a:rPr>
              <a:t>Ramón R. Abarca Fernández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4" name="Picture 379" descr="lin04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78" y="2606725"/>
            <a:ext cx="2857511" cy="25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farm2.static.flickr.com/1241/531768073_bc6b3e4e26_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54" y="3306762"/>
            <a:ext cx="1353488" cy="101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521" y="646331"/>
            <a:ext cx="2301179" cy="3139321"/>
          </a:xfrm>
          <a:prstGeom prst="rect">
            <a:avLst/>
          </a:prstGeom>
          <a:gradFill>
            <a:gsLst>
              <a:gs pos="49000">
                <a:schemeClr val="accent3">
                  <a:tint val="50000"/>
                  <a:satMod val="300000"/>
                </a:schemeClr>
              </a:gs>
              <a:gs pos="87000">
                <a:schemeClr val="accent3">
                  <a:tint val="50000"/>
                  <a:satMod val="300000"/>
                </a:schemeClr>
              </a:gs>
              <a:gs pos="92000">
                <a:schemeClr val="accent3">
                  <a:tint val="37000"/>
                  <a:satMod val="300000"/>
                </a:schemeClr>
              </a:gs>
              <a:gs pos="35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Ese humano </a:t>
            </a:r>
            <a:r>
              <a:rPr lang="es-PE" dirty="0"/>
              <a:t>comprenderá que hay millones de formas de desarrollar la </a:t>
            </a:r>
            <a:r>
              <a:rPr lang="es-PE" b="1" dirty="0"/>
              <a:t>emoción</a:t>
            </a:r>
            <a:r>
              <a:rPr lang="es-PE" dirty="0"/>
              <a:t> y el </a:t>
            </a:r>
            <a:r>
              <a:rPr lang="es-PE" b="1" dirty="0"/>
              <a:t>pensamiento</a:t>
            </a:r>
            <a:r>
              <a:rPr lang="es-PE" dirty="0"/>
              <a:t>, que hay una diversidad inimaginable de formas de </a:t>
            </a:r>
            <a:r>
              <a:rPr lang="es-PE" b="1" dirty="0"/>
              <a:t>sentir</a:t>
            </a:r>
            <a:r>
              <a:rPr lang="es-PE" dirty="0"/>
              <a:t> y </a:t>
            </a:r>
            <a:r>
              <a:rPr lang="es-PE" b="1" dirty="0" smtClean="0"/>
              <a:t>pensar</a:t>
            </a:r>
            <a:r>
              <a:rPr lang="es-PE" dirty="0"/>
              <a:t/>
            </a:r>
            <a:br>
              <a:rPr lang="es-PE" dirty="0"/>
            </a:br>
            <a:r>
              <a:rPr lang="es-PE" i="1" dirty="0" smtClean="0"/>
              <a:t>E</a:t>
            </a:r>
            <a:r>
              <a:rPr lang="es-PE" i="1" dirty="0"/>
              <a:t>. </a:t>
            </a:r>
            <a:r>
              <a:rPr lang="es-PE" i="1" dirty="0" err="1"/>
              <a:t>Nassar</a:t>
            </a:r>
            <a:r>
              <a:rPr lang="es-PE" i="1" dirty="0"/>
              <a:t> con </a:t>
            </a:r>
            <a:r>
              <a:rPr lang="es-PE" i="1" dirty="0" smtClean="0"/>
              <a:t>Silo, 1997</a:t>
            </a:r>
            <a:endParaRPr lang="es-PE" dirty="0"/>
          </a:p>
        </p:txBody>
      </p:sp>
      <p:sp>
        <p:nvSpPr>
          <p:cNvPr id="26" name="25 Rectángulo"/>
          <p:cNvSpPr/>
          <p:nvPr/>
        </p:nvSpPr>
        <p:spPr>
          <a:xfrm>
            <a:off x="3861490" y="5317295"/>
            <a:ext cx="3558939" cy="1107996"/>
          </a:xfrm>
          <a:prstGeom prst="rect">
            <a:avLst/>
          </a:prstGeom>
          <a:gradFill flip="none" rotWithShape="1">
            <a:gsLst>
              <a:gs pos="96000">
                <a:srgbClr val="DFFDB3"/>
              </a:gs>
              <a:gs pos="96000">
                <a:schemeClr val="accent3">
                  <a:tint val="50000"/>
                  <a:satMod val="300000"/>
                </a:schemeClr>
              </a:gs>
              <a:gs pos="38000">
                <a:schemeClr val="accent3">
                  <a:tint val="37000"/>
                  <a:satMod val="300000"/>
                </a:schemeClr>
              </a:gs>
              <a:gs pos="21000">
                <a:schemeClr val="accent3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/>
              <a:t>Somos hijos del pasado y  padres del futuro</a:t>
            </a:r>
            <a:r>
              <a:rPr lang="es-ES" dirty="0"/>
              <a:t>.   </a:t>
            </a:r>
            <a:r>
              <a:rPr lang="es-ES" dirty="0" smtClean="0"/>
              <a:t>     </a:t>
            </a:r>
          </a:p>
          <a:p>
            <a:pPr algn="ctr"/>
            <a:r>
              <a:rPr lang="es-ES" dirty="0" smtClean="0"/>
              <a:t>M</a:t>
            </a:r>
            <a:r>
              <a:rPr lang="es-ES" dirty="0"/>
              <a:t>. </a:t>
            </a:r>
            <a:r>
              <a:rPr lang="es-ES" dirty="0" smtClean="0"/>
              <a:t>Unamuno, 1864-1936</a:t>
            </a:r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>
            <a:off x="4598716" y="2775233"/>
            <a:ext cx="15007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200" b="1" dirty="0">
                <a:solidFill>
                  <a:srgbClr val="000066"/>
                </a:solidFill>
                <a:latin typeface="Times New Roman" pitchFamily="18" charset="0"/>
              </a:rPr>
              <a:t>Diversidad</a:t>
            </a:r>
            <a:endParaRPr lang="es-ES" sz="2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33" name="Picture 35" descr="girlwalk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774" y="4321175"/>
            <a:ext cx="158609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6" descr="aagir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1618" y="3662878"/>
            <a:ext cx="143139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girlwalk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0213" y="2619756"/>
            <a:ext cx="158609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aagir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79178" y="1870093"/>
            <a:ext cx="143139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 descr="1espiral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7491" y="4817845"/>
            <a:ext cx="1023386" cy="20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1espiral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2505" y="3942154"/>
            <a:ext cx="1023386" cy="20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 descr="1espiral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65057" y="3058885"/>
            <a:ext cx="1023386" cy="20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0" descr="6rombos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79243"/>
            <a:ext cx="1738366" cy="21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0" descr="6rombos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96" y="4370652"/>
            <a:ext cx="1444020" cy="1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 descr="6rombos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80" y="3487383"/>
            <a:ext cx="1444020" cy="1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0" descr="6rombos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32" y="2640393"/>
            <a:ext cx="1444020" cy="1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91" descr="buswoman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8551">
            <a:off x="2495519" y="3522819"/>
            <a:ext cx="6715696" cy="85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DBE-80E8-40DD-8B27-94A4AD6AC0FF}" type="slidenum">
              <a:rPr lang="es-PE" smtClean="0">
                <a:solidFill>
                  <a:schemeClr val="bg1"/>
                </a:solidFill>
              </a:rPr>
              <a:t>6</a:t>
            </a:fld>
            <a:endParaRPr lang="es-P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36037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9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9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9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9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9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9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8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8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8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300"/>
                            </p:stCondLst>
                            <p:childTnLst>
                              <p:par>
                                <p:cTn id="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3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3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3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300"/>
                            </p:stCondLst>
                            <p:childTnLst>
                              <p:par>
                                <p:cTn id="7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90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9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900"/>
                            </p:stCondLst>
                            <p:childTnLst>
                              <p:par>
                                <p:cTn id="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22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450"/>
                            </p:stCondLst>
                            <p:childTnLst>
                              <p:par>
                                <p:cTn id="9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450"/>
                            </p:stCondLst>
                            <p:childTnLst>
                              <p:par>
                                <p:cTn id="10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650"/>
                            </p:stCondLst>
                            <p:childTnLst>
                              <p:par>
                                <p:cTn id="10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3650"/>
                            </p:stCondLst>
                            <p:childTnLst>
                              <p:par>
                                <p:cTn id="1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150"/>
                            </p:stCondLst>
                            <p:childTnLst>
                              <p:par>
                                <p:cTn id="1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8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100"/>
                            </p:stCondLst>
                            <p:childTnLst>
                              <p:par>
                                <p:cTn id="1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 animBg="1"/>
      <p:bldP spid="221195" grpId="0"/>
      <p:bldP spid="221196" grpId="0"/>
      <p:bldP spid="221197" grpId="0"/>
      <p:bldP spid="221198" grpId="0"/>
      <p:bldP spid="221199" grpId="0"/>
      <p:bldP spid="221200" grpId="0" animBg="1"/>
      <p:bldP spid="2" grpId="0"/>
      <p:bldP spid="5" grpId="0" animBg="1"/>
      <p:bldP spid="2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FF3399"/>
            </a:gs>
            <a:gs pos="90000">
              <a:srgbClr val="FF6633"/>
            </a:gs>
            <a:gs pos="83000">
              <a:srgbClr val="FFFF00"/>
            </a:gs>
            <a:gs pos="95000">
              <a:srgbClr val="01A78F"/>
            </a:gs>
            <a:gs pos="100000">
              <a:srgbClr val="3366F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5" name="Rectangle 9"/>
          <p:cNvSpPr>
            <a:spLocks noChangeArrowheads="1"/>
          </p:cNvSpPr>
          <p:nvPr/>
        </p:nvSpPr>
        <p:spPr bwMode="auto">
          <a:xfrm>
            <a:off x="0" y="-38635"/>
            <a:ext cx="9144000" cy="646331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  <a:latin typeface="Bookman Old Style" pitchFamily="18" charset="0"/>
              </a:rPr>
              <a:t>a</a:t>
            </a:r>
            <a:r>
              <a:rPr lang="es-ES_tradnl" sz="3600" b="1" dirty="0" err="1" smtClean="0">
                <a:solidFill>
                  <a:schemeClr val="tx1"/>
                </a:solidFill>
                <a:latin typeface="Bookman Old Style" pitchFamily="18" charset="0"/>
              </a:rPr>
              <a:t>.El</a:t>
            </a:r>
            <a:r>
              <a:rPr lang="es-ES_tradnl" sz="3600" b="1" dirty="0" smtClean="0">
                <a:solidFill>
                  <a:schemeClr val="tx1"/>
                </a:solidFill>
                <a:latin typeface="Bookman Old Style" pitchFamily="18" charset="0"/>
              </a:rPr>
              <a:t> aula: Comunidad de aprendizaje</a:t>
            </a:r>
            <a:endParaRPr lang="es-ES" sz="3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7410" name="Picture 2" descr="Rockero (88Wx168H) - Un rockero es un individuo que gusta de la música rock como un medio de vida, distinguiéndose por su estética, comportamiento y aficiones.  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69" y="2787449"/>
            <a:ext cx="1465729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palermoviejo.com/palermoviejo/gifs/chicos4/3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97" y="1288916"/>
            <a:ext cx="2571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palermoviejo.com/palermoviejo/gifs/chicos4/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06" y="568532"/>
            <a:ext cx="13811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www.palermoviejo.com/palermoviejo/gifs/chicos4/6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02" y="3250761"/>
            <a:ext cx="98107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ww.blogdemaria.com/wp-content/archivos/bandas04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47" y="4394521"/>
            <a:ext cx="476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Ramón R. Abarca Fernández</a:t>
            </a:r>
            <a:endParaRPr lang="es-PE"/>
          </a:p>
        </p:txBody>
      </p:sp>
      <p:pic>
        <p:nvPicPr>
          <p:cNvPr id="18" name="Picture 6" descr="http://www.eureka.edu/emp/snafziger/EDU410/lhymbaugh/prisoner1_35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35" y="607696"/>
            <a:ext cx="22479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47849" y="607696"/>
            <a:ext cx="1944216" cy="861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000066"/>
                </a:solidFill>
                <a:latin typeface="Times New Roman" pitchFamily="18" charset="0"/>
              </a:rPr>
              <a:t>Pequeños pasos,</a:t>
            </a:r>
          </a:p>
          <a:p>
            <a:pPr algn="ctr"/>
            <a:r>
              <a:rPr lang="es-ES_tradnl" b="1" dirty="0">
                <a:solidFill>
                  <a:srgbClr val="000066"/>
                </a:solidFill>
                <a:latin typeface="Times New Roman" pitchFamily="18" charset="0"/>
              </a:rPr>
              <a:t>no grandes desafíos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788024" y="659766"/>
            <a:ext cx="1853170" cy="589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  <a:latin typeface="Times New Roman" pitchFamily="18" charset="0"/>
              </a:rPr>
              <a:t>Actuamos con </a:t>
            </a:r>
            <a:r>
              <a:rPr lang="es-ES_tradnl" b="1" dirty="0" smtClean="0">
                <a:solidFill>
                  <a:schemeClr val="tx1"/>
                </a:solidFill>
                <a:latin typeface="Times New Roman" pitchFamily="18" charset="0"/>
              </a:rPr>
              <a:t>imaginación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56175" y="1469338"/>
            <a:ext cx="2543733" cy="8795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0066"/>
                </a:solidFill>
                <a:latin typeface="Times New Roman" pitchFamily="18" charset="0"/>
              </a:rPr>
              <a:t>Todos  </a:t>
            </a:r>
            <a:r>
              <a:rPr lang="es-ES" b="1" dirty="0" smtClean="0">
                <a:solidFill>
                  <a:srgbClr val="000066"/>
                </a:solidFill>
                <a:latin typeface="Times New Roman" pitchFamily="18" charset="0"/>
              </a:rPr>
              <a:t>trabajamos lo </a:t>
            </a:r>
            <a:r>
              <a:rPr lang="es-ES" b="1" dirty="0">
                <a:solidFill>
                  <a:srgbClr val="000066"/>
                </a:solidFill>
                <a:latin typeface="Times New Roman" pitchFamily="18" charset="0"/>
              </a:rPr>
              <a:t>mismo, pero el profesor </a:t>
            </a:r>
            <a:r>
              <a:rPr lang="es-ES" b="1" dirty="0" smtClean="0">
                <a:solidFill>
                  <a:srgbClr val="000066"/>
                </a:solidFill>
                <a:latin typeface="Times New Roman" pitchFamily="18" charset="0"/>
              </a:rPr>
              <a:t>asesora a cada uno</a:t>
            </a:r>
            <a:endParaRPr lang="es-ES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06726" y="3757386"/>
            <a:ext cx="5760640" cy="495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Educación es praxis, reflexión y acción sobre el </a:t>
            </a:r>
            <a:r>
              <a:rPr lang="es-ES" b="1" i="1" dirty="0">
                <a:solidFill>
                  <a:schemeClr val="tx1"/>
                </a:solidFill>
              </a:rPr>
              <a:t>mundo </a:t>
            </a:r>
            <a:endParaRPr lang="es-ES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367019" y="2860135"/>
            <a:ext cx="1809719" cy="6956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  <a:latin typeface="Times New Roman" pitchFamily="18" charset="0"/>
              </a:rPr>
              <a:t>Aprendemos para aplicar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1834949"/>
            <a:ext cx="2592288" cy="952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No hay maestro que no pueda ser discípulo. 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Baltazar Gracián</a:t>
            </a:r>
            <a:endParaRPr lang="es-ES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619672" y="2824456"/>
            <a:ext cx="259228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000066"/>
                </a:solidFill>
                <a:latin typeface="Times New Roman" pitchFamily="18" charset="0"/>
              </a:rPr>
              <a:t>Todos estamos incluidos. No </a:t>
            </a:r>
            <a:r>
              <a:rPr lang="es-ES_tradnl" b="1" dirty="0" smtClean="0">
                <a:solidFill>
                  <a:srgbClr val="000066"/>
                </a:solidFill>
                <a:latin typeface="Times New Roman" pitchFamily="18" charset="0"/>
              </a:rPr>
              <a:t>existe marginación</a:t>
            </a:r>
            <a:endParaRPr lang="es-ES_tradnl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279281" y="2567007"/>
            <a:ext cx="2592288" cy="586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000066"/>
                </a:solidFill>
                <a:latin typeface="Times New Roman" pitchFamily="18" charset="0"/>
              </a:rPr>
              <a:t>Es importante conocer, hacer y hacer</a:t>
            </a:r>
            <a:endParaRPr lang="es-ES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27" name="Picture 82" descr="87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81" y="4423641"/>
            <a:ext cx="1566203" cy="149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121803" y="5908462"/>
            <a:ext cx="6299130" cy="720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Todo </a:t>
            </a:r>
            <a:r>
              <a:rPr lang="es-PE" b="1" dirty="0" smtClean="0">
                <a:solidFill>
                  <a:schemeClr val="tx1"/>
                </a:solidFill>
              </a:rPr>
              <a:t>aprendizaje </a:t>
            </a:r>
            <a:r>
              <a:rPr lang="es-PE" b="1" dirty="0">
                <a:solidFill>
                  <a:schemeClr val="tx1"/>
                </a:solidFill>
              </a:rPr>
              <a:t>necesita de un contexto para ser adquirido y requiere interacción y colaboración.  </a:t>
            </a:r>
            <a:r>
              <a:rPr lang="es-PE" b="1" dirty="0" smtClean="0">
                <a:solidFill>
                  <a:schemeClr val="tx1"/>
                </a:solidFill>
              </a:rPr>
              <a:t>Lave </a:t>
            </a:r>
            <a:r>
              <a:rPr lang="es-PE" b="1" dirty="0">
                <a:solidFill>
                  <a:schemeClr val="tx1"/>
                </a:solidFill>
              </a:rPr>
              <a:t>y </a:t>
            </a:r>
            <a:r>
              <a:rPr lang="es-PE" b="1" dirty="0" err="1">
                <a:solidFill>
                  <a:schemeClr val="tx1"/>
                </a:solidFill>
              </a:rPr>
              <a:t>Wenger</a:t>
            </a:r>
            <a:endParaRPr lang="es-PE" dirty="0"/>
          </a:p>
        </p:txBody>
      </p:sp>
      <p:pic>
        <p:nvPicPr>
          <p:cNvPr id="20" name="Picture 52" descr="homb010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46" y="3654424"/>
            <a:ext cx="5647694" cy="68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62382" y="6268961"/>
            <a:ext cx="2133600" cy="365125"/>
          </a:xfrm>
        </p:spPr>
        <p:txBody>
          <a:bodyPr/>
          <a:lstStyle/>
          <a:p>
            <a:fld id="{4A29BDBE-80E8-40DD-8B27-94A4AD6AC0FF}" type="slidenum">
              <a:rPr lang="es-PE" smtClean="0">
                <a:solidFill>
                  <a:schemeClr val="bg1"/>
                </a:solidFill>
              </a:rPr>
              <a:t>7</a:t>
            </a:fld>
            <a:endParaRPr lang="es-P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21289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6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6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5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5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55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550"/>
                            </p:stCondLst>
                            <p:childTnLst>
                              <p:par>
                                <p:cTn id="7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50"/>
                            </p:stCondLst>
                            <p:childTnLst>
                              <p:par>
                                <p:cTn id="7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55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550"/>
                            </p:stCondLst>
                            <p:childTnLst>
                              <p:par>
                                <p:cTn id="85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5" grpId="0" animBg="1"/>
      <p:bldP spid="3" grpId="0" animBg="1"/>
      <p:bldP spid="4" grpId="0" animBg="1"/>
      <p:bldP spid="5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FFF200"/>
            </a:gs>
            <a:gs pos="6000">
              <a:srgbClr val="FF7A00"/>
            </a:gs>
            <a:gs pos="77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52882" y="3789040"/>
            <a:ext cx="9196881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eriod" startAt="4"/>
            </a:pPr>
            <a:r>
              <a:rPr lang="es-PE" sz="2800" dirty="0" smtClean="0"/>
              <a:t>Que los estudiantes </a:t>
            </a:r>
            <a:r>
              <a:rPr lang="es-PE" sz="2800" b="1" dirty="0" smtClean="0"/>
              <a:t>valoren</a:t>
            </a:r>
            <a:r>
              <a:rPr lang="es-PE" sz="2800" dirty="0" smtClean="0"/>
              <a:t> su </a:t>
            </a:r>
            <a:r>
              <a:rPr lang="es-PE" sz="2800" b="1" dirty="0" smtClean="0"/>
              <a:t>experiencia</a:t>
            </a:r>
            <a:r>
              <a:rPr lang="es-PE" sz="2800" dirty="0" smtClean="0"/>
              <a:t> diaria </a:t>
            </a:r>
            <a:r>
              <a:rPr lang="es-PE" sz="2800" dirty="0"/>
              <a:t>y </a:t>
            </a:r>
            <a:r>
              <a:rPr lang="es-PE" sz="2800" dirty="0" smtClean="0"/>
              <a:t>alimenten la </a:t>
            </a:r>
            <a:r>
              <a:rPr lang="es-PE" sz="2800" b="1" dirty="0"/>
              <a:t>reflexión </a:t>
            </a:r>
            <a:r>
              <a:rPr lang="es-PE" sz="2800" b="1" dirty="0" smtClean="0"/>
              <a:t>crítica</a:t>
            </a:r>
            <a:r>
              <a:rPr lang="es-PE" sz="2800" dirty="0" smtClean="0"/>
              <a:t>.</a:t>
            </a:r>
            <a:endParaRPr lang="es-PE" sz="2800" dirty="0"/>
          </a:p>
          <a:p>
            <a:pPr marL="514350" indent="-514350">
              <a:buFont typeface="+mj-lt"/>
              <a:buAutoNum type="alphaLcPeriod" startAt="4"/>
            </a:pPr>
            <a:r>
              <a:rPr lang="es-PE" sz="2800" dirty="0" smtClean="0"/>
              <a:t>Estimulación para </a:t>
            </a:r>
            <a:r>
              <a:rPr lang="es-PE" sz="2800" dirty="0"/>
              <a:t>que </a:t>
            </a:r>
            <a:r>
              <a:rPr lang="es-PE" sz="2800" dirty="0" smtClean="0"/>
              <a:t>los estudiantes </a:t>
            </a:r>
            <a:r>
              <a:rPr lang="es-PE" sz="2800" b="1" dirty="0" smtClean="0"/>
              <a:t>solucionen</a:t>
            </a:r>
            <a:r>
              <a:rPr lang="es-PE" sz="2800" dirty="0" smtClean="0"/>
              <a:t> los problemas.</a:t>
            </a:r>
            <a:endParaRPr lang="es-PE" sz="2800" dirty="0"/>
          </a:p>
          <a:p>
            <a:pPr marL="514350" indent="-514350">
              <a:buFont typeface="+mj-lt"/>
              <a:buAutoNum type="alphaLcPeriod" startAt="4"/>
            </a:pPr>
            <a:r>
              <a:rPr lang="es-PE" sz="2800" b="1" dirty="0" smtClean="0"/>
              <a:t>Revisión</a:t>
            </a:r>
            <a:r>
              <a:rPr lang="es-PE" sz="2800" dirty="0"/>
              <a:t> </a:t>
            </a:r>
            <a:r>
              <a:rPr lang="es-PE" sz="2800" dirty="0" smtClean="0"/>
              <a:t>periódica, con los estudiantes, de los conceptos </a:t>
            </a:r>
            <a:r>
              <a:rPr lang="es-PE" sz="2800" dirty="0"/>
              <a:t>y </a:t>
            </a:r>
            <a:r>
              <a:rPr lang="es-PE" sz="2800" dirty="0" smtClean="0"/>
              <a:t>procesos sobre lo aprendido </a:t>
            </a:r>
            <a:r>
              <a:rPr lang="es-PE" sz="2800" i="1" dirty="0"/>
              <a:t>(</a:t>
            </a:r>
            <a:r>
              <a:rPr lang="es-PE" sz="2800" i="1" dirty="0" err="1"/>
              <a:t>curriculum</a:t>
            </a:r>
            <a:r>
              <a:rPr lang="es-PE" sz="2800" i="1" dirty="0"/>
              <a:t> </a:t>
            </a:r>
            <a:r>
              <a:rPr lang="es-PE" sz="2800" i="1" dirty="0" smtClean="0"/>
              <a:t>en espiral</a:t>
            </a:r>
            <a:r>
              <a:rPr lang="es-PE" sz="2800" i="1" dirty="0"/>
              <a:t>)</a:t>
            </a:r>
            <a:endParaRPr lang="es-PE" sz="2800" dirty="0"/>
          </a:p>
        </p:txBody>
      </p:sp>
      <p:sp>
        <p:nvSpPr>
          <p:cNvPr id="3" name="2 Rectángulo"/>
          <p:cNvSpPr/>
          <p:nvPr/>
        </p:nvSpPr>
        <p:spPr>
          <a:xfrm>
            <a:off x="20635" y="22163"/>
            <a:ext cx="912336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3600" b="1" dirty="0" smtClean="0"/>
              <a:t>6. Actividades </a:t>
            </a:r>
            <a:r>
              <a:rPr lang="es-PE" sz="3600" b="1" dirty="0"/>
              <a:t>en el aula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-52882" y="6261244"/>
            <a:ext cx="7110311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1600" dirty="0">
                <a:solidFill>
                  <a:schemeClr val="tx1"/>
                </a:solidFill>
              </a:rPr>
              <a:t>http://abc.gov.ar/lainstitucion/sistemaeducativo/secundaria/itinerariosformativos/</a:t>
            </a:r>
            <a:r>
              <a:rPr lang="es-PE" sz="1600" dirty="0">
                <a:solidFill>
                  <a:schemeClr val="bg1"/>
                </a:solidFill>
              </a:rPr>
              <a:t>modulos/informatica_programacion_basica/iti_programacion_basica.pdf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72200" y="6505137"/>
            <a:ext cx="2249712" cy="365125"/>
          </a:xfr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PE" dirty="0" smtClean="0">
                <a:solidFill>
                  <a:schemeClr val="bg1"/>
                </a:solidFill>
              </a:rPr>
              <a:t>Ramón R. Abarca Fernández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6" name="Picture 8" descr="http://www.imagenesanimadas.net/Arquitectura/Escuelas/escuela-0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" y="764704"/>
            <a:ext cx="4580009" cy="3096344"/>
          </a:xfrm>
          <a:prstGeom prst="rect">
            <a:avLst/>
          </a:prstGeom>
          <a:gradFill flip="none" rotWithShape="1">
            <a:gsLst>
              <a:gs pos="48000">
                <a:srgbClr val="FFF200"/>
              </a:gs>
              <a:gs pos="60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7" name="6 Rectángulo"/>
          <p:cNvSpPr/>
          <p:nvPr/>
        </p:nvSpPr>
        <p:spPr>
          <a:xfrm>
            <a:off x="4626635" y="764704"/>
            <a:ext cx="4517365" cy="30963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lnSpc>
                <a:spcPts val="27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s-PE" sz="2800" dirty="0" smtClean="0"/>
              <a:t>Normatividad secuencial y clara, cuya </a:t>
            </a:r>
            <a:r>
              <a:rPr lang="es-PE" sz="2800" b="1" dirty="0"/>
              <a:t>estructura</a:t>
            </a:r>
            <a:r>
              <a:rPr lang="es-PE" sz="2800" dirty="0"/>
              <a:t> </a:t>
            </a:r>
            <a:r>
              <a:rPr lang="es-PE" sz="2800" dirty="0" smtClean="0"/>
              <a:t>la entiendan los estudiantes</a:t>
            </a:r>
          </a:p>
          <a:p>
            <a:pPr marL="514350" indent="-514350">
              <a:lnSpc>
                <a:spcPts val="27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s-PE" sz="2800" b="1" dirty="0" smtClean="0"/>
              <a:t>Exposición</a:t>
            </a:r>
            <a:r>
              <a:rPr lang="es-PE" sz="2800" dirty="0" smtClean="0"/>
              <a:t> y presentación pertinente del </a:t>
            </a:r>
            <a:r>
              <a:rPr lang="es-PE" sz="2800" dirty="0"/>
              <a:t>material y </a:t>
            </a:r>
            <a:r>
              <a:rPr lang="es-PE" sz="2800" dirty="0" smtClean="0"/>
              <a:t>actividades a desarrollar.</a:t>
            </a:r>
          </a:p>
          <a:p>
            <a:pPr marL="442913" indent="-442913">
              <a:lnSpc>
                <a:spcPts val="27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s-PE" sz="2800" dirty="0"/>
              <a:t>Ir de lo concreto a lo </a:t>
            </a:r>
            <a:r>
              <a:rPr lang="es-PE" sz="2800" b="1" dirty="0"/>
              <a:t>global</a:t>
            </a:r>
            <a:r>
              <a:rPr lang="es-PE" sz="2800" dirty="0" smtClean="0"/>
              <a:t>.</a:t>
            </a:r>
            <a:endParaRPr lang="es-PE" sz="2800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85317" y="6466696"/>
            <a:ext cx="2133600" cy="365125"/>
          </a:xfrm>
        </p:spPr>
        <p:txBody>
          <a:bodyPr/>
          <a:lstStyle/>
          <a:p>
            <a:fld id="{4A29BDBE-80E8-40DD-8B27-94A4AD6AC0FF}" type="slidenum">
              <a:rPr lang="es-PE" smtClean="0">
                <a:solidFill>
                  <a:schemeClr val="bg1"/>
                </a:solidFill>
              </a:rPr>
              <a:t>8</a:t>
            </a:fld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5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FFF200"/>
            </a:gs>
            <a:gs pos="74000">
              <a:srgbClr val="FF7A00"/>
            </a:gs>
            <a:gs pos="85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759030" y="2070915"/>
            <a:ext cx="2041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Creación de un ambiente propicio para el aprendizaje.</a:t>
            </a:r>
            <a:endParaRPr lang="es-PE" dirty="0"/>
          </a:p>
        </p:txBody>
      </p:sp>
      <p:pic>
        <p:nvPicPr>
          <p:cNvPr id="6" name="Picture 36" descr="abc_aredbig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19" y="3742576"/>
            <a:ext cx="876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839460" y="1987328"/>
            <a:ext cx="24228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Preparación para el aprendizaje:</a:t>
            </a:r>
          </a:p>
          <a:p>
            <a:pPr algn="ctr"/>
            <a:r>
              <a:rPr lang="es-ES" dirty="0" smtClean="0"/>
              <a:t>Implementación del currículum para que todos los estudiantes logren aprendizajes de calidad</a:t>
            </a:r>
            <a:endParaRPr lang="es-PE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962961" y="4669532"/>
            <a:ext cx="210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Responsabilidades profesionales</a:t>
            </a:r>
            <a:endParaRPr lang="es-PE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936382" y="4600943"/>
            <a:ext cx="204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Orientaciones para que todos los estudiantes aprendan</a:t>
            </a:r>
            <a:endParaRPr lang="es-PE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9911" y="11949"/>
            <a:ext cx="90587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a. Ciclo del proceso de aprendizaje/enseñanza</a:t>
            </a:r>
            <a:endParaRPr lang="es-PE" sz="3600" b="1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365326" y="2494072"/>
            <a:ext cx="1446262" cy="834869"/>
          </a:xfrm>
          <a:prstGeom prst="rect">
            <a:avLst/>
          </a:prstGeom>
          <a:solidFill>
            <a:srgbClr val="CC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CL" sz="1400" b="1" dirty="0" smtClean="0">
                <a:latin typeface="Arial" pitchFamily="34" charset="0"/>
                <a:cs typeface="Arial" pitchFamily="34" charset="0"/>
              </a:rPr>
              <a:t>Preparación para el aprendizaje</a:t>
            </a:r>
            <a:endParaRPr lang="es-CL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824673" y="2385072"/>
            <a:ext cx="1981200" cy="774117"/>
          </a:xfrm>
          <a:prstGeom prst="rect">
            <a:avLst/>
          </a:prstGeom>
          <a:solidFill>
            <a:srgbClr val="CC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CL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Creación de un ambiente propicio para el aprendizaje</a:t>
            </a:r>
            <a:endParaRPr lang="es-C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303900" y="4954930"/>
            <a:ext cx="1828800" cy="617984"/>
          </a:xfrm>
          <a:prstGeom prst="rect">
            <a:avLst/>
          </a:prstGeom>
          <a:solidFill>
            <a:srgbClr val="CC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CL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Responsabilidades profesionales</a:t>
            </a:r>
            <a:endParaRPr lang="es-ES" sz="1400" b="1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386842" y="4908762"/>
            <a:ext cx="1600200" cy="584689"/>
          </a:xfrm>
          <a:prstGeom prst="rect">
            <a:avLst/>
          </a:prstGeom>
          <a:solidFill>
            <a:srgbClr val="CC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CL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Orientación para el aprendizaje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899592" y="762963"/>
            <a:ext cx="7344816" cy="59063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3 Elipse"/>
          <p:cNvSpPr/>
          <p:nvPr/>
        </p:nvSpPr>
        <p:spPr>
          <a:xfrm>
            <a:off x="1043608" y="908720"/>
            <a:ext cx="7056784" cy="56166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8" name="Picture 75" descr="gif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599" y="681130"/>
            <a:ext cx="851567" cy="35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5" descr="gif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2281">
            <a:off x="6798176" y="1571969"/>
            <a:ext cx="936724" cy="38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5" descr="gif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45340">
            <a:off x="540680" y="3085653"/>
            <a:ext cx="936724" cy="38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5" descr="gif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8835">
            <a:off x="4080899" y="6427392"/>
            <a:ext cx="936724" cy="38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5" descr="gif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1741">
            <a:off x="7721185" y="3448996"/>
            <a:ext cx="936724" cy="38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5" descr="gif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0336">
            <a:off x="6514327" y="5686738"/>
            <a:ext cx="936724" cy="38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5" descr="gif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7992">
            <a:off x="1295029" y="5329398"/>
            <a:ext cx="936724" cy="38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5" descr="gif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7035">
            <a:off x="1856963" y="1194202"/>
            <a:ext cx="936724" cy="38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14096" y="1987328"/>
            <a:ext cx="2945439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</a:rPr>
              <a:t>Cómo funciona la Calidad </a:t>
            </a:r>
            <a:endParaRPr lang="es-PE" sz="2000" b="1" dirty="0">
              <a:solidFill>
                <a:schemeClr val="tx1"/>
              </a:solidFill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2811190" y="2671079"/>
            <a:ext cx="1544786" cy="110554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Planificar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5144430" y="2671079"/>
            <a:ext cx="1544786" cy="110554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Prestar el servicio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5038279" y="4510199"/>
            <a:ext cx="1544786" cy="110554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Evaluar la Prestación</a:t>
            </a:r>
            <a:endParaRPr lang="es-PE" sz="1600" b="1" dirty="0">
              <a:solidFill>
                <a:schemeClr val="tx1"/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2592503" y="4600943"/>
            <a:ext cx="1544786" cy="110554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Mejorar el servicio</a:t>
            </a:r>
            <a:endParaRPr lang="es-PE" b="1" dirty="0">
              <a:solidFill>
                <a:schemeClr val="tx1"/>
              </a:solidFill>
            </a:endParaRPr>
          </a:p>
        </p:txBody>
      </p:sp>
      <p:pic>
        <p:nvPicPr>
          <p:cNvPr id="35" name="Picture 165" descr="flecha_derecha-flecha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48" y="2911506"/>
            <a:ext cx="787102" cy="5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65" descr="flecha_derecha-flecha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2616" y="3805050"/>
            <a:ext cx="787102" cy="5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65" descr="flecha_derecha-flecha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62264" y="4908762"/>
            <a:ext cx="787102" cy="5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5" descr="flecha_derecha-flecha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2266">
            <a:off x="3190032" y="3894619"/>
            <a:ext cx="787102" cy="5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0" descr="abc_predbig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69" y="1118415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8" descr="abc_hredbig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67" y="1118415"/>
            <a:ext cx="876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 descr="abc_eredbigw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66" y="3695873"/>
            <a:ext cx="8096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4674" y="6439363"/>
            <a:ext cx="2895600" cy="365125"/>
          </a:xfrm>
        </p:spPr>
        <p:txBody>
          <a:bodyPr/>
          <a:lstStyle/>
          <a:p>
            <a:r>
              <a:rPr lang="es-PE" dirty="0" smtClean="0">
                <a:solidFill>
                  <a:schemeClr val="bg1"/>
                </a:solidFill>
              </a:rPr>
              <a:t>Ramón R. Abarca Fernández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85748" y="6128741"/>
            <a:ext cx="2133600" cy="365125"/>
          </a:xfrm>
        </p:spPr>
        <p:txBody>
          <a:bodyPr/>
          <a:lstStyle/>
          <a:p>
            <a:fld id="{4A29BDBE-80E8-40DD-8B27-94A4AD6AC0FF}" type="slidenum">
              <a:rPr lang="es-PE" smtClean="0">
                <a:solidFill>
                  <a:schemeClr val="bg1"/>
                </a:solidFill>
              </a:rPr>
              <a:t>9</a:t>
            </a:fld>
            <a:endParaRPr lang="es-P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3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3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1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1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1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1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1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1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1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1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1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1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1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1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9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900"/>
                            </p:stCondLst>
                            <p:childTnLst>
                              <p:par>
                                <p:cTn id="8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  <p:bldP spid="13" grpId="0" animBg="1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3" grpId="0" animBg="1"/>
      <p:bldP spid="4" grpId="0" animBg="1"/>
      <p:bldP spid="2" grpId="0" animBg="1"/>
      <p:bldP spid="26" grpId="0" animBg="1"/>
      <p:bldP spid="27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22870</TotalTime>
  <Words>2886</Words>
  <Application>Microsoft Office PowerPoint</Application>
  <PresentationFormat>Presentación en pantalla (4:3)</PresentationFormat>
  <Paragraphs>508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2. Cono de aprendizaje (Edgar Dale, 1900-1985)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8. Planificación de una sesión (?) de aprendizaje </vt:lpstr>
      <vt:lpstr>a. Peculiaridades de una  sesión de aprendizaje con secuencia ¿lógica?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RAMON R.</dc:creator>
  <cp:lastModifiedBy>RAMON R.</cp:lastModifiedBy>
  <cp:revision>469</cp:revision>
  <dcterms:created xsi:type="dcterms:W3CDTF">2011-08-02T18:46:01Z</dcterms:created>
  <dcterms:modified xsi:type="dcterms:W3CDTF">2011-08-25T16:42:25Z</dcterms:modified>
</cp:coreProperties>
</file>