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1"/>
  </p:notesMasterIdLst>
  <p:sldIdLst>
    <p:sldId id="256" r:id="rId3"/>
    <p:sldId id="268" r:id="rId4"/>
    <p:sldId id="257" r:id="rId5"/>
    <p:sldId id="259" r:id="rId6"/>
    <p:sldId id="260" r:id="rId7"/>
    <p:sldId id="285" r:id="rId8"/>
    <p:sldId id="261" r:id="rId9"/>
    <p:sldId id="262" r:id="rId10"/>
    <p:sldId id="263" r:id="rId11"/>
    <p:sldId id="264" r:id="rId12"/>
    <p:sldId id="265" r:id="rId13"/>
    <p:sldId id="266" r:id="rId14"/>
    <p:sldId id="267" r:id="rId15"/>
    <p:sldId id="270" r:id="rId16"/>
    <p:sldId id="271" r:id="rId17"/>
    <p:sldId id="272" r:id="rId18"/>
    <p:sldId id="273" r:id="rId19"/>
    <p:sldId id="288" r:id="rId20"/>
    <p:sldId id="286" r:id="rId21"/>
    <p:sldId id="283" r:id="rId22"/>
    <p:sldId id="276" r:id="rId23"/>
    <p:sldId id="277" r:id="rId24"/>
    <p:sldId id="278" r:id="rId25"/>
    <p:sldId id="279" r:id="rId26"/>
    <p:sldId id="280" r:id="rId27"/>
    <p:sldId id="275" r:id="rId28"/>
    <p:sldId id="289" r:id="rId29"/>
    <p:sldId id="284" r:id="rId30"/>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EFFB7D"/>
    <a:srgbClr val="99CC00"/>
    <a:srgbClr val="66FFFF"/>
    <a:srgbClr val="99FF99"/>
    <a:srgbClr val="3333FF"/>
    <a:srgbClr val="FFFF00"/>
    <a:srgbClr val="0000FF"/>
    <a:srgbClr val="CCFFFF"/>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6" d="100"/>
          <a:sy n="66" d="100"/>
        </p:scale>
        <p:origin x="-8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2C855-A0CC-48A6-9ECB-9DBA415B2F19}" type="datetimeFigureOut">
              <a:rPr lang="es-PE" smtClean="0"/>
              <a:t>05/05/2011</a:t>
            </a:fld>
            <a:endParaRPr lang="es-PE"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D9ADA-484A-4AD4-8144-8FDCD0F5827A}" type="slidenum">
              <a:rPr lang="es-PE" smtClean="0"/>
              <a:t>‹Nº›</a:t>
            </a:fld>
            <a:endParaRPr lang="es-PE" dirty="0"/>
          </a:p>
        </p:txBody>
      </p:sp>
    </p:spTree>
    <p:extLst>
      <p:ext uri="{BB962C8B-B14F-4D97-AF65-F5344CB8AC3E}">
        <p14:creationId xmlns:p14="http://schemas.microsoft.com/office/powerpoint/2010/main" val="3520105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3BBD9ADA-484A-4AD4-8144-8FDCD0F5827A}" type="slidenum">
              <a:rPr lang="es-PE" smtClean="0"/>
              <a:t>2</a:t>
            </a:fld>
            <a:endParaRPr lang="es-PE" dirty="0"/>
          </a:p>
        </p:txBody>
      </p:sp>
    </p:spTree>
    <p:extLst>
      <p:ext uri="{BB962C8B-B14F-4D97-AF65-F5344CB8AC3E}">
        <p14:creationId xmlns:p14="http://schemas.microsoft.com/office/powerpoint/2010/main" val="90429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PE" dirty="0" smtClean="0">
              <a:latin typeface="Arial" charset="0"/>
            </a:endParaRPr>
          </a:p>
        </p:txBody>
      </p:sp>
      <p:sp>
        <p:nvSpPr>
          <p:cNvPr id="50180"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7BAEDF-2E75-4684-A8A7-B025F7402FB3}" type="slidenum">
              <a:rPr lang="es-ES" smtClean="0"/>
              <a:pPr eaLnBrk="1" hangingPunct="1"/>
              <a:t>28</a:t>
            </a:fld>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t>Ramón R. Abarca Fernández</a:t>
            </a:r>
            <a:endParaRPr lang="es-PE" dirty="0"/>
          </a:p>
        </p:txBody>
      </p:sp>
      <p:sp>
        <p:nvSpPr>
          <p:cNvPr id="6" name="5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2861220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t>Ramón R. Abarca Fernández</a:t>
            </a:r>
            <a:endParaRPr lang="es-PE" dirty="0"/>
          </a:p>
        </p:txBody>
      </p:sp>
      <p:sp>
        <p:nvSpPr>
          <p:cNvPr id="6" name="5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2929420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t>Ramón R. Abarca Fernández</a:t>
            </a:r>
            <a:endParaRPr lang="es-PE" dirty="0"/>
          </a:p>
        </p:txBody>
      </p:sp>
      <p:sp>
        <p:nvSpPr>
          <p:cNvPr id="6" name="5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4099913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1798745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608892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3550995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1605523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1157051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270239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691035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224954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t>Ramón R. Abarca Fernández</a:t>
            </a:r>
            <a:endParaRPr lang="es-PE" dirty="0"/>
          </a:p>
        </p:txBody>
      </p:sp>
      <p:sp>
        <p:nvSpPr>
          <p:cNvPr id="6" name="5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2832643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4156721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2868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82208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t>Ramón R. Abarca Fernández</a:t>
            </a:r>
            <a:endParaRPr lang="es-PE" dirty="0"/>
          </a:p>
        </p:txBody>
      </p:sp>
      <p:sp>
        <p:nvSpPr>
          <p:cNvPr id="6" name="5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60922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t>Ramón R. Abarca Fernández</a:t>
            </a:r>
            <a:endParaRPr lang="es-PE" dirty="0"/>
          </a:p>
        </p:txBody>
      </p:sp>
      <p:sp>
        <p:nvSpPr>
          <p:cNvPr id="7" name="6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420270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r>
              <a:rPr lang="es-PE" dirty="0" smtClean="0"/>
              <a:t>31/03/2011</a:t>
            </a:r>
            <a:endParaRPr lang="es-PE" dirty="0"/>
          </a:p>
        </p:txBody>
      </p:sp>
      <p:sp>
        <p:nvSpPr>
          <p:cNvPr id="8" name="7 Marcador de pie de página"/>
          <p:cNvSpPr>
            <a:spLocks noGrp="1"/>
          </p:cNvSpPr>
          <p:nvPr>
            <p:ph type="ftr" sz="quarter" idx="11"/>
          </p:nvPr>
        </p:nvSpPr>
        <p:spPr/>
        <p:txBody>
          <a:bodyPr/>
          <a:lstStyle/>
          <a:p>
            <a:r>
              <a:rPr lang="es-PE" dirty="0" smtClean="0"/>
              <a:t>Ramón R. Abarca Fernández</a:t>
            </a:r>
            <a:endParaRPr lang="es-PE" dirty="0"/>
          </a:p>
        </p:txBody>
      </p:sp>
      <p:sp>
        <p:nvSpPr>
          <p:cNvPr id="9" name="8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270288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r>
              <a:rPr lang="es-PE" dirty="0" smtClean="0"/>
              <a:t>31/03/2011</a:t>
            </a:r>
            <a:endParaRPr lang="es-PE" dirty="0"/>
          </a:p>
        </p:txBody>
      </p:sp>
      <p:sp>
        <p:nvSpPr>
          <p:cNvPr id="4" name="3 Marcador de pie de página"/>
          <p:cNvSpPr>
            <a:spLocks noGrp="1"/>
          </p:cNvSpPr>
          <p:nvPr>
            <p:ph type="ftr" sz="quarter" idx="11"/>
          </p:nvPr>
        </p:nvSpPr>
        <p:spPr/>
        <p:txBody>
          <a:bodyPr/>
          <a:lstStyle/>
          <a:p>
            <a:r>
              <a:rPr lang="es-PE" dirty="0" smtClean="0"/>
              <a:t>Ramón R. Abarca Fernández</a:t>
            </a:r>
            <a:endParaRPr lang="es-PE" dirty="0"/>
          </a:p>
        </p:txBody>
      </p:sp>
      <p:sp>
        <p:nvSpPr>
          <p:cNvPr id="5" name="4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33399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PE" dirty="0" smtClean="0"/>
              <a:t>31/03/2011</a:t>
            </a:r>
            <a:endParaRPr lang="es-PE" dirty="0"/>
          </a:p>
        </p:txBody>
      </p:sp>
      <p:sp>
        <p:nvSpPr>
          <p:cNvPr id="3" name="2 Marcador de pie de página"/>
          <p:cNvSpPr>
            <a:spLocks noGrp="1"/>
          </p:cNvSpPr>
          <p:nvPr>
            <p:ph type="ftr" sz="quarter" idx="11"/>
          </p:nvPr>
        </p:nvSpPr>
        <p:spPr/>
        <p:txBody>
          <a:bodyPr/>
          <a:lstStyle/>
          <a:p>
            <a:r>
              <a:rPr lang="es-PE" dirty="0" smtClean="0"/>
              <a:t>Ramón R. Abarca Fernández</a:t>
            </a:r>
            <a:endParaRPr lang="es-PE" dirty="0"/>
          </a:p>
        </p:txBody>
      </p:sp>
      <p:sp>
        <p:nvSpPr>
          <p:cNvPr id="4" name="3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1255133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t>Ramón R. Abarca Fernández</a:t>
            </a:r>
            <a:endParaRPr lang="es-PE" dirty="0"/>
          </a:p>
        </p:txBody>
      </p:sp>
      <p:sp>
        <p:nvSpPr>
          <p:cNvPr id="7" name="6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310536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t>Ramón R. Abarca Fernández</a:t>
            </a:r>
            <a:endParaRPr lang="es-PE" dirty="0"/>
          </a:p>
        </p:txBody>
      </p:sp>
      <p:sp>
        <p:nvSpPr>
          <p:cNvPr id="7" name="6 Marcador de número de diapositiva"/>
          <p:cNvSpPr>
            <a:spLocks noGrp="1"/>
          </p:cNvSpPr>
          <p:nvPr>
            <p:ph type="sldNum" sz="quarter" idx="12"/>
          </p:nvPr>
        </p:nvSpPr>
        <p:spPr/>
        <p:txBody>
          <a:bodyPr/>
          <a:lstStyle/>
          <a:p>
            <a:fld id="{4D8745AA-FB30-47A1-841E-3978A67336B1}" type="slidenum">
              <a:rPr lang="es-PE" smtClean="0"/>
              <a:t>‹Nº›</a:t>
            </a:fld>
            <a:endParaRPr lang="es-PE" dirty="0"/>
          </a:p>
        </p:txBody>
      </p:sp>
    </p:spTree>
    <p:extLst>
      <p:ext uri="{BB962C8B-B14F-4D97-AF65-F5344CB8AC3E}">
        <p14:creationId xmlns:p14="http://schemas.microsoft.com/office/powerpoint/2010/main" val="132224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rgbClr val="00FF00"/>
            </a:gs>
            <a:gs pos="49000">
              <a:srgbClr val="00FF00"/>
            </a:gs>
            <a:gs pos="77000">
              <a:srgbClr val="FF0000"/>
            </a:gs>
            <a:gs pos="99000">
              <a:srgbClr val="FF3399"/>
            </a:gs>
            <a:gs pos="76000">
              <a:srgbClr val="FFFF00"/>
            </a:gs>
            <a:gs pos="56000">
              <a:srgbClr val="FFFF00"/>
            </a:gs>
            <a:gs pos="52000">
              <a:srgbClr val="00FF00"/>
            </a:gs>
            <a:gs pos="94000">
              <a:srgbClr val="FF00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PE" dirty="0" smtClean="0"/>
              <a:t>31/03/2011</a:t>
            </a:r>
            <a:endParaRPr lang="es-PE"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PE" dirty="0" smtClean="0"/>
              <a:t>Ramón R. Abarca Fernández</a:t>
            </a:r>
            <a:endParaRPr lang="es-PE"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745AA-FB30-47A1-841E-3978A67336B1}" type="slidenum">
              <a:rPr lang="es-PE" smtClean="0"/>
              <a:t>‹Nº›</a:t>
            </a:fld>
            <a:endParaRPr lang="es-PE" dirty="0"/>
          </a:p>
        </p:txBody>
      </p:sp>
    </p:spTree>
    <p:extLst>
      <p:ext uri="{BB962C8B-B14F-4D97-AF65-F5344CB8AC3E}">
        <p14:creationId xmlns:p14="http://schemas.microsoft.com/office/powerpoint/2010/main" val="142618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PE" dirty="0" smtClean="0">
                <a:solidFill>
                  <a:prstClr val="black">
                    <a:tint val="75000"/>
                  </a:prstClr>
                </a:solidFill>
              </a:rPr>
              <a:t>31/03/2011</a:t>
            </a:r>
            <a:endParaRPr lang="es-PE"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PE" dirty="0" smtClean="0">
                <a:solidFill>
                  <a:prstClr val="black">
                    <a:tint val="75000"/>
                  </a:prstClr>
                </a:solidFill>
              </a:rPr>
              <a:t>Ramón R. Abarca Fernández</a:t>
            </a:r>
            <a:endParaRPr lang="es-PE"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FECD9-0338-42FF-A040-D7FE8E6727E0}" type="slidenum">
              <a:rPr lang="es-PE" smtClean="0">
                <a:solidFill>
                  <a:prstClr val="black">
                    <a:tint val="75000"/>
                  </a:prstClr>
                </a:solidFill>
              </a:rPr>
              <a:pPr/>
              <a:t>‹Nº›</a:t>
            </a:fld>
            <a:endParaRPr lang="es-PE" dirty="0">
              <a:solidFill>
                <a:prstClr val="black">
                  <a:tint val="75000"/>
                </a:prstClr>
              </a:solidFill>
            </a:endParaRPr>
          </a:p>
        </p:txBody>
      </p:sp>
    </p:spTree>
    <p:extLst>
      <p:ext uri="{BB962C8B-B14F-4D97-AF65-F5344CB8AC3E}">
        <p14:creationId xmlns:p14="http://schemas.microsoft.com/office/powerpoint/2010/main" val="1185406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rot="20385176">
            <a:off x="864850" y="1325730"/>
            <a:ext cx="6981825" cy="387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rPr>
              <a:t>Propuestas</a:t>
            </a:r>
            <a:r>
              <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rPr>
              <a:t> </a:t>
            </a:r>
            <a:r>
              <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rPr>
              <a:t>Enmarcadas</a:t>
            </a:r>
            <a:r>
              <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rPr>
              <a:t> a </a:t>
            </a:r>
            <a:r>
              <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rPr>
              <a:t>las</a:t>
            </a:r>
            <a:endPar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pt-BR" sz="4800" kern="0" dirty="0" smtClean="0">
                <a:ln>
                  <a:solidFill>
                    <a:srgbClr val="FF0000"/>
                  </a:solidFill>
                </a:ln>
                <a:solidFill>
                  <a:srgbClr val="3333FF"/>
                </a:solidFill>
                <a:latin typeface="Algerian" pitchFamily="82" charset="0"/>
              </a:rPr>
              <a:t>Areas</a:t>
            </a:r>
            <a:r>
              <a:rPr lang="pt-BR" sz="4800" kern="0" dirty="0" smtClean="0">
                <a:ln>
                  <a:solidFill>
                    <a:srgbClr val="FF0000"/>
                  </a:solidFill>
                </a:ln>
                <a:solidFill>
                  <a:srgbClr val="3333FF"/>
                </a:solidFill>
                <a:latin typeface="Algerian" pitchFamily="82" charset="0"/>
              </a:rPr>
              <a:t> de </a:t>
            </a:r>
            <a:r>
              <a:rPr lang="pt-BR" sz="4800" kern="0" dirty="0" smtClean="0">
                <a:ln>
                  <a:solidFill>
                    <a:srgbClr val="FF0000"/>
                  </a:solidFill>
                </a:ln>
                <a:solidFill>
                  <a:srgbClr val="3333FF"/>
                </a:solidFill>
                <a:latin typeface="Algerian" pitchFamily="82" charset="0"/>
              </a:rPr>
              <a:t>investigación</a:t>
            </a:r>
            <a:endParaRPr kumimoji="0" lang="pt-BR" sz="4800" b="0" i="0" u="none" strike="noStrike" kern="0" cap="none" spc="0" normalizeH="0" baseline="0" noProof="0" dirty="0" smtClean="0">
              <a:ln>
                <a:solidFill>
                  <a:srgbClr val="FF0000"/>
                </a:solidFill>
              </a:ln>
              <a:solidFill>
                <a:srgbClr val="3333FF"/>
              </a:solidFill>
              <a:effectLst/>
              <a:uLnTx/>
              <a:uFillTx/>
              <a:latin typeface="Algerian" pitchFamily="82" charset="0"/>
            </a:endParaRPr>
          </a:p>
        </p:txBody>
      </p:sp>
    </p:spTree>
    <p:extLst>
      <p:ext uri="{BB962C8B-B14F-4D97-AF65-F5344CB8AC3E}">
        <p14:creationId xmlns:p14="http://schemas.microsoft.com/office/powerpoint/2010/main" val="255390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7"/>
                                        </p:tgtEl>
                                        <p:attrNameLst>
                                          <p:attrName>ppt_x</p:attrName>
                                          <p:attrName>ppt_y</p:attrName>
                                        </p:attrNameLst>
                                      </p:cBhvr>
                                    </p:animMotion>
                                  </p:childTnLst>
                                </p:cTn>
                              </p:par>
                            </p:childTnLst>
                          </p:cTn>
                        </p:par>
                        <p:par>
                          <p:cTn id="7" fill="hold">
                            <p:stCondLst>
                              <p:cond delay="6885"/>
                            </p:stCondLst>
                            <p:childTnLst>
                              <p:par>
                                <p:cTn id="8" presetID="3" presetClass="entr" presetSubtype="10" fill="hold" grpId="1" nodeType="afterEffect">
                                  <p:stCondLst>
                                    <p:cond delay="0"/>
                                  </p:stCondLst>
                                  <p:iterate type="lt">
                                    <p:tmPct val="0"/>
                                  </p:iterate>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35913"/>
            <a:ext cx="8856984" cy="584775"/>
          </a:xfrm>
          <a:prstGeom prst="rect">
            <a:avLst/>
          </a:prstGeom>
        </p:spPr>
        <p:txBody>
          <a:bodyPr wrap="square">
            <a:spAutoFit/>
          </a:bodyPr>
          <a:lstStyle/>
          <a:p>
            <a:r>
              <a:rPr lang="es-PE" sz="3200" b="1" dirty="0" smtClean="0"/>
              <a:t>2.3. La </a:t>
            </a:r>
            <a:r>
              <a:rPr lang="es-PE" sz="3200" b="1" dirty="0"/>
              <a:t>investigación/acción</a:t>
            </a:r>
            <a:endParaRPr lang="es-PE" sz="3200" dirty="0"/>
          </a:p>
        </p:txBody>
      </p:sp>
      <p:sp>
        <p:nvSpPr>
          <p:cNvPr id="3" name="2 Rectángulo"/>
          <p:cNvSpPr/>
          <p:nvPr/>
        </p:nvSpPr>
        <p:spPr>
          <a:xfrm>
            <a:off x="-21159" y="1628800"/>
            <a:ext cx="9036496" cy="2308324"/>
          </a:xfrm>
          <a:prstGeom prst="rect">
            <a:avLst/>
          </a:prstGeom>
          <a:solidFill>
            <a:srgbClr val="99FFCC"/>
          </a:solidFill>
        </p:spPr>
        <p:txBody>
          <a:bodyPr wrap="square">
            <a:spAutoFit/>
          </a:bodyPr>
          <a:lstStyle/>
          <a:p>
            <a:r>
              <a:rPr lang="es-PE" sz="2400" dirty="0"/>
              <a:t>La investigación/acción tiene múltiples ramas y una raíz. Se esparció por vientos  </a:t>
            </a:r>
            <a:r>
              <a:rPr lang="es-PE" sz="2400" dirty="0" smtClean="0"/>
              <a:t>epistemológicos, se extendió </a:t>
            </a:r>
            <a:r>
              <a:rPr lang="es-PE" sz="2400" dirty="0"/>
              <a:t>en diferentes escenarios y la difundió </a:t>
            </a:r>
            <a:r>
              <a:rPr lang="es-PE" sz="2400" dirty="0"/>
              <a:t>Kurt</a:t>
            </a:r>
            <a:r>
              <a:rPr lang="es-PE" sz="2400" dirty="0"/>
              <a:t> Lewin (1890-1947) en </a:t>
            </a:r>
            <a:r>
              <a:rPr lang="es-PE" sz="2400" dirty="0" smtClean="0"/>
              <a:t>Estados </a:t>
            </a:r>
            <a:r>
              <a:rPr lang="es-PE" sz="2400" dirty="0"/>
              <a:t>Unidos en los años cuarenta. Según </a:t>
            </a:r>
            <a:r>
              <a:rPr lang="es-PE" sz="2400" dirty="0"/>
              <a:t>Corey</a:t>
            </a:r>
            <a:r>
              <a:rPr lang="es-PE" sz="2400" dirty="0"/>
              <a:t> (1953), Wallace (1987), </a:t>
            </a:r>
            <a:r>
              <a:rPr lang="es-PE" sz="2400" dirty="0"/>
              <a:t>Kemmis</a:t>
            </a:r>
            <a:r>
              <a:rPr lang="es-PE" sz="2400" dirty="0"/>
              <a:t> (1985) y </a:t>
            </a:r>
            <a:r>
              <a:rPr lang="es-PE" sz="2400" dirty="0"/>
              <a:t>Noffke</a:t>
            </a:r>
            <a:r>
              <a:rPr lang="es-PE" sz="2400" dirty="0"/>
              <a:t> (1994) piensan que la idea de </a:t>
            </a:r>
            <a:r>
              <a:rPr lang="es-PE" sz="2400" b="1" dirty="0"/>
              <a:t>investigación/acción</a:t>
            </a:r>
            <a:r>
              <a:rPr lang="es-PE" sz="2400" dirty="0"/>
              <a:t> posiblemente fue acuñada por John </a:t>
            </a:r>
            <a:r>
              <a:rPr lang="es-PE" sz="2400" dirty="0"/>
              <a:t>Collier</a:t>
            </a:r>
            <a:r>
              <a:rPr lang="es-PE" sz="2400" dirty="0"/>
              <a:t>, entre 1933 y 1945</a:t>
            </a:r>
          </a:p>
        </p:txBody>
      </p:sp>
      <p:sp>
        <p:nvSpPr>
          <p:cNvPr id="4" name="3 Rectángulo"/>
          <p:cNvSpPr/>
          <p:nvPr/>
        </p:nvSpPr>
        <p:spPr>
          <a:xfrm>
            <a:off x="-55655" y="3937124"/>
            <a:ext cx="9105488" cy="2308324"/>
          </a:xfrm>
          <a:prstGeom prst="rect">
            <a:avLst/>
          </a:prstGeom>
          <a:solidFill>
            <a:srgbClr val="CCFF99"/>
          </a:solidFill>
        </p:spPr>
        <p:txBody>
          <a:bodyPr wrap="square">
            <a:spAutoFit/>
          </a:bodyPr>
          <a:lstStyle/>
          <a:p>
            <a:r>
              <a:rPr lang="es-PE" sz="2400" dirty="0"/>
              <a:t>Para </a:t>
            </a:r>
            <a:r>
              <a:rPr lang="es-PE" sz="2400" dirty="0"/>
              <a:t>Kemmis</a:t>
            </a:r>
            <a:r>
              <a:rPr lang="es-PE" sz="2400" dirty="0"/>
              <a:t>, (1992, en Campillo, M.) es un trabajo </a:t>
            </a:r>
            <a:r>
              <a:rPr lang="es-PE" sz="2400" dirty="0"/>
              <a:t>autorreflexivo</a:t>
            </a:r>
            <a:r>
              <a:rPr lang="es-PE" sz="2400" dirty="0"/>
              <a:t> y emprendido por profesores con el fin de mejorar la </a:t>
            </a:r>
            <a:r>
              <a:rPr lang="es-PE" sz="2400" b="1" dirty="0"/>
              <a:t>coherencia</a:t>
            </a:r>
            <a:r>
              <a:rPr lang="es-PE" sz="2400" dirty="0"/>
              <a:t>, </a:t>
            </a:r>
            <a:r>
              <a:rPr lang="es-PE" sz="2400" b="1" dirty="0" smtClean="0"/>
              <a:t>ecuanimidad y</a:t>
            </a:r>
            <a:r>
              <a:rPr lang="es-PE" sz="2400" dirty="0" smtClean="0"/>
              <a:t> </a:t>
            </a:r>
            <a:r>
              <a:rPr lang="es-PE" sz="2400" b="1" dirty="0" smtClean="0"/>
              <a:t>justicia</a:t>
            </a:r>
            <a:r>
              <a:rPr lang="es-PE" sz="2400" dirty="0" smtClean="0"/>
              <a:t> </a:t>
            </a:r>
            <a:r>
              <a:rPr lang="es-PE" sz="2400" dirty="0"/>
              <a:t>de:</a:t>
            </a:r>
          </a:p>
          <a:p>
            <a:pPr marL="457200" lvl="0" indent="-457200">
              <a:buFont typeface="+mj-lt"/>
              <a:buAutoNum type="alphaLcPeriod"/>
            </a:pPr>
            <a:r>
              <a:rPr lang="es-PE" sz="2400" dirty="0"/>
              <a:t>Sus propias prácticas educativas.</a:t>
            </a:r>
          </a:p>
          <a:p>
            <a:pPr marL="457200" lvl="0" indent="-457200">
              <a:buFont typeface="+mj-lt"/>
              <a:buAutoNum type="alphaLcPeriod"/>
            </a:pPr>
            <a:r>
              <a:rPr lang="es-PE" sz="2400" dirty="0"/>
              <a:t>La comprensión que estos profesionales mantienen de sus prácticas.</a:t>
            </a:r>
          </a:p>
          <a:p>
            <a:pPr marL="457200" indent="-457200">
              <a:buFont typeface="+mj-lt"/>
              <a:buAutoNum type="alphaLcPeriod"/>
            </a:pPr>
            <a:r>
              <a:rPr lang="es-PE" sz="2400" dirty="0"/>
              <a:t>Las situaciones en las que se llevan a cabo estas prácticas</a:t>
            </a: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a:xfrm>
            <a:off x="6248400" y="645854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10</a:t>
            </a:fld>
            <a:endParaRPr lang="es-PE" dirty="0"/>
          </a:p>
        </p:txBody>
      </p:sp>
      <p:sp>
        <p:nvSpPr>
          <p:cNvPr id="8" name="7 Rectángulo"/>
          <p:cNvSpPr/>
          <p:nvPr/>
        </p:nvSpPr>
        <p:spPr>
          <a:xfrm>
            <a:off x="611560" y="620688"/>
            <a:ext cx="7848872" cy="923330"/>
          </a:xfrm>
          <a:prstGeom prst="rect">
            <a:avLst/>
          </a:prstGeom>
          <a:solidFill>
            <a:srgbClr val="CCFF33"/>
          </a:solidFill>
        </p:spPr>
        <p:txBody>
          <a:bodyPr wrap="square">
            <a:spAutoFit/>
          </a:bodyPr>
          <a:lstStyle/>
          <a:p>
            <a:r>
              <a:rPr lang="es-MX" dirty="0"/>
              <a:t>Sólo cuando una práctica está lo suficientemente madura, los académicos pueden realizar contribuciones de importancia, ya que sin práctica, el académico no puede producir contribución al </a:t>
            </a:r>
            <a:r>
              <a:rPr lang="es-MX" dirty="0"/>
              <a:t>management</a:t>
            </a:r>
            <a:r>
              <a:rPr lang="es-MX" dirty="0"/>
              <a:t>. P. Drucker</a:t>
            </a:r>
            <a:endParaRPr lang="es-PE" dirty="0"/>
          </a:p>
        </p:txBody>
      </p:sp>
    </p:spTree>
    <p:extLst>
      <p:ext uri="{BB962C8B-B14F-4D97-AF65-F5344CB8AC3E}">
        <p14:creationId xmlns:p14="http://schemas.microsoft.com/office/powerpoint/2010/main" val="159280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5" presetClass="entr" presetSubtype="0" fill="hold" grpId="1" nodeType="afterEffect">
                                  <p:stCondLst>
                                    <p:cond delay="0"/>
                                  </p:stCondLst>
                                  <p:iterate type="lt">
                                    <p:tmPct val="0"/>
                                  </p:iterate>
                                  <p:childTnLst>
                                    <p:set>
                                      <p:cBhvr>
                                        <p:cTn id="10" dur="1" fill="hold">
                                          <p:stCondLst>
                                            <p:cond delay="0"/>
                                          </p:stCondLst>
                                        </p:cTn>
                                        <p:tgtEl>
                                          <p:spTgt spid="8"/>
                                        </p:tgtEl>
                                        <p:attrNameLst>
                                          <p:attrName>style.visibility</p:attrName>
                                        </p:attrNameLst>
                                      </p:cBhvr>
                                      <p:to>
                                        <p:strVal val="visible"/>
                                      </p:to>
                                    </p:set>
                                    <p:anim calcmode="lin" valueType="num">
                                      <p:cBhvr>
                                        <p:cTn id="11"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8"/>
                                        </p:tgtEl>
                                      </p:cBhvr>
                                    </p:animEffect>
                                  </p:childTnLst>
                                </p:cTn>
                              </p:par>
                            </p:childTnLst>
                          </p:cTn>
                        </p:par>
                        <p:par>
                          <p:cTn id="19" fill="hold">
                            <p:stCondLst>
                              <p:cond delay="1500"/>
                            </p:stCondLst>
                            <p:childTnLst>
                              <p:par>
                                <p:cTn id="20" presetID="52"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Scale>
                                      <p:cBhvr>
                                        <p:cTn id="22"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gtEl>
                                        <p:attrNameLst>
                                          <p:attrName>ppt_x</p:attrName>
                                          <p:attrName>ppt_y</p:attrName>
                                        </p:attrNameLst>
                                      </p:cBhvr>
                                    </p:animMotion>
                                    <p:animEffect transition="in" filter="fade">
                                      <p:cBhvr>
                                        <p:cTn id="24" dur="1000"/>
                                        <p:tgtEl>
                                          <p:spTgt spid="3"/>
                                        </p:tgtEl>
                                      </p:cBhvr>
                                    </p:animEffect>
                                  </p:childTnLst>
                                </p:cTn>
                              </p:par>
                            </p:childTnLst>
                          </p:cTn>
                        </p:par>
                        <p:par>
                          <p:cTn id="25" fill="hold">
                            <p:stCondLst>
                              <p:cond delay="25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4"/>
                                        </p:tgtEl>
                                        <p:attrNameLst>
                                          <p:attrName>ppt_y</p:attrName>
                                        </p:attrNameLst>
                                      </p:cBhvr>
                                      <p:tavLst>
                                        <p:tav tm="0">
                                          <p:val>
                                            <p:strVal val="#ppt_y"/>
                                          </p:val>
                                        </p:tav>
                                        <p:tav tm="100000">
                                          <p:val>
                                            <p:strVal val="#ppt_y"/>
                                          </p:val>
                                        </p:tav>
                                      </p:tavLst>
                                    </p:anim>
                                    <p:anim calcmode="lin" valueType="num">
                                      <p:cBhvr>
                                        <p:cTn id="30"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807" y="672217"/>
            <a:ext cx="9002377" cy="5262979"/>
          </a:xfrm>
          <a:prstGeom prst="rect">
            <a:avLst/>
          </a:prstGeom>
          <a:solidFill>
            <a:srgbClr val="99FF99"/>
          </a:solidFill>
        </p:spPr>
        <p:txBody>
          <a:bodyPr wrap="square">
            <a:spAutoFit/>
          </a:bodyPr>
          <a:lstStyle/>
          <a:p>
            <a:r>
              <a:rPr lang="es-PE" sz="2400" dirty="0"/>
              <a:t>En </a:t>
            </a:r>
            <a:r>
              <a:rPr lang="es-PE" sz="2400" dirty="0" smtClean="0"/>
              <a:t>los análisis </a:t>
            </a:r>
            <a:r>
              <a:rPr lang="es-PE" sz="2400" dirty="0"/>
              <a:t>y valoraciones sobre la </a:t>
            </a:r>
            <a:r>
              <a:rPr lang="es-PE" sz="2400" dirty="0" smtClean="0"/>
              <a:t>investigación/acción</a:t>
            </a:r>
            <a:r>
              <a:rPr lang="es-PE" sz="2400" dirty="0"/>
              <a:t>, hay un denominador común, en el ámbito educativo: </a:t>
            </a:r>
          </a:p>
          <a:p>
            <a:pPr marL="457200" lvl="0" indent="-457200">
              <a:buFont typeface="+mj-lt"/>
              <a:buAutoNum type="alphaLcPeriod"/>
            </a:pPr>
            <a:r>
              <a:rPr lang="es-PE" sz="2400" dirty="0"/>
              <a:t>A nivel </a:t>
            </a:r>
            <a:r>
              <a:rPr lang="es-PE" sz="2400" b="1" dirty="0" smtClean="0"/>
              <a:t>epistemológico,</a:t>
            </a:r>
            <a:r>
              <a:rPr lang="es-PE" sz="2400" dirty="0" smtClean="0"/>
              <a:t> </a:t>
            </a:r>
            <a:r>
              <a:rPr lang="es-PE" sz="2400" dirty="0"/>
              <a:t>supera la tradición positivista en  la  </a:t>
            </a:r>
            <a:r>
              <a:rPr lang="es-PE" sz="2400" dirty="0" smtClean="0"/>
              <a:t>metodología; hoy se requiere </a:t>
            </a:r>
            <a:r>
              <a:rPr lang="es-PE" sz="2400" dirty="0"/>
              <a:t>interpretar y comprender la práctica social como actividad crítica; </a:t>
            </a:r>
          </a:p>
          <a:p>
            <a:pPr marL="457200" lvl="0" indent="-457200">
              <a:buFont typeface="+mj-lt"/>
              <a:buAutoNum type="alphaLcPeriod"/>
            </a:pPr>
            <a:r>
              <a:rPr lang="es-PE" sz="2400" dirty="0"/>
              <a:t>A nivel </a:t>
            </a:r>
            <a:r>
              <a:rPr lang="es-PE" sz="2400" b="1" dirty="0"/>
              <a:t>formativo</a:t>
            </a:r>
            <a:r>
              <a:rPr lang="es-PE" sz="2400" dirty="0"/>
              <a:t>, supone la transformación de las prácticas de los profesores y de </a:t>
            </a:r>
            <a:r>
              <a:rPr lang="es-PE" sz="2400" dirty="0" smtClean="0"/>
              <a:t>quienes integran los </a:t>
            </a:r>
            <a:r>
              <a:rPr lang="es-PE" sz="2400" dirty="0"/>
              <a:t>centros </a:t>
            </a:r>
            <a:r>
              <a:rPr lang="es-PE" sz="2400" dirty="0" smtClean="0"/>
              <a:t>de </a:t>
            </a:r>
            <a:r>
              <a:rPr lang="es-PE" sz="2400" dirty="0"/>
              <a:t>aprendizaje </a:t>
            </a:r>
            <a:r>
              <a:rPr lang="es-PE" sz="2400" dirty="0" smtClean="0"/>
              <a:t>comprometidos </a:t>
            </a:r>
            <a:r>
              <a:rPr lang="es-PE" sz="2400" dirty="0"/>
              <a:t>con el cambio; </a:t>
            </a:r>
          </a:p>
          <a:p>
            <a:pPr marL="457200" lvl="0" indent="-457200">
              <a:buFont typeface="+mj-lt"/>
              <a:buAutoNum type="alphaLcPeriod"/>
            </a:pPr>
            <a:r>
              <a:rPr lang="es-PE" sz="2400" dirty="0"/>
              <a:t>A nivel </a:t>
            </a:r>
            <a:r>
              <a:rPr lang="es-PE" sz="2400" b="1" dirty="0"/>
              <a:t>social</a:t>
            </a:r>
            <a:r>
              <a:rPr lang="es-PE" sz="2400" dirty="0"/>
              <a:t>, genera cambio de actitudes en la comunicación </a:t>
            </a:r>
            <a:r>
              <a:rPr lang="es-PE" sz="2400" dirty="0" smtClean="0"/>
              <a:t>a través del </a:t>
            </a:r>
            <a:r>
              <a:rPr lang="es-PE" sz="2400" dirty="0"/>
              <a:t>aprendizaje </a:t>
            </a:r>
            <a:r>
              <a:rPr lang="es-PE" sz="2400" dirty="0" smtClean="0"/>
              <a:t>dialogal y </a:t>
            </a:r>
            <a:r>
              <a:rPr lang="es-PE" sz="2400" dirty="0"/>
              <a:t>la colaboración crítica para </a:t>
            </a:r>
            <a:r>
              <a:rPr lang="es-PE" sz="2400" dirty="0" smtClean="0"/>
              <a:t>actuar </a:t>
            </a:r>
            <a:r>
              <a:rPr lang="es-PE" sz="2400" dirty="0"/>
              <a:t>transformando los contextos; </a:t>
            </a:r>
          </a:p>
          <a:p>
            <a:pPr marL="457200" lvl="0" indent="-457200">
              <a:buFont typeface="+mj-lt"/>
              <a:buAutoNum type="alphaLcPeriod"/>
            </a:pPr>
            <a:r>
              <a:rPr lang="es-PE" sz="2400" b="1" dirty="0"/>
              <a:t>Vincula</a:t>
            </a:r>
            <a:r>
              <a:rPr lang="es-PE" sz="2400" dirty="0"/>
              <a:t> a los participantes mediante un compromiso ético y profesional; </a:t>
            </a:r>
          </a:p>
          <a:p>
            <a:pPr marL="457200" indent="-457200">
              <a:buFont typeface="+mj-lt"/>
              <a:buAutoNum type="alphaLcPeriod"/>
            </a:pPr>
            <a:r>
              <a:rPr lang="es-PE" sz="2400" dirty="0"/>
              <a:t>La </a:t>
            </a:r>
            <a:r>
              <a:rPr lang="es-PE" sz="2400" b="1" dirty="0"/>
              <a:t>filosofía</a:t>
            </a:r>
            <a:r>
              <a:rPr lang="es-PE" sz="2400" dirty="0"/>
              <a:t> y los valores dan cuenta del compromiso socioeducativo </a:t>
            </a:r>
          </a:p>
        </p:txBody>
      </p:sp>
      <p:sp>
        <p:nvSpPr>
          <p:cNvPr id="3" name="2 Rectángulo"/>
          <p:cNvSpPr/>
          <p:nvPr/>
        </p:nvSpPr>
        <p:spPr>
          <a:xfrm>
            <a:off x="107504" y="30465"/>
            <a:ext cx="8856984" cy="584775"/>
          </a:xfrm>
          <a:prstGeom prst="rect">
            <a:avLst/>
          </a:prstGeom>
        </p:spPr>
        <p:txBody>
          <a:bodyPr wrap="square">
            <a:spAutoFit/>
          </a:bodyPr>
          <a:lstStyle/>
          <a:p>
            <a:r>
              <a:rPr lang="es-PE" sz="3200" b="1" dirty="0" smtClean="0"/>
              <a:t>2.3. La investigación/acción (1)</a:t>
            </a:r>
            <a:endParaRPr lang="es-PE" sz="32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6248400" y="6578600"/>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11</a:t>
            </a:fld>
            <a:endParaRPr lang="es-PE" dirty="0"/>
          </a:p>
        </p:txBody>
      </p:sp>
    </p:spTree>
    <p:extLst>
      <p:ext uri="{BB962C8B-B14F-4D97-AF65-F5344CB8AC3E}">
        <p14:creationId xmlns:p14="http://schemas.microsoft.com/office/powerpoint/2010/main" val="366248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1900"/>
                            </p:stCondLst>
                            <p:childTnLst>
                              <p:par>
                                <p:cTn id="13" presetID="5"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0657"/>
            <a:ext cx="5690019" cy="584775"/>
          </a:xfrm>
          <a:prstGeom prst="rect">
            <a:avLst/>
          </a:prstGeom>
        </p:spPr>
        <p:txBody>
          <a:bodyPr wrap="none">
            <a:spAutoFit/>
          </a:bodyPr>
          <a:lstStyle/>
          <a:p>
            <a:pPr marL="0" lvl="2"/>
            <a:r>
              <a:rPr lang="es-PE" sz="3200" dirty="0" smtClean="0"/>
              <a:t>2.3.1. La </a:t>
            </a:r>
            <a:r>
              <a:rPr lang="es-PE" sz="3200" b="1" dirty="0"/>
              <a:t>I/</a:t>
            </a:r>
            <a:r>
              <a:rPr lang="es-PE" sz="3200" b="1" dirty="0"/>
              <a:t>AParticipativa</a:t>
            </a:r>
            <a:r>
              <a:rPr lang="es-PE" sz="3200" dirty="0"/>
              <a:t> </a:t>
            </a:r>
            <a:r>
              <a:rPr lang="es-PE" sz="3200" b="1" dirty="0"/>
              <a:t>(I/AP</a:t>
            </a:r>
            <a:r>
              <a:rPr lang="es-PE" sz="3200" dirty="0"/>
              <a:t>).  </a:t>
            </a:r>
          </a:p>
        </p:txBody>
      </p:sp>
      <p:sp>
        <p:nvSpPr>
          <p:cNvPr id="3" name="2 Rectángulo"/>
          <p:cNvSpPr/>
          <p:nvPr/>
        </p:nvSpPr>
        <p:spPr>
          <a:xfrm>
            <a:off x="-16468" y="1123003"/>
            <a:ext cx="9144000" cy="1938992"/>
          </a:xfrm>
          <a:prstGeom prst="rect">
            <a:avLst/>
          </a:prstGeom>
          <a:solidFill>
            <a:srgbClr val="CCFFFF"/>
          </a:solidFill>
        </p:spPr>
        <p:txBody>
          <a:bodyPr wrap="square">
            <a:spAutoFit/>
          </a:bodyPr>
          <a:lstStyle/>
          <a:p>
            <a:r>
              <a:rPr lang="es-PE" sz="2400" dirty="0" smtClean="0"/>
              <a:t>Nace los </a:t>
            </a:r>
            <a:r>
              <a:rPr lang="es-PE" sz="2400" dirty="0"/>
              <a:t>40 cuando </a:t>
            </a:r>
            <a:r>
              <a:rPr lang="es-PE" sz="2400" dirty="0" smtClean="0"/>
              <a:t>Stephen </a:t>
            </a:r>
            <a:r>
              <a:rPr lang="es-PE" sz="2400" dirty="0"/>
              <a:t>Corey</a:t>
            </a:r>
            <a:r>
              <a:rPr lang="es-PE" sz="2400" dirty="0"/>
              <a:t> y otros lanzó (en la </a:t>
            </a:r>
            <a:r>
              <a:rPr lang="es-PE" sz="2400" dirty="0" smtClean="0"/>
              <a:t>U. </a:t>
            </a:r>
            <a:r>
              <a:rPr lang="es-PE" sz="2400" dirty="0"/>
              <a:t>de Columbia) el </a:t>
            </a:r>
            <a:r>
              <a:rPr lang="es-PE" sz="2400" dirty="0" smtClean="0"/>
              <a:t>movimiento: un </a:t>
            </a:r>
            <a:r>
              <a:rPr lang="es-PE" sz="2400" b="1" dirty="0"/>
              <a:t>maestro investigador</a:t>
            </a:r>
            <a:r>
              <a:rPr lang="es-PE" sz="2400" dirty="0"/>
              <a:t>. </a:t>
            </a:r>
            <a:r>
              <a:rPr lang="es-PE" sz="2400" dirty="0" smtClean="0"/>
              <a:t>El </a:t>
            </a:r>
            <a:r>
              <a:rPr lang="es-PE" sz="2400" dirty="0"/>
              <a:t>1953 </a:t>
            </a:r>
            <a:r>
              <a:rPr lang="es-PE" sz="2400" dirty="0" smtClean="0"/>
              <a:t>con </a:t>
            </a:r>
            <a:r>
              <a:rPr lang="es-PE" sz="2400" dirty="0"/>
              <a:t>“</a:t>
            </a:r>
            <a:r>
              <a:rPr lang="es-PE" sz="2400" i="1" dirty="0"/>
              <a:t>Action</a:t>
            </a:r>
            <a:r>
              <a:rPr lang="es-PE" sz="2400" i="1" dirty="0"/>
              <a:t> </a:t>
            </a:r>
            <a:r>
              <a:rPr lang="es-PE" sz="2400" i="1" dirty="0"/>
              <a:t>Research</a:t>
            </a:r>
            <a:r>
              <a:rPr lang="es-PE" sz="2400" i="1" dirty="0"/>
              <a:t> </a:t>
            </a:r>
            <a:r>
              <a:rPr lang="es-PE" sz="2400" i="1" dirty="0"/>
              <a:t>to</a:t>
            </a:r>
            <a:r>
              <a:rPr lang="es-PE" sz="2400" i="1" dirty="0"/>
              <a:t> </a:t>
            </a:r>
            <a:r>
              <a:rPr lang="es-PE" sz="2400" i="1" dirty="0"/>
              <a:t>improve</a:t>
            </a:r>
            <a:r>
              <a:rPr lang="es-PE" sz="2400" i="1" dirty="0"/>
              <a:t> </a:t>
            </a:r>
            <a:r>
              <a:rPr lang="es-PE" sz="2400" i="1" dirty="0"/>
              <a:t>school</a:t>
            </a:r>
            <a:r>
              <a:rPr lang="es-PE" sz="2400" i="1" dirty="0"/>
              <a:t> </a:t>
            </a:r>
            <a:r>
              <a:rPr lang="es-PE" sz="2400" i="1" dirty="0"/>
              <a:t>practices</a:t>
            </a:r>
            <a:r>
              <a:rPr lang="es-PE" sz="2400" i="1" dirty="0"/>
              <a:t>”</a:t>
            </a:r>
            <a:r>
              <a:rPr lang="es-PE" sz="2400" dirty="0"/>
              <a:t> </a:t>
            </a:r>
            <a:r>
              <a:rPr lang="es-PE" sz="2400" dirty="0" smtClean="0"/>
              <a:t>busca </a:t>
            </a:r>
            <a:r>
              <a:rPr lang="es-PE" sz="2400" dirty="0"/>
              <a:t>mejorar las prácticas </a:t>
            </a:r>
            <a:r>
              <a:rPr lang="es-PE" sz="2400" dirty="0" smtClean="0"/>
              <a:t>escolares. La define </a:t>
            </a:r>
            <a:r>
              <a:rPr lang="es-PE" sz="2400" dirty="0"/>
              <a:t>como «estudio de los resultados de las actividades realizadas por colegas para mejorar la instrucción en el ambiente escolar». </a:t>
            </a:r>
          </a:p>
        </p:txBody>
      </p:sp>
      <p:sp>
        <p:nvSpPr>
          <p:cNvPr id="4" name="3 Rectángulo"/>
          <p:cNvSpPr/>
          <p:nvPr/>
        </p:nvSpPr>
        <p:spPr>
          <a:xfrm>
            <a:off x="7416" y="3140968"/>
            <a:ext cx="9096233" cy="3477875"/>
          </a:xfrm>
          <a:prstGeom prst="rect">
            <a:avLst/>
          </a:prstGeom>
          <a:solidFill>
            <a:srgbClr val="99FF33"/>
          </a:solidFill>
        </p:spPr>
        <p:txBody>
          <a:bodyPr wrap="square">
            <a:spAutoFit/>
          </a:bodyPr>
          <a:lstStyle/>
          <a:p>
            <a:r>
              <a:rPr lang="es-PE" sz="2200" dirty="0"/>
              <a:t>El </a:t>
            </a:r>
            <a:r>
              <a:rPr lang="es-PE" sz="2200" dirty="0" smtClean="0"/>
              <a:t>estudiante es  </a:t>
            </a:r>
            <a:r>
              <a:rPr lang="es-PE" sz="2200" dirty="0"/>
              <a:t>agente principal de </a:t>
            </a:r>
            <a:r>
              <a:rPr lang="es-PE" sz="2200" dirty="0" smtClean="0"/>
              <a:t>transformación. </a:t>
            </a:r>
            <a:r>
              <a:rPr lang="es-PE" sz="2200" dirty="0"/>
              <a:t>Se parte de la experiencia de los participantes y de los problemas </a:t>
            </a:r>
            <a:r>
              <a:rPr lang="es-PE" sz="2200" dirty="0" smtClean="0"/>
              <a:t>sentidos, a fin de mejorar </a:t>
            </a:r>
            <a:r>
              <a:rPr lang="es-PE" sz="2200" dirty="0"/>
              <a:t>la </a:t>
            </a:r>
            <a:r>
              <a:rPr lang="es-PE" sz="2200" dirty="0" smtClean="0"/>
              <a:t>realidad. </a:t>
            </a:r>
            <a:endParaRPr lang="es-PE" sz="2200" dirty="0"/>
          </a:p>
          <a:p>
            <a:r>
              <a:rPr lang="es-PE" sz="2200" dirty="0"/>
              <a:t>El cuadro ideal de intervención se presenta en los siguientes ítems:</a:t>
            </a:r>
          </a:p>
          <a:p>
            <a:pPr marL="342900" lvl="0" indent="-342900">
              <a:buFont typeface="+mj-lt"/>
              <a:buAutoNum type="alphaLcPeriod"/>
            </a:pPr>
            <a:r>
              <a:rPr lang="es-PE" sz="2200" dirty="0"/>
              <a:t>Pasar de la relación sujeto/objeto a la relación </a:t>
            </a:r>
            <a:r>
              <a:rPr lang="es-PE" sz="2200" b="1" dirty="0"/>
              <a:t>sujeto/sujeto</a:t>
            </a:r>
          </a:p>
          <a:p>
            <a:pPr marL="342900" lvl="0" indent="-342900">
              <a:buFont typeface="+mj-lt"/>
              <a:buAutoNum type="alphaLcPeriod"/>
            </a:pPr>
            <a:r>
              <a:rPr lang="es-PE" sz="2200" dirty="0"/>
              <a:t>Partir de las necesidades sentidas por los participantes, </a:t>
            </a:r>
            <a:r>
              <a:rPr lang="es-PE" sz="2200" dirty="0" smtClean="0"/>
              <a:t>protagonistas </a:t>
            </a:r>
            <a:r>
              <a:rPr lang="es-PE" sz="2200" dirty="0"/>
              <a:t>del proceso.</a:t>
            </a:r>
          </a:p>
          <a:p>
            <a:pPr marL="342900" lvl="0" indent="-342900">
              <a:buFont typeface="+mj-lt"/>
              <a:buAutoNum type="alphaLcPeriod"/>
            </a:pPr>
            <a:r>
              <a:rPr lang="es-PE" sz="2200" dirty="0"/>
              <a:t>Unir la reflexión y la acción, </a:t>
            </a:r>
            <a:r>
              <a:rPr lang="es-PE" sz="2200" dirty="0" smtClean="0"/>
              <a:t>evitando </a:t>
            </a:r>
            <a:r>
              <a:rPr lang="es-PE" sz="2200" dirty="0"/>
              <a:t>el verbalismo </a:t>
            </a:r>
            <a:r>
              <a:rPr lang="es-PE" sz="2200" dirty="0" smtClean="0"/>
              <a:t>y </a:t>
            </a:r>
            <a:r>
              <a:rPr lang="es-PE" sz="2200" dirty="0"/>
              <a:t>el </a:t>
            </a:r>
            <a:r>
              <a:rPr lang="es-PE" sz="2200" dirty="0" smtClean="0"/>
              <a:t>activismo.</a:t>
            </a:r>
            <a:endParaRPr lang="es-PE" sz="2200" dirty="0"/>
          </a:p>
          <a:p>
            <a:pPr marL="342900" lvl="0" indent="-342900">
              <a:buFont typeface="+mj-lt"/>
              <a:buAutoNum type="alphaLcPeriod"/>
            </a:pPr>
            <a:r>
              <a:rPr lang="es-PE" sz="2200" dirty="0"/>
              <a:t>Comprender la realidad </a:t>
            </a:r>
            <a:r>
              <a:rPr lang="es-PE" sz="2200" dirty="0" smtClean="0"/>
              <a:t>como </a:t>
            </a:r>
            <a:r>
              <a:rPr lang="es-PE" sz="2200" dirty="0"/>
              <a:t>una totalidad, concreta y compleja a la vez.</a:t>
            </a:r>
          </a:p>
          <a:p>
            <a:pPr marL="342900" indent="-342900">
              <a:buFont typeface="+mj-lt"/>
              <a:buAutoNum type="alphaLcPeriod"/>
            </a:pPr>
            <a:r>
              <a:rPr lang="es-PE" sz="2200" dirty="0"/>
              <a:t>Plantear el proceso de I/AP como una vía de movilización y emancipación de los grupos sociales</a:t>
            </a: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a:xfrm>
            <a:off x="6273700" y="649287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12</a:t>
            </a:fld>
            <a:endParaRPr lang="es-PE" dirty="0"/>
          </a:p>
        </p:txBody>
      </p:sp>
      <p:sp>
        <p:nvSpPr>
          <p:cNvPr id="8" name="7 Rectángulo"/>
          <p:cNvSpPr/>
          <p:nvPr/>
        </p:nvSpPr>
        <p:spPr>
          <a:xfrm>
            <a:off x="827584" y="476672"/>
            <a:ext cx="7632848" cy="646331"/>
          </a:xfrm>
          <a:prstGeom prst="rect">
            <a:avLst/>
          </a:prstGeom>
          <a:solidFill>
            <a:srgbClr val="CCFF33"/>
          </a:solidFill>
        </p:spPr>
        <p:style>
          <a:lnRef idx="1">
            <a:schemeClr val="accent5"/>
          </a:lnRef>
          <a:fillRef idx="2">
            <a:schemeClr val="accent5"/>
          </a:fillRef>
          <a:effectRef idx="1">
            <a:schemeClr val="accent5"/>
          </a:effectRef>
          <a:fontRef idx="minor">
            <a:schemeClr val="dk1"/>
          </a:fontRef>
        </p:style>
        <p:txBody>
          <a:bodyPr wrap="square">
            <a:spAutoFit/>
          </a:bodyPr>
          <a:lstStyle/>
          <a:p>
            <a:r>
              <a:rPr lang="es-PE" dirty="0"/>
              <a:t>Somos hoy lo que hemos ido siendo en las búsquedas y esfuerzos, personales o colectivos, estando el pasado contenido en el presente.  Luz Dary Ruiz Botero</a:t>
            </a:r>
          </a:p>
        </p:txBody>
      </p:sp>
    </p:spTree>
    <p:extLst>
      <p:ext uri="{BB962C8B-B14F-4D97-AF65-F5344CB8AC3E}">
        <p14:creationId xmlns:p14="http://schemas.microsoft.com/office/powerpoint/2010/main" val="19686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par>
                          <p:cTn id="15" fill="hold">
                            <p:stCondLst>
                              <p:cond delay="2000"/>
                            </p:stCondLst>
                            <p:childTnLst>
                              <p:par>
                                <p:cTn id="16" presetID="52"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Scale>
                                      <p:cBhvr>
                                        <p:cTn id="18"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
                                        </p:tgtEl>
                                        <p:attrNameLst>
                                          <p:attrName>ppt_x</p:attrName>
                                          <p:attrName>ppt_y</p:attrName>
                                        </p:attrNameLst>
                                      </p:cBhvr>
                                    </p:animMotion>
                                    <p:animEffect transition="in" filter="fade">
                                      <p:cBhvr>
                                        <p:cTn id="20" dur="1000"/>
                                        <p:tgtEl>
                                          <p:spTgt spid="3"/>
                                        </p:tgtEl>
                                      </p:cBhvr>
                                    </p:animEffect>
                                  </p:childTnLst>
                                </p:cTn>
                              </p:par>
                            </p:childTnLst>
                          </p:cTn>
                        </p:par>
                        <p:par>
                          <p:cTn id="21" fill="hold">
                            <p:stCondLst>
                              <p:cond delay="3000"/>
                            </p:stCondLst>
                            <p:childTnLst>
                              <p:par>
                                <p:cTn id="22" presetID="15"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4305"/>
            <a:ext cx="7559826" cy="584775"/>
          </a:xfrm>
          <a:prstGeom prst="rect">
            <a:avLst/>
          </a:prstGeom>
        </p:spPr>
        <p:txBody>
          <a:bodyPr wrap="none">
            <a:spAutoFit/>
          </a:bodyPr>
          <a:lstStyle/>
          <a:p>
            <a:r>
              <a:rPr lang="es-PE" sz="3200" dirty="0" smtClean="0"/>
              <a:t>2.3.2. La </a:t>
            </a:r>
            <a:r>
              <a:rPr lang="es-PE" sz="3200" b="1" dirty="0"/>
              <a:t>I/</a:t>
            </a:r>
            <a:r>
              <a:rPr lang="es-PE" sz="3200" b="1" dirty="0"/>
              <a:t>AEducativa</a:t>
            </a:r>
            <a:r>
              <a:rPr lang="es-PE" sz="3200" dirty="0"/>
              <a:t>, o </a:t>
            </a:r>
            <a:r>
              <a:rPr lang="es-PE" sz="3200" b="1" dirty="0"/>
              <a:t>segunda aplicación</a:t>
            </a:r>
            <a:endParaRPr lang="es-PE" sz="3200" dirty="0"/>
          </a:p>
        </p:txBody>
      </p:sp>
      <p:sp>
        <p:nvSpPr>
          <p:cNvPr id="3" name="2 Rectángulo"/>
          <p:cNvSpPr/>
          <p:nvPr/>
        </p:nvSpPr>
        <p:spPr>
          <a:xfrm>
            <a:off x="-20638" y="2420888"/>
            <a:ext cx="9144000" cy="1692771"/>
          </a:xfrm>
          <a:prstGeom prst="rect">
            <a:avLst/>
          </a:prstGeom>
          <a:solidFill>
            <a:srgbClr val="FF00FF"/>
          </a:solidFill>
        </p:spPr>
        <p:txBody>
          <a:bodyPr wrap="square">
            <a:spAutoFit/>
          </a:bodyPr>
          <a:lstStyle/>
          <a:p>
            <a:r>
              <a:rPr lang="es-PE" sz="2600" dirty="0"/>
              <a:t>Se inicia los años 70 con </a:t>
            </a:r>
            <a:r>
              <a:rPr lang="es-PE" sz="2600" dirty="0"/>
              <a:t>Stenhouse</a:t>
            </a:r>
            <a:r>
              <a:rPr lang="es-PE" sz="2600" dirty="0"/>
              <a:t> (1993), reformador del currículo de las humanidades, en Inglaterra. Clamó por una investigación educativa naturalística </a:t>
            </a:r>
            <a:r>
              <a:rPr lang="es-PE" sz="2600" dirty="0" smtClean="0"/>
              <a:t>que ubica, </a:t>
            </a:r>
            <a:r>
              <a:rPr lang="es-PE" sz="2600" dirty="0"/>
              <a:t>en el </a:t>
            </a:r>
            <a:r>
              <a:rPr lang="es-PE" sz="2600" dirty="0" smtClean="0"/>
              <a:t>centro, </a:t>
            </a:r>
            <a:r>
              <a:rPr lang="es-PE" sz="2600" dirty="0"/>
              <a:t>sus procesos educativos </a:t>
            </a:r>
            <a:r>
              <a:rPr lang="es-PE" sz="2600" dirty="0" smtClean="0"/>
              <a:t>realizados por </a:t>
            </a:r>
            <a:r>
              <a:rPr lang="es-PE" sz="2600" dirty="0"/>
              <a:t>los </a:t>
            </a:r>
            <a:r>
              <a:rPr lang="es-PE" sz="2600" b="1" dirty="0"/>
              <a:t>maestros</a:t>
            </a:r>
            <a:r>
              <a:rPr lang="es-PE" sz="2600" dirty="0"/>
              <a:t>, no positivista.  </a:t>
            </a:r>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6248400" y="649287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13</a:t>
            </a:fld>
            <a:endParaRPr lang="es-PE" dirty="0"/>
          </a:p>
        </p:txBody>
      </p:sp>
      <p:sp>
        <p:nvSpPr>
          <p:cNvPr id="7" name="6 Rectángulo"/>
          <p:cNvSpPr/>
          <p:nvPr/>
        </p:nvSpPr>
        <p:spPr>
          <a:xfrm>
            <a:off x="1043609" y="609080"/>
            <a:ext cx="7416824" cy="1477328"/>
          </a:xfrm>
          <a:prstGeom prst="rect">
            <a:avLst/>
          </a:prstGeom>
          <a:solidFill>
            <a:srgbClr val="CCFF33"/>
          </a:solidFill>
        </p:spPr>
        <p:txBody>
          <a:bodyPr wrap="square">
            <a:spAutoFit/>
          </a:bodyPr>
          <a:lstStyle/>
          <a:p>
            <a:r>
              <a:rPr lang="es-PE" dirty="0"/>
              <a:t>El foco de la historia humana ha evolucionado de la tierra y las lluvias, del hierro y del carbón. Ahora se trata de la química del cerebro y de las personas cuyas neuronas funcionan más rápido y mejor. Nos movemos más allá de la preocupación por lo físico y lo financiero para ocuparnos de lo puramente humano: imaginación, inspiración, ingenio e iniciativa. John </a:t>
            </a:r>
            <a:r>
              <a:rPr lang="es-PE" dirty="0"/>
              <a:t>Kao</a:t>
            </a:r>
            <a:endParaRPr lang="es-PE" dirty="0"/>
          </a:p>
        </p:txBody>
      </p:sp>
    </p:spTree>
    <p:extLst>
      <p:ext uri="{BB962C8B-B14F-4D97-AF65-F5344CB8AC3E}">
        <p14:creationId xmlns:p14="http://schemas.microsoft.com/office/powerpoint/2010/main" val="89186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7"/>
                                        </p:tgtEl>
                                        <p:attrNameLst>
                                          <p:attrName>ppt_y</p:attrName>
                                        </p:attrNameLst>
                                      </p:cBhvr>
                                      <p:tavLst>
                                        <p:tav tm="0">
                                          <p:val>
                                            <p:strVal val="#ppt_y"/>
                                          </p:val>
                                        </p:tav>
                                        <p:tav tm="100000">
                                          <p:val>
                                            <p:strVal val="#ppt_y"/>
                                          </p:val>
                                        </p:tav>
                                      </p:tavLst>
                                    </p:anim>
                                    <p:anim calcmode="lin" valueType="num">
                                      <p:cBhvr>
                                        <p:cTn id="1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7"/>
                                        </p:tgtEl>
                                      </p:cBhvr>
                                    </p:animEffect>
                                  </p:childTnLst>
                                </p:cTn>
                              </p:par>
                            </p:childTnLst>
                          </p:cTn>
                        </p:par>
                        <p:par>
                          <p:cTn id="15" fill="hold">
                            <p:stCondLst>
                              <p:cond delay="15700"/>
                            </p:stCondLst>
                            <p:childTnLst>
                              <p:par>
                                <p:cTn id="16" presetID="6" presetClass="entr" presetSubtype="16"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88" y="4725144"/>
            <a:ext cx="9144000" cy="1569660"/>
          </a:xfrm>
          <a:prstGeom prst="rect">
            <a:avLst/>
          </a:prstGeom>
          <a:solidFill>
            <a:srgbClr val="FFFF00"/>
          </a:solidFill>
        </p:spPr>
        <p:txBody>
          <a:bodyPr wrap="square">
            <a:spAutoFit/>
          </a:bodyPr>
          <a:lstStyle/>
          <a:p>
            <a:r>
              <a:rPr lang="es-PE" sz="2400" dirty="0"/>
              <a:t>Elliot</a:t>
            </a:r>
            <a:r>
              <a:rPr lang="es-PE" sz="2400" dirty="0"/>
              <a:t> (1994) subraya que la I/AE analiza los problemas prácticos y cotidianos experimentados por los docentes, antes que los problemas teóricos definidos por investigadores. Examina: </a:t>
            </a:r>
            <a:r>
              <a:rPr lang="es-PE" sz="2400" dirty="0" smtClean="0"/>
              <a:t>El qué, el quién, el como y el para qué. </a:t>
            </a:r>
            <a:endParaRPr lang="es-PE" sz="2400" dirty="0"/>
          </a:p>
        </p:txBody>
      </p:sp>
      <p:sp>
        <p:nvSpPr>
          <p:cNvPr id="3" name="2 Rectángulo"/>
          <p:cNvSpPr/>
          <p:nvPr/>
        </p:nvSpPr>
        <p:spPr>
          <a:xfrm>
            <a:off x="0" y="24305"/>
            <a:ext cx="9144000" cy="584775"/>
          </a:xfrm>
          <a:prstGeom prst="rect">
            <a:avLst/>
          </a:prstGeom>
        </p:spPr>
        <p:txBody>
          <a:bodyPr wrap="square">
            <a:spAutoFit/>
          </a:bodyPr>
          <a:lstStyle/>
          <a:p>
            <a:r>
              <a:rPr lang="es-PE" sz="3200" dirty="0" smtClean="0"/>
              <a:t>2.3.2. La </a:t>
            </a:r>
            <a:r>
              <a:rPr lang="es-PE" sz="3200" b="1" dirty="0"/>
              <a:t>I/</a:t>
            </a:r>
            <a:r>
              <a:rPr lang="es-PE" sz="3200" b="1" dirty="0"/>
              <a:t>AEducativa</a:t>
            </a:r>
            <a:r>
              <a:rPr lang="es-PE" sz="3200" dirty="0"/>
              <a:t>, o </a:t>
            </a:r>
            <a:r>
              <a:rPr lang="es-PE" sz="3200" b="1" dirty="0"/>
              <a:t>segunda </a:t>
            </a:r>
            <a:r>
              <a:rPr lang="es-PE" sz="3200" b="1" dirty="0" smtClean="0"/>
              <a:t>aplicación  (1)</a:t>
            </a:r>
            <a:endParaRPr lang="es-PE" sz="32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14</a:t>
            </a:fld>
            <a:endParaRPr lang="es-PE" dirty="0"/>
          </a:p>
        </p:txBody>
      </p:sp>
      <p:sp>
        <p:nvSpPr>
          <p:cNvPr id="7" name="6 Rectángulo"/>
          <p:cNvSpPr/>
          <p:nvPr/>
        </p:nvSpPr>
        <p:spPr>
          <a:xfrm>
            <a:off x="-14288" y="609080"/>
            <a:ext cx="9050784" cy="393954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PE" sz="2500" dirty="0"/>
              <a:t>Según </a:t>
            </a:r>
            <a:r>
              <a:rPr lang="es-PE" sz="2500" dirty="0"/>
              <a:t>Elliot</a:t>
            </a:r>
            <a:r>
              <a:rPr lang="es-PE" sz="2500" dirty="0"/>
              <a:t>, </a:t>
            </a:r>
            <a:r>
              <a:rPr lang="es-PE" sz="2500" dirty="0"/>
              <a:t>Stenhouse</a:t>
            </a:r>
            <a:r>
              <a:rPr lang="es-PE" sz="2500" dirty="0"/>
              <a:t> “sostenía que los principios de procedimiento son lógicamente coherentes:</a:t>
            </a:r>
          </a:p>
          <a:p>
            <a:pPr marL="357188" lvl="1" indent="-282575">
              <a:buFont typeface="+mj-lt"/>
              <a:buAutoNum type="alphaLcPeriod"/>
            </a:pPr>
            <a:r>
              <a:rPr lang="es-PE" sz="2500" dirty="0"/>
              <a:t>La actividad central del aula debe ser el </a:t>
            </a:r>
            <a:r>
              <a:rPr lang="es-PE" sz="2500" b="1" dirty="0"/>
              <a:t>diálogo</a:t>
            </a:r>
            <a:r>
              <a:rPr lang="es-PE" sz="2500" dirty="0"/>
              <a:t>, en vez de la instrucción. </a:t>
            </a:r>
          </a:p>
          <a:p>
            <a:pPr marL="357188" lvl="1" indent="-282575">
              <a:buFont typeface="+mj-lt"/>
              <a:buAutoNum type="alphaLcPeriod"/>
            </a:pPr>
            <a:r>
              <a:rPr lang="es-PE" sz="2500" dirty="0"/>
              <a:t>Debe protegerse la </a:t>
            </a:r>
            <a:r>
              <a:rPr lang="es-PE" sz="2500" b="1" dirty="0"/>
              <a:t>divergencia</a:t>
            </a:r>
            <a:r>
              <a:rPr lang="es-PE" sz="2500" dirty="0"/>
              <a:t> de puntos de vista. </a:t>
            </a:r>
          </a:p>
          <a:p>
            <a:pPr marL="357188" lvl="1" indent="-282575">
              <a:buFont typeface="+mj-lt"/>
              <a:buAutoNum type="alphaLcPeriod"/>
            </a:pPr>
            <a:r>
              <a:rPr lang="es-PE" sz="2500" dirty="0"/>
              <a:t>El </a:t>
            </a:r>
            <a:r>
              <a:rPr lang="es-PE" sz="2500" b="1" dirty="0"/>
              <a:t>criterio</a:t>
            </a:r>
            <a:r>
              <a:rPr lang="es-PE" sz="2500" dirty="0"/>
              <a:t> que rija la actuación del profesor debe ser la </a:t>
            </a:r>
            <a:r>
              <a:rPr lang="es-PE" sz="2500" b="1" dirty="0"/>
              <a:t>neutralidad</a:t>
            </a:r>
            <a:r>
              <a:rPr lang="es-PE" sz="2500" dirty="0"/>
              <a:t> procedimental.  </a:t>
            </a:r>
          </a:p>
          <a:p>
            <a:pPr marL="357188" lvl="1" indent="-282575">
              <a:buFont typeface="+mj-lt"/>
              <a:buAutoNum type="alphaLcPeriod"/>
            </a:pPr>
            <a:r>
              <a:rPr lang="es-PE" sz="2500" dirty="0"/>
              <a:t>La </a:t>
            </a:r>
            <a:r>
              <a:rPr lang="es-PE" sz="2500" b="1" dirty="0"/>
              <a:t>responsabilidad</a:t>
            </a:r>
            <a:r>
              <a:rPr lang="es-PE" sz="2500" dirty="0"/>
              <a:t> de los profesores para mantener la calidad y los niveles de aprendizaje y plantear los criterios para criticar los diversos puntos de vista</a:t>
            </a:r>
          </a:p>
        </p:txBody>
      </p:sp>
    </p:spTree>
    <p:extLst>
      <p:ext uri="{BB962C8B-B14F-4D97-AF65-F5344CB8AC3E}">
        <p14:creationId xmlns:p14="http://schemas.microsoft.com/office/powerpoint/2010/main" val="428727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7"/>
                                        </p:tgtEl>
                                        <p:attrNameLst>
                                          <p:attrName>ppt_y</p:attrName>
                                        </p:attrNameLst>
                                      </p:cBhvr>
                                      <p:tavLst>
                                        <p:tav tm="0">
                                          <p:val>
                                            <p:strVal val="#ppt_y"/>
                                          </p:val>
                                        </p:tav>
                                        <p:tav tm="100000">
                                          <p:val>
                                            <p:strVal val="#ppt_y"/>
                                          </p:val>
                                        </p:tav>
                                      </p:tavLst>
                                    </p:anim>
                                    <p:anim calcmode="lin" valueType="num">
                                      <p:cBhvr>
                                        <p:cTn id="1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7"/>
                                        </p:tgtEl>
                                      </p:cBhvr>
                                    </p:animEffect>
                                  </p:childTnLst>
                                </p:cTn>
                              </p:par>
                            </p:childTnLst>
                          </p:cTn>
                        </p:par>
                        <p:par>
                          <p:cTn id="15" fill="hold">
                            <p:stCondLst>
                              <p:cond delay="20400"/>
                            </p:stCondLst>
                            <p:childTnLst>
                              <p:par>
                                <p:cTn id="16" presetID="21" presetClass="entr" presetSubtype="1"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0"/>
            <a:ext cx="8640960" cy="584775"/>
          </a:xfrm>
          <a:prstGeom prst="rect">
            <a:avLst/>
          </a:prstGeom>
        </p:spPr>
        <p:txBody>
          <a:bodyPr wrap="square">
            <a:spAutoFit/>
          </a:bodyPr>
          <a:lstStyle/>
          <a:p>
            <a:pPr marL="0" lvl="2"/>
            <a:r>
              <a:rPr lang="es-PE" sz="3200" dirty="0" smtClean="0"/>
              <a:t>2.3.3. </a:t>
            </a:r>
            <a:r>
              <a:rPr lang="es-PE" sz="3200" b="1" dirty="0" smtClean="0"/>
              <a:t>La I/</a:t>
            </a:r>
            <a:r>
              <a:rPr lang="es-PE" sz="3200" b="1" dirty="0" smtClean="0"/>
              <a:t>APedagógica</a:t>
            </a:r>
            <a:r>
              <a:rPr lang="es-PE" sz="3200" dirty="0" smtClean="0"/>
              <a:t> (</a:t>
            </a:r>
            <a:r>
              <a:rPr lang="es-PE" sz="3200" b="1" dirty="0" smtClean="0"/>
              <a:t>I/AP</a:t>
            </a:r>
            <a:r>
              <a:rPr lang="es-PE" sz="3200" dirty="0" smtClean="0"/>
              <a:t>)</a:t>
            </a:r>
            <a:endParaRPr lang="es-PE" sz="3200" dirty="0"/>
          </a:p>
        </p:txBody>
      </p:sp>
      <p:sp>
        <p:nvSpPr>
          <p:cNvPr id="3" name="2 Rectángulo"/>
          <p:cNvSpPr/>
          <p:nvPr/>
        </p:nvSpPr>
        <p:spPr>
          <a:xfrm>
            <a:off x="34119" y="1123003"/>
            <a:ext cx="9109881" cy="5632311"/>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es-PE" sz="2400" dirty="0"/>
              <a:t>La investigación/acción/pedagógica (</a:t>
            </a:r>
            <a:r>
              <a:rPr lang="es-PE" sz="2400" dirty="0" smtClean="0"/>
              <a:t>Avila</a:t>
            </a:r>
            <a:r>
              <a:rPr lang="es-PE" sz="2400" dirty="0" smtClean="0"/>
              <a:t>, </a:t>
            </a:r>
            <a:r>
              <a:rPr lang="es-PE" sz="2400" dirty="0"/>
              <a:t>R.) </a:t>
            </a:r>
            <a:r>
              <a:rPr lang="es-PE" sz="2400" dirty="0" smtClean="0"/>
              <a:t>busca </a:t>
            </a:r>
            <a:r>
              <a:rPr lang="es-PE" sz="2400" dirty="0"/>
              <a:t>explorar las intimidades de las prácticas pedagógicas en el aula. </a:t>
            </a:r>
            <a:r>
              <a:rPr lang="es-PE" sz="2400" dirty="0" smtClean="0"/>
              <a:t>La Pedagogía, al vivir momentos </a:t>
            </a:r>
            <a:r>
              <a:rPr lang="es-PE" sz="2400" dirty="0"/>
              <a:t>de disolución y desvanecimiento, reencuentra su </a:t>
            </a:r>
            <a:r>
              <a:rPr lang="es-PE" sz="2400" dirty="0" smtClean="0"/>
              <a:t>ruta al </a:t>
            </a:r>
            <a:r>
              <a:rPr lang="es-PE" sz="2400" dirty="0"/>
              <a:t>volver a ocuparse de su objeto de estudio que es la práctica educativa, </a:t>
            </a:r>
            <a:r>
              <a:rPr lang="es-PE" sz="2400" dirty="0" smtClean="0"/>
              <a:t>utilizando </a:t>
            </a:r>
            <a:r>
              <a:rPr lang="es-PE" sz="2400" dirty="0"/>
              <a:t>la fuerza de la investigación/acción como método de </a:t>
            </a:r>
            <a:r>
              <a:rPr lang="es-PE" sz="2400" dirty="0" smtClean="0"/>
              <a:t>estudio.</a:t>
            </a:r>
            <a:endParaRPr lang="es-PE" sz="2400" dirty="0"/>
          </a:p>
          <a:p>
            <a:r>
              <a:rPr lang="es-PE" sz="2400" dirty="0"/>
              <a:t>En este proceso circular y repetitivo (Alonso, E) se dan cuatro funciones: </a:t>
            </a:r>
          </a:p>
          <a:p>
            <a:pPr marL="457200" lvl="0" indent="-457200">
              <a:buFont typeface="+mj-lt"/>
              <a:buAutoNum type="alphaLcPeriod"/>
            </a:pPr>
            <a:r>
              <a:rPr lang="es-PE" sz="2400" b="1" dirty="0"/>
              <a:t>Evaluar la acción</a:t>
            </a:r>
            <a:r>
              <a:rPr lang="es-PE" sz="2400" dirty="0"/>
              <a:t>: Con la acción ¿se </a:t>
            </a:r>
            <a:r>
              <a:rPr lang="es-PE" sz="2400" dirty="0" smtClean="0"/>
              <a:t>logró </a:t>
            </a:r>
            <a:r>
              <a:rPr lang="es-PE" sz="2400" dirty="0"/>
              <a:t>o no lo que se esperaba?</a:t>
            </a:r>
          </a:p>
          <a:p>
            <a:pPr marL="457200" lvl="0" indent="-457200">
              <a:buFont typeface="+mj-lt"/>
              <a:buAutoNum type="alphaLcPeriod"/>
            </a:pPr>
            <a:r>
              <a:rPr lang="es-PE" sz="2400" b="1" dirty="0"/>
              <a:t>Aprender</a:t>
            </a:r>
            <a:r>
              <a:rPr lang="es-PE" sz="2400" dirty="0"/>
              <a:t>: ¿Qué cualidades tiene esa acción, en una situación determinada? </a:t>
            </a:r>
          </a:p>
          <a:p>
            <a:pPr marL="457200" lvl="0" indent="-457200">
              <a:buFont typeface="+mj-lt"/>
              <a:buAutoNum type="alphaLcPeriod"/>
            </a:pPr>
            <a:r>
              <a:rPr lang="es-PE" sz="2400" b="1" dirty="0"/>
              <a:t>Planificación correcta del siguiente paso</a:t>
            </a:r>
            <a:r>
              <a:rPr lang="es-PE" sz="2400" dirty="0"/>
              <a:t>: Reconocido el estado de la situación, ¿cómo actuar adecuadamente? </a:t>
            </a:r>
          </a:p>
          <a:p>
            <a:pPr marL="457200" indent="-457200">
              <a:buFont typeface="+mj-lt"/>
              <a:buAutoNum type="alphaLcPeriod"/>
            </a:pPr>
            <a:r>
              <a:rPr lang="es-PE" sz="2400" b="1" dirty="0"/>
              <a:t>Establecer la base para modificar “el plan general</a:t>
            </a:r>
            <a:r>
              <a:rPr lang="es-PE" sz="2400" dirty="0"/>
              <a:t>”. ¿Se ha logrado o no lo que se esperaba? Observadas las cualidades de la acción realizada, podemos saber si es oportuno continuar con el plan propuesto o </a:t>
            </a:r>
            <a:r>
              <a:rPr lang="es-PE" sz="2400" dirty="0" smtClean="0"/>
              <a:t>modificarlo</a:t>
            </a:r>
            <a:endParaRPr lang="es-PE" sz="24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6255815" y="647831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15</a:t>
            </a:fld>
            <a:endParaRPr lang="es-PE" dirty="0"/>
          </a:p>
        </p:txBody>
      </p:sp>
      <p:sp>
        <p:nvSpPr>
          <p:cNvPr id="7" name="6 Rectángulo"/>
          <p:cNvSpPr/>
          <p:nvPr/>
        </p:nvSpPr>
        <p:spPr>
          <a:xfrm>
            <a:off x="2061989" y="476672"/>
            <a:ext cx="5544616" cy="646331"/>
          </a:xfrm>
          <a:prstGeom prst="rect">
            <a:avLst/>
          </a:prstGeom>
          <a:solidFill>
            <a:srgbClr val="CCFF33"/>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s-PE" dirty="0"/>
              <a:t>La educación  es praxis, reflexión y acción del hombre sobre el mundo para transformarlo.   Paulo Freire</a:t>
            </a:r>
          </a:p>
        </p:txBody>
      </p:sp>
    </p:spTree>
    <p:extLst>
      <p:ext uri="{BB962C8B-B14F-4D97-AF65-F5344CB8AC3E}">
        <p14:creationId xmlns:p14="http://schemas.microsoft.com/office/powerpoint/2010/main" val="106055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type="lt">
                                    <p:tmAbs val="0"/>
                                  </p:iterate>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7"/>
                                        </p:tgtEl>
                                        <p:attrNameLst>
                                          <p:attrName>ppt_y</p:attrName>
                                        </p:attrNameLst>
                                      </p:cBhvr>
                                      <p:tavLst>
                                        <p:tav tm="0">
                                          <p:val>
                                            <p:strVal val="#ppt_y"/>
                                          </p:val>
                                        </p:tav>
                                        <p:tav tm="100000">
                                          <p:val>
                                            <p:strVal val="#ppt_y"/>
                                          </p:val>
                                        </p:tav>
                                      </p:tavLst>
                                    </p:anim>
                                    <p:anim calcmode="lin" valueType="num">
                                      <p:cBhvr>
                                        <p:cTn id="1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7"/>
                                        </p:tgtEl>
                                      </p:cBhvr>
                                    </p:animEffect>
                                  </p:childTnLst>
                                </p:cTn>
                              </p:par>
                            </p:childTnLst>
                          </p:cTn>
                        </p:par>
                        <p:par>
                          <p:cTn id="15" fill="hold">
                            <p:stCondLst>
                              <p:cond delay="4750"/>
                            </p:stCondLst>
                            <p:childTnLst>
                              <p:par>
                                <p:cTn id="16" presetID="35"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anim calcmode="lin" valueType="num">
                                      <p:cBhvr>
                                        <p:cTn id="19" dur="2000" fill="hold"/>
                                        <p:tgtEl>
                                          <p:spTgt spid="3"/>
                                        </p:tgtEl>
                                        <p:attrNameLst>
                                          <p:attrName>style.rotation</p:attrName>
                                        </p:attrNameLst>
                                      </p:cBhvr>
                                      <p:tavLst>
                                        <p:tav tm="0">
                                          <p:val>
                                            <p:fltVal val="720"/>
                                          </p:val>
                                        </p:tav>
                                        <p:tav tm="100000">
                                          <p:val>
                                            <p:fltVal val="0"/>
                                          </p:val>
                                        </p:tav>
                                      </p:tavLst>
                                    </p:anim>
                                    <p:anim calcmode="lin" valueType="num">
                                      <p:cBhvr>
                                        <p:cTn id="20" dur="2000" fill="hold"/>
                                        <p:tgtEl>
                                          <p:spTgt spid="3"/>
                                        </p:tgtEl>
                                        <p:attrNameLst>
                                          <p:attrName>ppt_h</p:attrName>
                                        </p:attrNameLst>
                                      </p:cBhvr>
                                      <p:tavLst>
                                        <p:tav tm="0">
                                          <p:val>
                                            <p:fltVal val="0"/>
                                          </p:val>
                                        </p:tav>
                                        <p:tav tm="100000">
                                          <p:val>
                                            <p:strVal val="#ppt_h"/>
                                          </p:val>
                                        </p:tav>
                                      </p:tavLst>
                                    </p:anim>
                                    <p:anim calcmode="lin" valueType="num">
                                      <p:cBhvr>
                                        <p:cTn id="21"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692696"/>
            <a:ext cx="9036496" cy="449353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PE" sz="2600" dirty="0"/>
              <a:t>El modelo muestra 3 fases: </a:t>
            </a:r>
            <a:endParaRPr lang="es-PE" sz="2600" dirty="0" smtClean="0"/>
          </a:p>
          <a:p>
            <a:pPr marL="514350" indent="-514350">
              <a:buAutoNum type="alphaLcPeriod"/>
            </a:pPr>
            <a:r>
              <a:rPr lang="es-PE" sz="2600" dirty="0" smtClean="0"/>
              <a:t>La </a:t>
            </a:r>
            <a:r>
              <a:rPr lang="es-PE" sz="2600" b="1" dirty="0" smtClean="0"/>
              <a:t>reflexión</a:t>
            </a:r>
            <a:r>
              <a:rPr lang="es-PE" sz="2600" dirty="0" smtClean="0"/>
              <a:t> sobre un área problemática; </a:t>
            </a:r>
          </a:p>
          <a:p>
            <a:pPr marL="514350" indent="-514350">
              <a:buAutoNum type="alphaLcPeriod"/>
            </a:pPr>
            <a:r>
              <a:rPr lang="es-PE" sz="2600" dirty="0" smtClean="0"/>
              <a:t>La </a:t>
            </a:r>
            <a:r>
              <a:rPr lang="es-PE" sz="2600" b="1" dirty="0" smtClean="0"/>
              <a:t>planeación</a:t>
            </a:r>
            <a:r>
              <a:rPr lang="es-PE" sz="2600" dirty="0" smtClean="0"/>
              <a:t> y </a:t>
            </a:r>
            <a:r>
              <a:rPr lang="es-PE" sz="2600" b="1" dirty="0" smtClean="0"/>
              <a:t>ejecución</a:t>
            </a:r>
            <a:r>
              <a:rPr lang="es-PE" sz="2600" dirty="0" smtClean="0"/>
              <a:t> de acciones alternativas para mejorar la situación y </a:t>
            </a:r>
          </a:p>
          <a:p>
            <a:pPr marL="514350" indent="-514350">
              <a:buAutoNum type="alphaLcPeriod"/>
            </a:pPr>
            <a:r>
              <a:rPr lang="es-PE" sz="2600" dirty="0" smtClean="0"/>
              <a:t>La </a:t>
            </a:r>
            <a:r>
              <a:rPr lang="es-PE" sz="2600" b="1" dirty="0" smtClean="0"/>
              <a:t>evaluación</a:t>
            </a:r>
            <a:r>
              <a:rPr lang="es-PE" sz="2600" dirty="0" smtClean="0"/>
              <a:t> de </a:t>
            </a:r>
            <a:r>
              <a:rPr lang="es-PE" sz="2600" dirty="0"/>
              <a:t>resultados; secuenciando un nuevo ciclo reflexivo de las </a:t>
            </a:r>
            <a:r>
              <a:rPr lang="es-PE" sz="2600" b="1" dirty="0"/>
              <a:t>tres</a:t>
            </a:r>
            <a:r>
              <a:rPr lang="es-PE" sz="2600" dirty="0"/>
              <a:t> fases. </a:t>
            </a:r>
          </a:p>
          <a:p>
            <a:r>
              <a:rPr lang="es-PE" sz="2600" dirty="0"/>
              <a:t>La investigación de nuestra práctica pedagógica, como docentes, es un proceso eficaz para construir saber pedagógico, y, a la larga, la investigación de nuestra práctica pedagógica es más eficiente que la llamada "capacitación”, pues en la modalidad “se socializan las experiencias” y se aprende de la experiencia de los otros.</a:t>
            </a:r>
          </a:p>
        </p:txBody>
      </p:sp>
      <p:sp>
        <p:nvSpPr>
          <p:cNvPr id="3" name="2 Rectángulo"/>
          <p:cNvSpPr/>
          <p:nvPr/>
        </p:nvSpPr>
        <p:spPr>
          <a:xfrm>
            <a:off x="0" y="0"/>
            <a:ext cx="8820472" cy="584775"/>
          </a:xfrm>
          <a:prstGeom prst="rect">
            <a:avLst/>
          </a:prstGeom>
        </p:spPr>
        <p:txBody>
          <a:bodyPr wrap="square">
            <a:spAutoFit/>
          </a:bodyPr>
          <a:lstStyle/>
          <a:p>
            <a:pPr marL="0" lvl="2"/>
            <a:r>
              <a:rPr lang="es-PE" sz="3200" dirty="0" smtClean="0"/>
              <a:t>2.3.3. </a:t>
            </a:r>
            <a:r>
              <a:rPr lang="es-PE" sz="3200" b="1" dirty="0" smtClean="0"/>
              <a:t>La </a:t>
            </a:r>
            <a:r>
              <a:rPr lang="es-PE" sz="3200" b="1" dirty="0"/>
              <a:t>I/</a:t>
            </a:r>
            <a:r>
              <a:rPr lang="es-PE" sz="3200" b="1" dirty="0"/>
              <a:t>APedagógica</a:t>
            </a:r>
            <a:r>
              <a:rPr lang="es-PE" sz="3200" dirty="0"/>
              <a:t> (</a:t>
            </a:r>
            <a:r>
              <a:rPr lang="es-PE" sz="3200" b="1" dirty="0"/>
              <a:t>I/AP</a:t>
            </a:r>
            <a:r>
              <a:rPr lang="es-PE" sz="3200" dirty="0" smtClean="0"/>
              <a:t>)  (1)</a:t>
            </a:r>
            <a:endParaRPr lang="es-PE" sz="32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16</a:t>
            </a:fld>
            <a:endParaRPr lang="es-PE" dirty="0"/>
          </a:p>
        </p:txBody>
      </p:sp>
    </p:spTree>
    <p:extLst>
      <p:ext uri="{BB962C8B-B14F-4D97-AF65-F5344CB8AC3E}">
        <p14:creationId xmlns:p14="http://schemas.microsoft.com/office/powerpoint/2010/main" val="50539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1950"/>
                            </p:stCondLst>
                            <p:childTnLst>
                              <p:par>
                                <p:cTn id="13" presetID="15"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0"/>
            <a:ext cx="8856984" cy="584775"/>
          </a:xfrm>
          <a:prstGeom prst="rect">
            <a:avLst/>
          </a:prstGeom>
        </p:spPr>
        <p:txBody>
          <a:bodyPr wrap="square">
            <a:spAutoFit/>
          </a:bodyPr>
          <a:lstStyle/>
          <a:p>
            <a:pPr marL="0" lvl="2"/>
            <a:r>
              <a:rPr lang="es-ES" sz="3200" b="1" dirty="0" smtClean="0"/>
              <a:t>2.3.4. Investigación/Acción/Crítica </a:t>
            </a:r>
            <a:r>
              <a:rPr lang="es-ES" sz="3200" b="1" dirty="0"/>
              <a:t>y Reflexiva</a:t>
            </a:r>
            <a:endParaRPr lang="es-PE" sz="3200" dirty="0"/>
          </a:p>
        </p:txBody>
      </p:sp>
      <p:sp>
        <p:nvSpPr>
          <p:cNvPr id="3" name="2 Rectángulo"/>
          <p:cNvSpPr/>
          <p:nvPr/>
        </p:nvSpPr>
        <p:spPr>
          <a:xfrm>
            <a:off x="-10108" y="1844824"/>
            <a:ext cx="9180004" cy="4524315"/>
          </a:xfrm>
          <a:prstGeom prst="rect">
            <a:avLst/>
          </a:prstGeom>
          <a:solidFill>
            <a:schemeClr val="accent6">
              <a:lumMod val="60000"/>
              <a:lumOff val="40000"/>
            </a:schemeClr>
          </a:solidFill>
        </p:spPr>
        <p:txBody>
          <a:bodyPr wrap="square">
            <a:spAutoFit/>
          </a:bodyPr>
          <a:lstStyle/>
          <a:p>
            <a:r>
              <a:rPr lang="es-PE" sz="2400" dirty="0"/>
              <a:t>La investigación/acción/crítica/reflexiva considera al sujeto de la acción con existencia propia, enmarcado en un contexto histórico, cultural y social, compartido colectivamente, diferente de otros </a:t>
            </a:r>
            <a:r>
              <a:rPr lang="es-PE" sz="2400" dirty="0" smtClean="0"/>
              <a:t>sujetos, </a:t>
            </a:r>
            <a:r>
              <a:rPr lang="es-PE" sz="2400" dirty="0"/>
              <a:t>y con características particulares que le permiten construir su propia realidad. </a:t>
            </a:r>
          </a:p>
          <a:p>
            <a:r>
              <a:rPr lang="es-PE" sz="2400" dirty="0"/>
              <a:t>No se trata de solucionar problemas siguiendo una planificación con técnicas y recursos, sino, de </a:t>
            </a:r>
            <a:r>
              <a:rPr lang="es-PE" sz="2400" b="1" dirty="0"/>
              <a:t>plantear</a:t>
            </a:r>
            <a:r>
              <a:rPr lang="es-PE" sz="2400" dirty="0"/>
              <a:t> la reflexión como principio básico para entender qué son los procesos curriculares, </a:t>
            </a:r>
            <a:r>
              <a:rPr lang="es-PE" sz="2400" dirty="0" smtClean="0"/>
              <a:t>la problemática inherente </a:t>
            </a:r>
            <a:r>
              <a:rPr lang="es-PE" sz="2400" dirty="0"/>
              <a:t>a ellos, su importancia social, política, cultural, económica y humana, las posibilidades de intervención de los agentes externos, la necesidad de </a:t>
            </a:r>
            <a:r>
              <a:rPr lang="es-PE" sz="2400" b="1" dirty="0" smtClean="0"/>
              <a:t>interdisciplinariedad </a:t>
            </a:r>
            <a:r>
              <a:rPr lang="es-PE" sz="2400" dirty="0" smtClean="0"/>
              <a:t>y </a:t>
            </a:r>
            <a:r>
              <a:rPr lang="es-PE" sz="2400" dirty="0"/>
              <a:t>comprensión de las causas que generan </a:t>
            </a:r>
            <a:r>
              <a:rPr lang="es-PE" sz="2400" dirty="0" smtClean="0"/>
              <a:t>problemas, las </a:t>
            </a:r>
            <a:r>
              <a:rPr lang="es-PE" sz="2400" b="1" dirty="0"/>
              <a:t>potencialidades</a:t>
            </a:r>
            <a:r>
              <a:rPr lang="es-PE" sz="2400" dirty="0"/>
              <a:t> y debilidades que se </a:t>
            </a:r>
            <a:r>
              <a:rPr lang="es-PE" sz="2400" dirty="0" smtClean="0"/>
              <a:t>dan </a:t>
            </a:r>
            <a:r>
              <a:rPr lang="es-PE" sz="2400" dirty="0"/>
              <a:t>como grupo</a:t>
            </a:r>
            <a:r>
              <a:rPr lang="es-PE" sz="2400" dirty="0" smtClean="0"/>
              <a:t>.</a:t>
            </a:r>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5004048" y="647187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17</a:t>
            </a:fld>
            <a:endParaRPr lang="es-PE" dirty="0"/>
          </a:p>
        </p:txBody>
      </p:sp>
      <p:sp>
        <p:nvSpPr>
          <p:cNvPr id="7" name="6 Rectángulo"/>
          <p:cNvSpPr/>
          <p:nvPr/>
        </p:nvSpPr>
        <p:spPr>
          <a:xfrm>
            <a:off x="827584" y="582345"/>
            <a:ext cx="7200800" cy="1200329"/>
          </a:xfrm>
          <a:prstGeom prst="rect">
            <a:avLst/>
          </a:prstGeom>
          <a:solidFill>
            <a:srgbClr val="CCFF33"/>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s-PE" dirty="0"/>
              <a:t>La investigación educativa hace de la práctica una cosa más 'teórica' en el sentido de enriquecerla mediante la reflexión  crítica, sin que, por ello, deje de ser `práctica `, por cuanto ayuda a formular más concluyentemente los juicios que informan la práctica educativa.  </a:t>
            </a:r>
            <a:r>
              <a:rPr lang="es-PE" dirty="0"/>
              <a:t>Carr</a:t>
            </a:r>
            <a:r>
              <a:rPr lang="es-PE" dirty="0"/>
              <a:t> y </a:t>
            </a:r>
            <a:r>
              <a:rPr lang="es-PE" dirty="0"/>
              <a:t>Kemmis</a:t>
            </a:r>
            <a:r>
              <a:rPr lang="es-PE" dirty="0"/>
              <a:t>  </a:t>
            </a:r>
          </a:p>
        </p:txBody>
      </p:sp>
    </p:spTree>
    <p:extLst>
      <p:ext uri="{BB962C8B-B14F-4D97-AF65-F5344CB8AC3E}">
        <p14:creationId xmlns:p14="http://schemas.microsoft.com/office/powerpoint/2010/main" val="141496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par>
                          <p:cTn id="11" fill="hold">
                            <p:stCondLst>
                              <p:cond delay="5300"/>
                            </p:stCondLst>
                            <p:childTnLst>
                              <p:par>
                                <p:cTn id="12" presetID="16" presetClass="entr" presetSubtype="2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par>
                          <p:cTn id="15" fill="hold">
                            <p:stCondLst>
                              <p:cond delay="58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 calcmode="lin" valueType="num">
                                      <p:cBhvr>
                                        <p:cTn id="20"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074950"/>
            <a:ext cx="8784976" cy="2794209"/>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s-PE" dirty="0"/>
          </a:p>
        </p:txBody>
      </p:sp>
      <p:sp>
        <p:nvSpPr>
          <p:cNvPr id="28" name="27 Elipse"/>
          <p:cNvSpPr/>
          <p:nvPr/>
        </p:nvSpPr>
        <p:spPr>
          <a:xfrm>
            <a:off x="1331640" y="2348880"/>
            <a:ext cx="2232248" cy="2160240"/>
          </a:xfrm>
          <a:prstGeom prst="ellipse">
            <a:avLst/>
          </a:prstGeom>
          <a:gradFill flip="none" rotWithShape="1">
            <a:gsLst>
              <a:gs pos="0">
                <a:srgbClr val="FFF200"/>
              </a:gs>
              <a:gs pos="45000">
                <a:srgbClr val="FF7A00"/>
              </a:gs>
              <a:gs pos="70000">
                <a:srgbClr val="FF0300"/>
              </a:gs>
              <a:gs pos="100000">
                <a:srgbClr val="4D0808"/>
              </a:gs>
            </a:gsLst>
            <a:path path="circle">
              <a:fillToRect l="50000" t="50000" r="50000" b="50000"/>
            </a:path>
            <a:tileRect/>
          </a:gra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29" name="28 Elipse"/>
          <p:cNvSpPr/>
          <p:nvPr/>
        </p:nvSpPr>
        <p:spPr>
          <a:xfrm>
            <a:off x="5076056" y="2392680"/>
            <a:ext cx="2232248" cy="2160240"/>
          </a:xfrm>
          <a:prstGeom prst="ellipse">
            <a:avLst/>
          </a:prstGeom>
          <a:gradFill flip="none" rotWithShape="1">
            <a:gsLst>
              <a:gs pos="0">
                <a:srgbClr val="FFF200"/>
              </a:gs>
              <a:gs pos="45000">
                <a:srgbClr val="FF7A00"/>
              </a:gs>
              <a:gs pos="70000">
                <a:srgbClr val="FF0300"/>
              </a:gs>
              <a:gs pos="100000">
                <a:srgbClr val="4D0808"/>
              </a:gs>
            </a:gsLst>
            <a:path path="circle">
              <a:fillToRect l="50000" t="50000" r="50000" b="50000"/>
            </a:path>
            <a:tileRect/>
          </a:gra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cxnSp>
        <p:nvCxnSpPr>
          <p:cNvPr id="33" name="32 Conector recto de flecha"/>
          <p:cNvCxnSpPr/>
          <p:nvPr/>
        </p:nvCxnSpPr>
        <p:spPr>
          <a:xfrm flipV="1">
            <a:off x="3347864" y="2348880"/>
            <a:ext cx="1368152" cy="43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flipH="1">
            <a:off x="7020272" y="3709250"/>
            <a:ext cx="576064" cy="7764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flipH="1">
            <a:off x="3347864" y="3688824"/>
            <a:ext cx="360040" cy="6042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flipV="1">
            <a:off x="6948264" y="2370780"/>
            <a:ext cx="1224136" cy="219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467544" y="3140968"/>
            <a:ext cx="1368152" cy="338554"/>
          </a:xfrm>
          <a:prstGeom prst="rect">
            <a:avLst/>
          </a:prstGeom>
          <a:noFill/>
          <a:ln>
            <a:solidFill>
              <a:srgbClr val="FF0000"/>
            </a:solidFill>
          </a:ln>
        </p:spPr>
        <p:txBody>
          <a:bodyPr wrap="square" rtlCol="0">
            <a:spAutoFit/>
          </a:bodyPr>
          <a:lstStyle/>
          <a:p>
            <a:r>
              <a:rPr lang="es-ES" sz="1600" b="1" dirty="0" smtClean="0"/>
              <a:t>Reflexionar</a:t>
            </a:r>
            <a:endParaRPr lang="es-PE" sz="1600" b="1" dirty="0"/>
          </a:p>
        </p:txBody>
      </p:sp>
      <p:sp>
        <p:nvSpPr>
          <p:cNvPr id="41" name="40 CuadroTexto"/>
          <p:cNvSpPr txBox="1"/>
          <p:nvPr/>
        </p:nvSpPr>
        <p:spPr>
          <a:xfrm>
            <a:off x="4427984" y="3259723"/>
            <a:ext cx="1152128" cy="338554"/>
          </a:xfrm>
          <a:prstGeom prst="rect">
            <a:avLst/>
          </a:prstGeom>
          <a:noFill/>
          <a:ln>
            <a:solidFill>
              <a:srgbClr val="FF0000"/>
            </a:solidFill>
          </a:ln>
        </p:spPr>
        <p:txBody>
          <a:bodyPr wrap="square" rtlCol="0">
            <a:spAutoFit/>
          </a:bodyPr>
          <a:lstStyle/>
          <a:p>
            <a:r>
              <a:rPr lang="es-ES" sz="1600" b="1" dirty="0" smtClean="0"/>
              <a:t>Reflexionar</a:t>
            </a:r>
            <a:endParaRPr lang="es-PE" sz="1600" b="1" dirty="0"/>
          </a:p>
        </p:txBody>
      </p:sp>
      <p:sp>
        <p:nvSpPr>
          <p:cNvPr id="42" name="41 CuadroTexto"/>
          <p:cNvSpPr txBox="1"/>
          <p:nvPr/>
        </p:nvSpPr>
        <p:spPr>
          <a:xfrm>
            <a:off x="3203848" y="3259723"/>
            <a:ext cx="828092" cy="338554"/>
          </a:xfrm>
          <a:prstGeom prst="rect">
            <a:avLst/>
          </a:prstGeom>
          <a:noFill/>
          <a:ln>
            <a:solidFill>
              <a:srgbClr val="FF0000"/>
            </a:solidFill>
          </a:ln>
        </p:spPr>
        <p:txBody>
          <a:bodyPr wrap="square" rtlCol="0">
            <a:spAutoFit/>
          </a:bodyPr>
          <a:lstStyle/>
          <a:p>
            <a:r>
              <a:rPr lang="es-ES" sz="1600" b="1" dirty="0" smtClean="0"/>
              <a:t>Actuar</a:t>
            </a:r>
            <a:endParaRPr lang="es-PE" sz="1600" b="1" dirty="0"/>
          </a:p>
        </p:txBody>
      </p:sp>
      <p:sp>
        <p:nvSpPr>
          <p:cNvPr id="44" name="43 CuadroTexto"/>
          <p:cNvSpPr txBox="1"/>
          <p:nvPr/>
        </p:nvSpPr>
        <p:spPr>
          <a:xfrm>
            <a:off x="6948264" y="3242845"/>
            <a:ext cx="792088" cy="338554"/>
          </a:xfrm>
          <a:prstGeom prst="rect">
            <a:avLst/>
          </a:prstGeom>
          <a:noFill/>
          <a:ln>
            <a:solidFill>
              <a:srgbClr val="FF0000"/>
            </a:solidFill>
          </a:ln>
        </p:spPr>
        <p:txBody>
          <a:bodyPr wrap="square" rtlCol="0">
            <a:spAutoFit/>
          </a:bodyPr>
          <a:lstStyle/>
          <a:p>
            <a:r>
              <a:rPr lang="es-ES" sz="1600" b="1" dirty="0" smtClean="0"/>
              <a:t>Actuar</a:t>
            </a:r>
            <a:endParaRPr lang="es-PE" sz="1600" b="1" dirty="0"/>
          </a:p>
        </p:txBody>
      </p:sp>
      <p:sp>
        <p:nvSpPr>
          <p:cNvPr id="45" name="44 CuadroTexto"/>
          <p:cNvSpPr txBox="1"/>
          <p:nvPr/>
        </p:nvSpPr>
        <p:spPr>
          <a:xfrm>
            <a:off x="1847372" y="4339843"/>
            <a:ext cx="1152128" cy="338554"/>
          </a:xfrm>
          <a:prstGeom prst="rect">
            <a:avLst/>
          </a:prstGeom>
          <a:noFill/>
          <a:ln>
            <a:solidFill>
              <a:srgbClr val="FF0000"/>
            </a:solidFill>
          </a:ln>
        </p:spPr>
        <p:txBody>
          <a:bodyPr wrap="square" rtlCol="0">
            <a:spAutoFit/>
          </a:bodyPr>
          <a:lstStyle/>
          <a:p>
            <a:r>
              <a:rPr lang="es-ES" sz="1600" b="1" dirty="0" smtClean="0"/>
              <a:t>Observar</a:t>
            </a:r>
            <a:endParaRPr lang="es-PE" sz="1600" b="1" dirty="0"/>
          </a:p>
        </p:txBody>
      </p:sp>
      <p:sp>
        <p:nvSpPr>
          <p:cNvPr id="46" name="45 CuadroTexto"/>
          <p:cNvSpPr txBox="1"/>
          <p:nvPr/>
        </p:nvSpPr>
        <p:spPr>
          <a:xfrm>
            <a:off x="5717624" y="4429690"/>
            <a:ext cx="1152128" cy="338554"/>
          </a:xfrm>
          <a:prstGeom prst="rect">
            <a:avLst/>
          </a:prstGeom>
          <a:noFill/>
          <a:ln>
            <a:solidFill>
              <a:srgbClr val="FF0000"/>
            </a:solidFill>
          </a:ln>
        </p:spPr>
        <p:txBody>
          <a:bodyPr wrap="square" rtlCol="0">
            <a:spAutoFit/>
          </a:bodyPr>
          <a:lstStyle/>
          <a:p>
            <a:r>
              <a:rPr lang="es-ES" sz="1600" b="1" dirty="0" smtClean="0"/>
              <a:t>Observar</a:t>
            </a:r>
            <a:endParaRPr lang="es-PE" sz="1600" b="1" dirty="0"/>
          </a:p>
        </p:txBody>
      </p:sp>
      <p:sp>
        <p:nvSpPr>
          <p:cNvPr id="47" name="46 CuadroTexto"/>
          <p:cNvSpPr txBox="1"/>
          <p:nvPr/>
        </p:nvSpPr>
        <p:spPr>
          <a:xfrm>
            <a:off x="5760132" y="2167120"/>
            <a:ext cx="1008112" cy="584775"/>
          </a:xfrm>
          <a:prstGeom prst="rect">
            <a:avLst/>
          </a:prstGeom>
          <a:noFill/>
          <a:ln>
            <a:solidFill>
              <a:srgbClr val="FF0000"/>
            </a:solidFill>
          </a:ln>
        </p:spPr>
        <p:txBody>
          <a:bodyPr wrap="square" rtlCol="0">
            <a:spAutoFit/>
          </a:bodyPr>
          <a:lstStyle/>
          <a:p>
            <a:pPr algn="ctr"/>
            <a:r>
              <a:rPr lang="es-ES" sz="1600" b="1" dirty="0" smtClean="0"/>
              <a:t>Plan Revisado</a:t>
            </a:r>
            <a:endParaRPr lang="es-PE" sz="1600" b="1" dirty="0"/>
          </a:p>
        </p:txBody>
      </p:sp>
      <p:sp>
        <p:nvSpPr>
          <p:cNvPr id="48" name="47 Elipse"/>
          <p:cNvSpPr/>
          <p:nvPr/>
        </p:nvSpPr>
        <p:spPr>
          <a:xfrm>
            <a:off x="2123728" y="3140967"/>
            <a:ext cx="576064" cy="547857"/>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1</a:t>
            </a:r>
            <a:r>
              <a:rPr lang="es-ES" b="1" dirty="0" smtClean="0">
                <a:solidFill>
                  <a:schemeClr val="tx1"/>
                </a:solidFill>
              </a:rPr>
              <a:t>1</a:t>
            </a:r>
          </a:p>
          <a:p>
            <a:pPr algn="ctr"/>
            <a:endParaRPr lang="es-PE" b="1" dirty="0">
              <a:solidFill>
                <a:schemeClr val="tx1"/>
              </a:solidFill>
            </a:endParaRPr>
          </a:p>
        </p:txBody>
      </p:sp>
      <p:sp>
        <p:nvSpPr>
          <p:cNvPr id="49" name="48 Elipse"/>
          <p:cNvSpPr/>
          <p:nvPr/>
        </p:nvSpPr>
        <p:spPr>
          <a:xfrm>
            <a:off x="5904148" y="3140967"/>
            <a:ext cx="576064" cy="547857"/>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dirty="0" smtClean="0">
              <a:solidFill>
                <a:schemeClr val="tx1"/>
              </a:solidFill>
            </a:endParaRPr>
          </a:p>
          <a:p>
            <a:pPr algn="ctr"/>
            <a:r>
              <a:rPr lang="es-ES" b="1" dirty="0" smtClean="0">
                <a:solidFill>
                  <a:schemeClr val="tx1"/>
                </a:solidFill>
              </a:rPr>
              <a:t>2</a:t>
            </a:r>
            <a:endParaRPr lang="es-ES" dirty="0" smtClean="0">
              <a:solidFill>
                <a:schemeClr val="tx1"/>
              </a:solidFill>
            </a:endParaRPr>
          </a:p>
          <a:p>
            <a:pPr algn="ctr"/>
            <a:endParaRPr lang="es-PE" dirty="0">
              <a:solidFill>
                <a:schemeClr val="tx1"/>
              </a:solidFill>
            </a:endParaRPr>
          </a:p>
        </p:txBody>
      </p:sp>
      <p:sp>
        <p:nvSpPr>
          <p:cNvPr id="50" name="49 Elipse"/>
          <p:cNvSpPr/>
          <p:nvPr/>
        </p:nvSpPr>
        <p:spPr>
          <a:xfrm>
            <a:off x="8172400" y="2074951"/>
            <a:ext cx="576064" cy="547857"/>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1</a:t>
            </a:r>
            <a:r>
              <a:rPr lang="es-ES" dirty="0" smtClean="0">
                <a:solidFill>
                  <a:schemeClr val="tx1"/>
                </a:solidFill>
              </a:rPr>
              <a:t>3</a:t>
            </a:r>
          </a:p>
          <a:p>
            <a:pPr algn="ctr"/>
            <a:endParaRPr lang="es-PE" dirty="0">
              <a:solidFill>
                <a:schemeClr val="tx1"/>
              </a:solidFill>
            </a:endParaRPr>
          </a:p>
        </p:txBody>
      </p:sp>
      <p:sp>
        <p:nvSpPr>
          <p:cNvPr id="51" name="50 CuadroTexto"/>
          <p:cNvSpPr txBox="1"/>
          <p:nvPr/>
        </p:nvSpPr>
        <p:spPr>
          <a:xfrm>
            <a:off x="1768860" y="2090176"/>
            <a:ext cx="1296144" cy="369332"/>
          </a:xfrm>
          <a:prstGeom prst="rect">
            <a:avLst/>
          </a:prstGeom>
          <a:noFill/>
          <a:ln>
            <a:solidFill>
              <a:srgbClr val="FF0000"/>
            </a:solidFill>
          </a:ln>
        </p:spPr>
        <p:txBody>
          <a:bodyPr wrap="square" rtlCol="0">
            <a:spAutoFit/>
          </a:bodyPr>
          <a:lstStyle/>
          <a:p>
            <a:pPr algn="ctr"/>
            <a:r>
              <a:rPr lang="es-ES" b="1" dirty="0" smtClean="0"/>
              <a:t>Planificar</a:t>
            </a:r>
            <a:endParaRPr lang="es-PE" b="1" dirty="0"/>
          </a:p>
        </p:txBody>
      </p:sp>
      <p:cxnSp>
        <p:nvCxnSpPr>
          <p:cNvPr id="52" name="51 Conector recto de flecha"/>
          <p:cNvCxnSpPr/>
          <p:nvPr/>
        </p:nvCxnSpPr>
        <p:spPr>
          <a:xfrm>
            <a:off x="3245024" y="2470164"/>
            <a:ext cx="462880" cy="6042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p:nvPr/>
        </p:nvCxnSpPr>
        <p:spPr>
          <a:xfrm flipV="1">
            <a:off x="1151620" y="2392680"/>
            <a:ext cx="540060" cy="54802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53 Conector recto de flecha"/>
          <p:cNvCxnSpPr/>
          <p:nvPr/>
        </p:nvCxnSpPr>
        <p:spPr>
          <a:xfrm flipH="1" flipV="1">
            <a:off x="1151620" y="3688824"/>
            <a:ext cx="360040" cy="6069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p:nvPr/>
        </p:nvCxnSpPr>
        <p:spPr>
          <a:xfrm>
            <a:off x="6948264" y="2470164"/>
            <a:ext cx="504056" cy="6708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flipV="1">
            <a:off x="4907280" y="2470164"/>
            <a:ext cx="528816" cy="6708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flipH="1" flipV="1">
            <a:off x="4860032" y="3732624"/>
            <a:ext cx="576064" cy="7297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2 Rectángulo"/>
          <p:cNvSpPr/>
          <p:nvPr/>
        </p:nvSpPr>
        <p:spPr>
          <a:xfrm>
            <a:off x="15240" y="566845"/>
            <a:ext cx="9144000" cy="1508105"/>
          </a:xfrm>
          <a:prstGeom prst="rect">
            <a:avLst/>
          </a:prstGeom>
          <a:solidFill>
            <a:schemeClr val="accent6">
              <a:lumMod val="60000"/>
              <a:lumOff val="40000"/>
            </a:schemeClr>
          </a:solidFill>
        </p:spPr>
        <p:txBody>
          <a:bodyPr wrap="square">
            <a:spAutoFit/>
          </a:bodyPr>
          <a:lstStyle/>
          <a:p>
            <a:r>
              <a:rPr lang="es-PE" sz="2300" dirty="0" smtClean="0">
                <a:latin typeface="Arial" pitchFamily="34" charset="0"/>
                <a:cs typeface="Arial" pitchFamily="34" charset="0"/>
              </a:rPr>
              <a:t>Es </a:t>
            </a:r>
            <a:r>
              <a:rPr lang="es-PE" sz="2300" dirty="0">
                <a:latin typeface="Arial" pitchFamily="34" charset="0"/>
                <a:cs typeface="Arial" pitchFamily="34" charset="0"/>
              </a:rPr>
              <a:t>un proyecto formado por estrategias relacionadas con las propias necesidades </a:t>
            </a:r>
            <a:r>
              <a:rPr lang="es-PE" sz="2300" dirty="0" smtClean="0">
                <a:latin typeface="Arial" pitchFamily="34" charset="0"/>
                <a:cs typeface="Arial" pitchFamily="34" charset="0"/>
              </a:rPr>
              <a:t>de los docentes y caracterizada </a:t>
            </a:r>
            <a:r>
              <a:rPr lang="es-PE" sz="2300" dirty="0">
                <a:latin typeface="Arial" pitchFamily="34" charset="0"/>
                <a:cs typeface="Arial" pitchFamily="34" charset="0"/>
              </a:rPr>
              <a:t>por ser cíclico, que implica un espiral dialéctico entre acción y reflexión, de tal suerte que ambos quedan integrados y se complementan.</a:t>
            </a:r>
          </a:p>
        </p:txBody>
      </p:sp>
      <p:sp>
        <p:nvSpPr>
          <p:cNvPr id="4" name="3 Rectángulo"/>
          <p:cNvSpPr/>
          <p:nvPr/>
        </p:nvSpPr>
        <p:spPr>
          <a:xfrm>
            <a:off x="-25152" y="5085184"/>
            <a:ext cx="9144000" cy="1502976"/>
          </a:xfrm>
          <a:prstGeom prst="rect">
            <a:avLst/>
          </a:prstGeom>
          <a:solidFill>
            <a:schemeClr val="accent6">
              <a:lumMod val="60000"/>
              <a:lumOff val="40000"/>
            </a:schemeClr>
          </a:solidFill>
        </p:spPr>
        <p:txBody>
          <a:bodyPr wrap="square">
            <a:spAutoFit/>
          </a:bodyPr>
          <a:lstStyle/>
          <a:p>
            <a:pPr>
              <a:lnSpc>
                <a:spcPts val="2200"/>
              </a:lnSpc>
              <a:spcBef>
                <a:spcPts val="600"/>
              </a:spcBef>
              <a:spcAft>
                <a:spcPts val="600"/>
              </a:spcAft>
            </a:pPr>
            <a:r>
              <a:rPr lang="es-PE" sz="2200" dirty="0">
                <a:latin typeface="Arial" pitchFamily="34" charset="0"/>
                <a:cs typeface="Arial" pitchFamily="34" charset="0"/>
              </a:rPr>
              <a:t>Para observar, detectar, analizar y buscar acciones que permitan solucionar </a:t>
            </a:r>
            <a:r>
              <a:rPr lang="es-PE" sz="2200" dirty="0" smtClean="0">
                <a:latin typeface="Arial" pitchFamily="34" charset="0"/>
                <a:cs typeface="Arial" pitchFamily="34" charset="0"/>
              </a:rPr>
              <a:t>los problemas </a:t>
            </a:r>
            <a:r>
              <a:rPr lang="es-PE" sz="2200" dirty="0">
                <a:latin typeface="Arial" pitchFamily="34" charset="0"/>
                <a:cs typeface="Arial" pitchFamily="34" charset="0"/>
              </a:rPr>
              <a:t>que enfrenta el docente en su práctica profesional, es necesario </a:t>
            </a:r>
            <a:r>
              <a:rPr lang="es-PE" sz="2200" dirty="0" smtClean="0">
                <a:latin typeface="Arial" pitchFamily="34" charset="0"/>
                <a:cs typeface="Arial" pitchFamily="34" charset="0"/>
              </a:rPr>
              <a:t>que los </a:t>
            </a:r>
            <a:r>
              <a:rPr lang="es-PE" sz="2200" dirty="0">
                <a:latin typeface="Arial" pitchFamily="34" charset="0"/>
                <a:cs typeface="Arial" pitchFamily="34" charset="0"/>
              </a:rPr>
              <a:t>colectivos pedagógicos conozcan que los problemas a los que se </a:t>
            </a:r>
            <a:r>
              <a:rPr lang="es-PE" sz="2200" dirty="0" smtClean="0">
                <a:latin typeface="Arial" pitchFamily="34" charset="0"/>
                <a:cs typeface="Arial" pitchFamily="34" charset="0"/>
              </a:rPr>
              <a:t>enfrentan no </a:t>
            </a:r>
            <a:r>
              <a:rPr lang="es-PE" sz="2200" dirty="0">
                <a:latin typeface="Arial" pitchFamily="34" charset="0"/>
                <a:cs typeface="Arial" pitchFamily="34" charset="0"/>
              </a:rPr>
              <a:t>son propios y personales, y que para poder enfrentarlos </a:t>
            </a:r>
            <a:r>
              <a:rPr lang="es-PE" sz="2200" dirty="0" smtClean="0">
                <a:latin typeface="Arial" pitchFamily="34" charset="0"/>
                <a:cs typeface="Arial" pitchFamily="34" charset="0"/>
              </a:rPr>
              <a:t>debe adoptarse el nuevo </a:t>
            </a:r>
            <a:r>
              <a:rPr lang="es-PE" sz="2200" dirty="0">
                <a:latin typeface="Arial" pitchFamily="34" charset="0"/>
                <a:cs typeface="Arial" pitchFamily="34" charset="0"/>
              </a:rPr>
              <a:t>enfoque</a:t>
            </a:r>
          </a:p>
        </p:txBody>
      </p:sp>
      <p:sp>
        <p:nvSpPr>
          <p:cNvPr id="30" name="29 Rectángulo"/>
          <p:cNvSpPr/>
          <p:nvPr/>
        </p:nvSpPr>
        <p:spPr>
          <a:xfrm>
            <a:off x="107504" y="0"/>
            <a:ext cx="8856984" cy="584775"/>
          </a:xfrm>
          <a:prstGeom prst="rect">
            <a:avLst/>
          </a:prstGeom>
        </p:spPr>
        <p:txBody>
          <a:bodyPr wrap="square">
            <a:spAutoFit/>
          </a:bodyPr>
          <a:lstStyle/>
          <a:p>
            <a:pPr marL="0" lvl="2"/>
            <a:r>
              <a:rPr lang="es-ES" sz="3200" b="1" dirty="0" smtClean="0"/>
              <a:t>2.3.4. Investigación/Acción/Crítica </a:t>
            </a:r>
            <a:r>
              <a:rPr lang="es-ES" sz="3200" b="1" dirty="0"/>
              <a:t>y </a:t>
            </a:r>
            <a:r>
              <a:rPr lang="es-ES" sz="3200" b="1" dirty="0" smtClean="0"/>
              <a:t>Reflexiva  (1)</a:t>
            </a:r>
            <a:endParaRPr lang="es-PE" sz="3200" dirty="0"/>
          </a:p>
        </p:txBody>
      </p:sp>
    </p:spTree>
    <p:extLst>
      <p:ext uri="{BB962C8B-B14F-4D97-AF65-F5344CB8AC3E}">
        <p14:creationId xmlns:p14="http://schemas.microsoft.com/office/powerpoint/2010/main" val="139871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0"/>
                                        </p:tgtEl>
                                        <p:attrNameLst>
                                          <p:attrName>style.visibility</p:attrName>
                                        </p:attrNameLst>
                                      </p:cBhvr>
                                      <p:to>
                                        <p:strVal val="visible"/>
                                      </p:to>
                                    </p:set>
                                    <p:anim by="(-#ppt_w*2)" calcmode="lin" valueType="num">
                                      <p:cBhvr rctx="PPT">
                                        <p:cTn id="7" dur="500" autoRev="1" fill="hold">
                                          <p:stCondLst>
                                            <p:cond delay="0"/>
                                          </p:stCondLst>
                                        </p:cTn>
                                        <p:tgtEl>
                                          <p:spTgt spid="30"/>
                                        </p:tgtEl>
                                        <p:attrNameLst>
                                          <p:attrName>ppt_w</p:attrName>
                                        </p:attrNameLst>
                                      </p:cBhvr>
                                    </p:anim>
                                    <p:anim by="(#ppt_w*0.50)" calcmode="lin" valueType="num">
                                      <p:cBhvr>
                                        <p:cTn id="8" dur="500" decel="50000" autoRev="1" fill="hold">
                                          <p:stCondLst>
                                            <p:cond delay="0"/>
                                          </p:stCondLst>
                                        </p:cTn>
                                        <p:tgtEl>
                                          <p:spTgt spid="30"/>
                                        </p:tgtEl>
                                        <p:attrNameLst>
                                          <p:attrName>ppt_x</p:attrName>
                                        </p:attrNameLst>
                                      </p:cBhvr>
                                    </p:anim>
                                    <p:anim from="(-#ppt_h/2)" to="(#ppt_y)" calcmode="lin" valueType="num">
                                      <p:cBhvr>
                                        <p:cTn id="9" dur="1000" fill="hold">
                                          <p:stCondLst>
                                            <p:cond delay="0"/>
                                          </p:stCondLst>
                                        </p:cTn>
                                        <p:tgtEl>
                                          <p:spTgt spid="30"/>
                                        </p:tgtEl>
                                        <p:attrNameLst>
                                          <p:attrName>ppt_y</p:attrName>
                                        </p:attrNameLst>
                                      </p:cBhvr>
                                    </p:anim>
                                    <p:animRot by="21600000">
                                      <p:cBhvr>
                                        <p:cTn id="10" dur="1000" fill="hold">
                                          <p:stCondLst>
                                            <p:cond delay="0"/>
                                          </p:stCondLst>
                                        </p:cTn>
                                        <p:tgtEl>
                                          <p:spTgt spid="30"/>
                                        </p:tgtEl>
                                        <p:attrNameLst>
                                          <p:attrName>r</p:attrName>
                                        </p:attrNameLst>
                                      </p:cBhvr>
                                    </p:animRot>
                                  </p:childTnLst>
                                </p:cTn>
                              </p:par>
                            </p:childTnLst>
                          </p:cTn>
                        </p:par>
                        <p:par>
                          <p:cTn id="11" fill="hold">
                            <p:stCondLst>
                              <p:cond delay="5600"/>
                            </p:stCondLst>
                            <p:childTnLst>
                              <p:par>
                                <p:cTn id="12" presetID="1"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par>
                          <p:cTn id="14" fill="hold">
                            <p:stCondLst>
                              <p:cond delay="5600"/>
                            </p:stCondLst>
                            <p:childTnLst>
                              <p:par>
                                <p:cTn id="15" presetID="16" presetClass="entr" presetSubtype="21" fill="hold" grpId="0" nodeType="after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barn(inVertical)">
                                      <p:cBhvr>
                                        <p:cTn id="17" dur="500"/>
                                        <p:tgtEl>
                                          <p:spTgt spid="45"/>
                                        </p:tgtEl>
                                      </p:cBhvr>
                                    </p:animEffect>
                                  </p:childTnLst>
                                </p:cTn>
                              </p:par>
                            </p:childTnLst>
                          </p:cTn>
                        </p:par>
                        <p:par>
                          <p:cTn id="18" fill="hold">
                            <p:stCondLst>
                              <p:cond delay="6100"/>
                            </p:stCondLst>
                            <p:childTnLst>
                              <p:par>
                                <p:cTn id="19" presetID="42" presetClass="entr" presetSubtype="0"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1000"/>
                                        <p:tgtEl>
                                          <p:spTgt spid="54"/>
                                        </p:tgtEl>
                                      </p:cBhvr>
                                    </p:animEffect>
                                    <p:anim calcmode="lin" valueType="num">
                                      <p:cBhvr>
                                        <p:cTn id="22" dur="1000" fill="hold"/>
                                        <p:tgtEl>
                                          <p:spTgt spid="54"/>
                                        </p:tgtEl>
                                        <p:attrNameLst>
                                          <p:attrName>ppt_x</p:attrName>
                                        </p:attrNameLst>
                                      </p:cBhvr>
                                      <p:tavLst>
                                        <p:tav tm="0">
                                          <p:val>
                                            <p:strVal val="#ppt_x"/>
                                          </p:val>
                                        </p:tav>
                                        <p:tav tm="100000">
                                          <p:val>
                                            <p:strVal val="#ppt_x"/>
                                          </p:val>
                                        </p:tav>
                                      </p:tavLst>
                                    </p:anim>
                                    <p:anim calcmode="lin" valueType="num">
                                      <p:cBhvr>
                                        <p:cTn id="23" dur="1000" fill="hold"/>
                                        <p:tgtEl>
                                          <p:spTgt spid="54"/>
                                        </p:tgtEl>
                                        <p:attrNameLst>
                                          <p:attrName>ppt_y</p:attrName>
                                        </p:attrNameLst>
                                      </p:cBhvr>
                                      <p:tavLst>
                                        <p:tav tm="0">
                                          <p:val>
                                            <p:strVal val="#ppt_y+.1"/>
                                          </p:val>
                                        </p:tav>
                                        <p:tav tm="100000">
                                          <p:val>
                                            <p:strVal val="#ppt_y"/>
                                          </p:val>
                                        </p:tav>
                                      </p:tavLst>
                                    </p:anim>
                                  </p:childTnLst>
                                </p:cTn>
                              </p:par>
                            </p:childTnLst>
                          </p:cTn>
                        </p:par>
                        <p:par>
                          <p:cTn id="24" fill="hold">
                            <p:stCondLst>
                              <p:cond delay="7100"/>
                            </p:stCondLst>
                            <p:childTnLst>
                              <p:par>
                                <p:cTn id="25" presetID="16" presetClass="entr" presetSubtype="21"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barn(inVertical)">
                                      <p:cBhvr>
                                        <p:cTn id="27" dur="500"/>
                                        <p:tgtEl>
                                          <p:spTgt spid="40"/>
                                        </p:tgtEl>
                                      </p:cBhvr>
                                    </p:animEffect>
                                  </p:childTnLst>
                                </p:cTn>
                              </p:par>
                            </p:childTnLst>
                          </p:cTn>
                        </p:par>
                        <p:par>
                          <p:cTn id="28" fill="hold">
                            <p:stCondLst>
                              <p:cond delay="7600"/>
                            </p:stCondLst>
                            <p:childTnLst>
                              <p:par>
                                <p:cTn id="29" presetID="42" presetClass="entr" presetSubtype="0"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childTnLst>
                          </p:cTn>
                        </p:par>
                        <p:par>
                          <p:cTn id="34" fill="hold">
                            <p:stCondLst>
                              <p:cond delay="86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51"/>
                                        </p:tgtEl>
                                        <p:attrNameLst>
                                          <p:attrName>style.visibility</p:attrName>
                                        </p:attrNameLst>
                                      </p:cBhvr>
                                      <p:to>
                                        <p:strVal val="visible"/>
                                      </p:to>
                                    </p:set>
                                    <p:anim by="(-#ppt_w*2)" calcmode="lin" valueType="num">
                                      <p:cBhvr rctx="PPT">
                                        <p:cTn id="37" dur="500" autoRev="1" fill="hold">
                                          <p:stCondLst>
                                            <p:cond delay="0"/>
                                          </p:stCondLst>
                                        </p:cTn>
                                        <p:tgtEl>
                                          <p:spTgt spid="51"/>
                                        </p:tgtEl>
                                        <p:attrNameLst>
                                          <p:attrName>ppt_w</p:attrName>
                                        </p:attrNameLst>
                                      </p:cBhvr>
                                    </p:anim>
                                    <p:anim by="(#ppt_w*0.50)" calcmode="lin" valueType="num">
                                      <p:cBhvr>
                                        <p:cTn id="38" dur="500" decel="50000" autoRev="1" fill="hold">
                                          <p:stCondLst>
                                            <p:cond delay="0"/>
                                          </p:stCondLst>
                                        </p:cTn>
                                        <p:tgtEl>
                                          <p:spTgt spid="51"/>
                                        </p:tgtEl>
                                        <p:attrNameLst>
                                          <p:attrName>ppt_x</p:attrName>
                                        </p:attrNameLst>
                                      </p:cBhvr>
                                    </p:anim>
                                    <p:anim from="(-#ppt_h/2)" to="(#ppt_y)" calcmode="lin" valueType="num">
                                      <p:cBhvr>
                                        <p:cTn id="39" dur="1000" fill="hold">
                                          <p:stCondLst>
                                            <p:cond delay="0"/>
                                          </p:stCondLst>
                                        </p:cTn>
                                        <p:tgtEl>
                                          <p:spTgt spid="51"/>
                                        </p:tgtEl>
                                        <p:attrNameLst>
                                          <p:attrName>ppt_y</p:attrName>
                                        </p:attrNameLst>
                                      </p:cBhvr>
                                    </p:anim>
                                    <p:animRot by="21600000">
                                      <p:cBhvr>
                                        <p:cTn id="40" dur="1000" fill="hold">
                                          <p:stCondLst>
                                            <p:cond delay="0"/>
                                          </p:stCondLst>
                                        </p:cTn>
                                        <p:tgtEl>
                                          <p:spTgt spid="51"/>
                                        </p:tgtEl>
                                        <p:attrNameLst>
                                          <p:attrName>r</p:attrName>
                                        </p:attrNameLst>
                                      </p:cBhvr>
                                    </p:animRot>
                                  </p:childTnLst>
                                </p:cTn>
                              </p:par>
                            </p:childTnLst>
                          </p:cTn>
                        </p:par>
                        <p:par>
                          <p:cTn id="41" fill="hold">
                            <p:stCondLst>
                              <p:cond delay="10500"/>
                            </p:stCondLst>
                            <p:childTnLst>
                              <p:par>
                                <p:cTn id="42" presetID="42" presetClass="entr" presetSubtype="0"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fade">
                                      <p:cBhvr>
                                        <p:cTn id="44" dur="1000"/>
                                        <p:tgtEl>
                                          <p:spTgt spid="52"/>
                                        </p:tgtEl>
                                      </p:cBhvr>
                                    </p:animEffect>
                                    <p:anim calcmode="lin" valueType="num">
                                      <p:cBhvr>
                                        <p:cTn id="45" dur="1000" fill="hold"/>
                                        <p:tgtEl>
                                          <p:spTgt spid="52"/>
                                        </p:tgtEl>
                                        <p:attrNameLst>
                                          <p:attrName>ppt_x</p:attrName>
                                        </p:attrNameLst>
                                      </p:cBhvr>
                                      <p:tavLst>
                                        <p:tav tm="0">
                                          <p:val>
                                            <p:strVal val="#ppt_x"/>
                                          </p:val>
                                        </p:tav>
                                        <p:tav tm="100000">
                                          <p:val>
                                            <p:strVal val="#ppt_x"/>
                                          </p:val>
                                        </p:tav>
                                      </p:tavLst>
                                    </p:anim>
                                    <p:anim calcmode="lin" valueType="num">
                                      <p:cBhvr>
                                        <p:cTn id="46" dur="1000" fill="hold"/>
                                        <p:tgtEl>
                                          <p:spTgt spid="52"/>
                                        </p:tgtEl>
                                        <p:attrNameLst>
                                          <p:attrName>ppt_y</p:attrName>
                                        </p:attrNameLst>
                                      </p:cBhvr>
                                      <p:tavLst>
                                        <p:tav tm="0">
                                          <p:val>
                                            <p:strVal val="#ppt_y+.1"/>
                                          </p:val>
                                        </p:tav>
                                        <p:tav tm="100000">
                                          <p:val>
                                            <p:strVal val="#ppt_y"/>
                                          </p:val>
                                        </p:tav>
                                      </p:tavLst>
                                    </p:anim>
                                  </p:childTnLst>
                                </p:cTn>
                              </p:par>
                            </p:childTnLst>
                          </p:cTn>
                        </p:par>
                        <p:par>
                          <p:cTn id="47" fill="hold">
                            <p:stCondLst>
                              <p:cond delay="11500"/>
                            </p:stCondLst>
                            <p:childTnLst>
                              <p:par>
                                <p:cTn id="48" presetID="41" presetClass="entr" presetSubtype="0" fill="hold" grpId="0" nodeType="afterEffect">
                                  <p:stCondLst>
                                    <p:cond delay="0"/>
                                  </p:stCondLst>
                                  <p:iterate type="lt">
                                    <p:tmPct val="10000"/>
                                  </p:iterate>
                                  <p:childTnLst>
                                    <p:set>
                                      <p:cBhvr>
                                        <p:cTn id="49" dur="1" fill="hold">
                                          <p:stCondLst>
                                            <p:cond delay="0"/>
                                          </p:stCondLst>
                                        </p:cTn>
                                        <p:tgtEl>
                                          <p:spTgt spid="42"/>
                                        </p:tgtEl>
                                        <p:attrNameLst>
                                          <p:attrName>style.visibility</p:attrName>
                                        </p:attrNameLst>
                                      </p:cBhvr>
                                      <p:to>
                                        <p:strVal val="visible"/>
                                      </p:to>
                                    </p:set>
                                    <p:anim calcmode="lin" valueType="num">
                                      <p:cBhvr>
                                        <p:cTn id="50"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42"/>
                                        </p:tgtEl>
                                        <p:attrNameLst>
                                          <p:attrName>ppt_y</p:attrName>
                                        </p:attrNameLst>
                                      </p:cBhvr>
                                      <p:tavLst>
                                        <p:tav tm="0">
                                          <p:val>
                                            <p:strVal val="#ppt_y"/>
                                          </p:val>
                                        </p:tav>
                                        <p:tav tm="100000">
                                          <p:val>
                                            <p:strVal val="#ppt_y"/>
                                          </p:val>
                                        </p:tav>
                                      </p:tavLst>
                                    </p:anim>
                                    <p:anim calcmode="lin" valueType="num">
                                      <p:cBhvr>
                                        <p:cTn id="52"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42"/>
                                        </p:tgtEl>
                                      </p:cBhvr>
                                    </p:animEffect>
                                  </p:childTnLst>
                                </p:cTn>
                              </p:par>
                            </p:childTnLst>
                          </p:cTn>
                        </p:par>
                        <p:par>
                          <p:cTn id="55" fill="hold">
                            <p:stCondLst>
                              <p:cond delay="12250"/>
                            </p:stCondLst>
                            <p:childTnLst>
                              <p:par>
                                <p:cTn id="56" presetID="20"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edge">
                                      <p:cBhvr>
                                        <p:cTn id="58" dur="2000"/>
                                        <p:tgtEl>
                                          <p:spTgt spid="28"/>
                                        </p:tgtEl>
                                      </p:cBhvr>
                                    </p:animEffect>
                                  </p:childTnLst>
                                </p:cTn>
                              </p:par>
                            </p:childTnLst>
                          </p:cTn>
                        </p:par>
                        <p:par>
                          <p:cTn id="59" fill="hold">
                            <p:stCondLst>
                              <p:cond delay="14250"/>
                            </p:stCondLst>
                            <p:childTnLst>
                              <p:par>
                                <p:cTn id="60" presetID="42" presetClass="entr" presetSubtype="0" fill="hold" nodeType="after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1000"/>
                                        <p:tgtEl>
                                          <p:spTgt spid="35"/>
                                        </p:tgtEl>
                                      </p:cBhvr>
                                    </p:animEffect>
                                    <p:anim calcmode="lin" valueType="num">
                                      <p:cBhvr>
                                        <p:cTn id="63" dur="1000" fill="hold"/>
                                        <p:tgtEl>
                                          <p:spTgt spid="35"/>
                                        </p:tgtEl>
                                        <p:attrNameLst>
                                          <p:attrName>ppt_x</p:attrName>
                                        </p:attrNameLst>
                                      </p:cBhvr>
                                      <p:tavLst>
                                        <p:tav tm="0">
                                          <p:val>
                                            <p:strVal val="#ppt_x"/>
                                          </p:val>
                                        </p:tav>
                                        <p:tav tm="100000">
                                          <p:val>
                                            <p:strVal val="#ppt_x"/>
                                          </p:val>
                                        </p:tav>
                                      </p:tavLst>
                                    </p:anim>
                                    <p:anim calcmode="lin" valueType="num">
                                      <p:cBhvr>
                                        <p:cTn id="64" dur="1000" fill="hold"/>
                                        <p:tgtEl>
                                          <p:spTgt spid="35"/>
                                        </p:tgtEl>
                                        <p:attrNameLst>
                                          <p:attrName>ppt_y</p:attrName>
                                        </p:attrNameLst>
                                      </p:cBhvr>
                                      <p:tavLst>
                                        <p:tav tm="0">
                                          <p:val>
                                            <p:strVal val="#ppt_y+.1"/>
                                          </p:val>
                                        </p:tav>
                                        <p:tav tm="100000">
                                          <p:val>
                                            <p:strVal val="#ppt_y"/>
                                          </p:val>
                                        </p:tav>
                                      </p:tavLst>
                                    </p:anim>
                                  </p:childTnLst>
                                </p:cTn>
                              </p:par>
                            </p:childTnLst>
                          </p:cTn>
                        </p:par>
                        <p:par>
                          <p:cTn id="65" fill="hold">
                            <p:stCondLst>
                              <p:cond delay="15250"/>
                            </p:stCondLst>
                            <p:childTnLst>
                              <p:par>
                                <p:cTn id="66" presetID="6" presetClass="entr" presetSubtype="16"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circle(in)">
                                      <p:cBhvr>
                                        <p:cTn id="68" dur="2000"/>
                                        <p:tgtEl>
                                          <p:spTgt spid="48"/>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10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47"/>
                                        </p:tgtEl>
                                        <p:attrNameLst>
                                          <p:attrName>style.visibility</p:attrName>
                                        </p:attrNameLst>
                                      </p:cBhvr>
                                      <p:to>
                                        <p:strVal val="visible"/>
                                      </p:to>
                                    </p:set>
                                    <p:anim calcmode="lin" valueType="num">
                                      <p:cBhvr>
                                        <p:cTn id="79" dur="500" fill="hold"/>
                                        <p:tgtEl>
                                          <p:spTgt spid="47"/>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47"/>
                                        </p:tgtEl>
                                        <p:attrNameLst>
                                          <p:attrName>ppt_y</p:attrName>
                                        </p:attrNameLst>
                                      </p:cBhvr>
                                      <p:tavLst>
                                        <p:tav tm="0">
                                          <p:val>
                                            <p:strVal val="#ppt_y"/>
                                          </p:val>
                                        </p:tav>
                                        <p:tav tm="100000">
                                          <p:val>
                                            <p:strVal val="#ppt_y"/>
                                          </p:val>
                                        </p:tav>
                                      </p:tavLst>
                                    </p:anim>
                                    <p:anim calcmode="lin" valueType="num">
                                      <p:cBhvr>
                                        <p:cTn id="81" dur="500" fill="hold"/>
                                        <p:tgtEl>
                                          <p:spTgt spid="47"/>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47"/>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47"/>
                                        </p:tgtEl>
                                      </p:cBhvr>
                                    </p:animEffect>
                                  </p:childTnLst>
                                </p:cTn>
                              </p:par>
                            </p:childTnLst>
                          </p:cTn>
                        </p:par>
                        <p:par>
                          <p:cTn id="84" fill="hold">
                            <p:stCondLst>
                              <p:cond delay="2050"/>
                            </p:stCondLst>
                            <p:childTnLst>
                              <p:par>
                                <p:cTn id="85" presetID="42" presetClass="entr" presetSubtype="0" fill="hold" nodeType="afterEffect">
                                  <p:stCondLst>
                                    <p:cond delay="0"/>
                                  </p:stCondLst>
                                  <p:childTnLst>
                                    <p:set>
                                      <p:cBhvr>
                                        <p:cTn id="86" dur="1" fill="hold">
                                          <p:stCondLst>
                                            <p:cond delay="0"/>
                                          </p:stCondLst>
                                        </p:cTn>
                                        <p:tgtEl>
                                          <p:spTgt spid="55"/>
                                        </p:tgtEl>
                                        <p:attrNameLst>
                                          <p:attrName>style.visibility</p:attrName>
                                        </p:attrNameLst>
                                      </p:cBhvr>
                                      <p:to>
                                        <p:strVal val="visible"/>
                                      </p:to>
                                    </p:set>
                                    <p:animEffect transition="in" filter="fade">
                                      <p:cBhvr>
                                        <p:cTn id="87" dur="1000"/>
                                        <p:tgtEl>
                                          <p:spTgt spid="55"/>
                                        </p:tgtEl>
                                      </p:cBhvr>
                                    </p:animEffect>
                                    <p:anim calcmode="lin" valueType="num">
                                      <p:cBhvr>
                                        <p:cTn id="88" dur="1000" fill="hold"/>
                                        <p:tgtEl>
                                          <p:spTgt spid="55"/>
                                        </p:tgtEl>
                                        <p:attrNameLst>
                                          <p:attrName>ppt_x</p:attrName>
                                        </p:attrNameLst>
                                      </p:cBhvr>
                                      <p:tavLst>
                                        <p:tav tm="0">
                                          <p:val>
                                            <p:strVal val="#ppt_x"/>
                                          </p:val>
                                        </p:tav>
                                        <p:tav tm="100000">
                                          <p:val>
                                            <p:strVal val="#ppt_x"/>
                                          </p:val>
                                        </p:tav>
                                      </p:tavLst>
                                    </p:anim>
                                    <p:anim calcmode="lin" valueType="num">
                                      <p:cBhvr>
                                        <p:cTn id="89" dur="1000" fill="hold"/>
                                        <p:tgtEl>
                                          <p:spTgt spid="55"/>
                                        </p:tgtEl>
                                        <p:attrNameLst>
                                          <p:attrName>ppt_y</p:attrName>
                                        </p:attrNameLst>
                                      </p:cBhvr>
                                      <p:tavLst>
                                        <p:tav tm="0">
                                          <p:val>
                                            <p:strVal val="#ppt_y+.1"/>
                                          </p:val>
                                        </p:tav>
                                        <p:tav tm="100000">
                                          <p:val>
                                            <p:strVal val="#ppt_y"/>
                                          </p:val>
                                        </p:tav>
                                      </p:tavLst>
                                    </p:anim>
                                  </p:childTnLst>
                                </p:cTn>
                              </p:par>
                            </p:childTnLst>
                          </p:cTn>
                        </p:par>
                        <p:par>
                          <p:cTn id="90" fill="hold">
                            <p:stCondLst>
                              <p:cond delay="3050"/>
                            </p:stCondLst>
                            <p:childTnLst>
                              <p:par>
                                <p:cTn id="91" presetID="6" presetClass="entr" presetSubtype="16"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circle(in)">
                                      <p:cBhvr>
                                        <p:cTn id="93" dur="2000"/>
                                        <p:tgtEl>
                                          <p:spTgt spid="44"/>
                                        </p:tgtEl>
                                      </p:cBhvr>
                                    </p:animEffect>
                                  </p:childTnLst>
                                </p:cTn>
                              </p:par>
                            </p:childTnLst>
                          </p:cTn>
                        </p:par>
                        <p:par>
                          <p:cTn id="94" fill="hold">
                            <p:stCondLst>
                              <p:cond delay="5050"/>
                            </p:stCondLst>
                            <p:childTnLst>
                              <p:par>
                                <p:cTn id="95" presetID="42" presetClass="entr" presetSubtype="0" fill="hold" nodeType="after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fade">
                                      <p:cBhvr>
                                        <p:cTn id="97" dur="1000"/>
                                        <p:tgtEl>
                                          <p:spTgt spid="34"/>
                                        </p:tgtEl>
                                      </p:cBhvr>
                                    </p:animEffect>
                                    <p:anim calcmode="lin" valueType="num">
                                      <p:cBhvr>
                                        <p:cTn id="98" dur="1000" fill="hold"/>
                                        <p:tgtEl>
                                          <p:spTgt spid="34"/>
                                        </p:tgtEl>
                                        <p:attrNameLst>
                                          <p:attrName>ppt_x</p:attrName>
                                        </p:attrNameLst>
                                      </p:cBhvr>
                                      <p:tavLst>
                                        <p:tav tm="0">
                                          <p:val>
                                            <p:strVal val="#ppt_x"/>
                                          </p:val>
                                        </p:tav>
                                        <p:tav tm="100000">
                                          <p:val>
                                            <p:strVal val="#ppt_x"/>
                                          </p:val>
                                        </p:tav>
                                      </p:tavLst>
                                    </p:anim>
                                    <p:anim calcmode="lin" valueType="num">
                                      <p:cBhvr>
                                        <p:cTn id="99" dur="1000" fill="hold"/>
                                        <p:tgtEl>
                                          <p:spTgt spid="34"/>
                                        </p:tgtEl>
                                        <p:attrNameLst>
                                          <p:attrName>ppt_y</p:attrName>
                                        </p:attrNameLst>
                                      </p:cBhvr>
                                      <p:tavLst>
                                        <p:tav tm="0">
                                          <p:val>
                                            <p:strVal val="#ppt_y+.1"/>
                                          </p:val>
                                        </p:tav>
                                        <p:tav tm="100000">
                                          <p:val>
                                            <p:strVal val="#ppt_y"/>
                                          </p:val>
                                        </p:tav>
                                      </p:tavLst>
                                    </p:anim>
                                  </p:childTnLst>
                                </p:cTn>
                              </p:par>
                            </p:childTnLst>
                          </p:cTn>
                        </p:par>
                        <p:par>
                          <p:cTn id="100" fill="hold">
                            <p:stCondLst>
                              <p:cond delay="6050"/>
                            </p:stCondLst>
                            <p:childTnLst>
                              <p:par>
                                <p:cTn id="101" presetID="41" presetClass="entr" presetSubtype="0" fill="hold" grpId="0" nodeType="afterEffect">
                                  <p:stCondLst>
                                    <p:cond delay="0"/>
                                  </p:stCondLst>
                                  <p:iterate type="lt">
                                    <p:tmPct val="10000"/>
                                  </p:iterate>
                                  <p:childTnLst>
                                    <p:set>
                                      <p:cBhvr>
                                        <p:cTn id="102" dur="1" fill="hold">
                                          <p:stCondLst>
                                            <p:cond delay="0"/>
                                          </p:stCondLst>
                                        </p:cTn>
                                        <p:tgtEl>
                                          <p:spTgt spid="46"/>
                                        </p:tgtEl>
                                        <p:attrNameLst>
                                          <p:attrName>style.visibility</p:attrName>
                                        </p:attrNameLst>
                                      </p:cBhvr>
                                      <p:to>
                                        <p:strVal val="visible"/>
                                      </p:to>
                                    </p:set>
                                    <p:anim calcmode="lin" valueType="num">
                                      <p:cBhvr>
                                        <p:cTn id="103"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104" dur="500" fill="hold"/>
                                        <p:tgtEl>
                                          <p:spTgt spid="46"/>
                                        </p:tgtEl>
                                        <p:attrNameLst>
                                          <p:attrName>ppt_y</p:attrName>
                                        </p:attrNameLst>
                                      </p:cBhvr>
                                      <p:tavLst>
                                        <p:tav tm="0">
                                          <p:val>
                                            <p:strVal val="#ppt_y"/>
                                          </p:val>
                                        </p:tav>
                                        <p:tav tm="100000">
                                          <p:val>
                                            <p:strVal val="#ppt_y"/>
                                          </p:val>
                                        </p:tav>
                                      </p:tavLst>
                                    </p:anim>
                                    <p:anim calcmode="lin" valueType="num">
                                      <p:cBhvr>
                                        <p:cTn id="105"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6"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07" dur="500" tmFilter="0,0; .5, 1; 1, 1"/>
                                        <p:tgtEl>
                                          <p:spTgt spid="46"/>
                                        </p:tgtEl>
                                      </p:cBhvr>
                                    </p:animEffect>
                                  </p:childTnLst>
                                </p:cTn>
                              </p:par>
                            </p:childTnLst>
                          </p:cTn>
                        </p:par>
                        <p:par>
                          <p:cTn id="108" fill="hold">
                            <p:stCondLst>
                              <p:cond delay="6900"/>
                            </p:stCondLst>
                            <p:childTnLst>
                              <p:par>
                                <p:cTn id="109" presetID="42"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childTnLst>
                          </p:cTn>
                        </p:par>
                        <p:par>
                          <p:cTn id="114" fill="hold">
                            <p:stCondLst>
                              <p:cond delay="7900"/>
                            </p:stCondLst>
                            <p:childTnLst>
                              <p:par>
                                <p:cTn id="115" presetID="56" presetClass="entr" presetSubtype="0" fill="hold" grpId="0" nodeType="afterEffect">
                                  <p:stCondLst>
                                    <p:cond delay="0"/>
                                  </p:stCondLst>
                                  <p:iterate type="lt">
                                    <p:tmPct val="10000"/>
                                  </p:iterate>
                                  <p:childTnLst>
                                    <p:set>
                                      <p:cBhvr>
                                        <p:cTn id="116" dur="1" fill="hold">
                                          <p:stCondLst>
                                            <p:cond delay="0"/>
                                          </p:stCondLst>
                                        </p:cTn>
                                        <p:tgtEl>
                                          <p:spTgt spid="41"/>
                                        </p:tgtEl>
                                        <p:attrNameLst>
                                          <p:attrName>style.visibility</p:attrName>
                                        </p:attrNameLst>
                                      </p:cBhvr>
                                      <p:to>
                                        <p:strVal val="visible"/>
                                      </p:to>
                                    </p:set>
                                    <p:anim by="(-#ppt_w*2)" calcmode="lin" valueType="num">
                                      <p:cBhvr rctx="PPT">
                                        <p:cTn id="117" dur="500" autoRev="1" fill="hold">
                                          <p:stCondLst>
                                            <p:cond delay="0"/>
                                          </p:stCondLst>
                                        </p:cTn>
                                        <p:tgtEl>
                                          <p:spTgt spid="41"/>
                                        </p:tgtEl>
                                        <p:attrNameLst>
                                          <p:attrName>ppt_w</p:attrName>
                                        </p:attrNameLst>
                                      </p:cBhvr>
                                    </p:anim>
                                    <p:anim by="(#ppt_w*0.50)" calcmode="lin" valueType="num">
                                      <p:cBhvr>
                                        <p:cTn id="118" dur="500" decel="50000" autoRev="1" fill="hold">
                                          <p:stCondLst>
                                            <p:cond delay="0"/>
                                          </p:stCondLst>
                                        </p:cTn>
                                        <p:tgtEl>
                                          <p:spTgt spid="41"/>
                                        </p:tgtEl>
                                        <p:attrNameLst>
                                          <p:attrName>ppt_x</p:attrName>
                                        </p:attrNameLst>
                                      </p:cBhvr>
                                    </p:anim>
                                    <p:anim from="(-#ppt_h/2)" to="(#ppt_y)" calcmode="lin" valueType="num">
                                      <p:cBhvr>
                                        <p:cTn id="119" dur="1000" fill="hold">
                                          <p:stCondLst>
                                            <p:cond delay="0"/>
                                          </p:stCondLst>
                                        </p:cTn>
                                        <p:tgtEl>
                                          <p:spTgt spid="41"/>
                                        </p:tgtEl>
                                        <p:attrNameLst>
                                          <p:attrName>ppt_y</p:attrName>
                                        </p:attrNameLst>
                                      </p:cBhvr>
                                    </p:anim>
                                    <p:animRot by="21600000">
                                      <p:cBhvr>
                                        <p:cTn id="120" dur="1000" fill="hold">
                                          <p:stCondLst>
                                            <p:cond delay="0"/>
                                          </p:stCondLst>
                                        </p:cTn>
                                        <p:tgtEl>
                                          <p:spTgt spid="41"/>
                                        </p:tgtEl>
                                        <p:attrNameLst>
                                          <p:attrName>r</p:attrName>
                                        </p:attrNameLst>
                                      </p:cBhvr>
                                    </p:animRot>
                                  </p:childTnLst>
                                </p:cTn>
                              </p:par>
                            </p:childTnLst>
                          </p:cTn>
                        </p:par>
                        <p:par>
                          <p:cTn id="121" fill="hold">
                            <p:stCondLst>
                              <p:cond delay="9900"/>
                            </p:stCondLst>
                            <p:childTnLst>
                              <p:par>
                                <p:cTn id="122" presetID="42" presetClass="entr" presetSubtype="0"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1000"/>
                                        <p:tgtEl>
                                          <p:spTgt spid="56"/>
                                        </p:tgtEl>
                                      </p:cBhvr>
                                    </p:animEffect>
                                    <p:anim calcmode="lin" valueType="num">
                                      <p:cBhvr>
                                        <p:cTn id="125" dur="1000" fill="hold"/>
                                        <p:tgtEl>
                                          <p:spTgt spid="56"/>
                                        </p:tgtEl>
                                        <p:attrNameLst>
                                          <p:attrName>ppt_x</p:attrName>
                                        </p:attrNameLst>
                                      </p:cBhvr>
                                      <p:tavLst>
                                        <p:tav tm="0">
                                          <p:val>
                                            <p:strVal val="#ppt_x"/>
                                          </p:val>
                                        </p:tav>
                                        <p:tav tm="100000">
                                          <p:val>
                                            <p:strVal val="#ppt_x"/>
                                          </p:val>
                                        </p:tav>
                                      </p:tavLst>
                                    </p:anim>
                                    <p:anim calcmode="lin" valueType="num">
                                      <p:cBhvr>
                                        <p:cTn id="126" dur="1000" fill="hold"/>
                                        <p:tgtEl>
                                          <p:spTgt spid="56"/>
                                        </p:tgtEl>
                                        <p:attrNameLst>
                                          <p:attrName>ppt_y</p:attrName>
                                        </p:attrNameLst>
                                      </p:cBhvr>
                                      <p:tavLst>
                                        <p:tav tm="0">
                                          <p:val>
                                            <p:strVal val="#ppt_y+.1"/>
                                          </p:val>
                                        </p:tav>
                                        <p:tav tm="100000">
                                          <p:val>
                                            <p:strVal val="#ppt_y"/>
                                          </p:val>
                                        </p:tav>
                                      </p:tavLst>
                                    </p:anim>
                                  </p:childTnLst>
                                </p:cTn>
                              </p:par>
                            </p:childTnLst>
                          </p:cTn>
                        </p:par>
                        <p:par>
                          <p:cTn id="127" fill="hold">
                            <p:stCondLst>
                              <p:cond delay="10900"/>
                            </p:stCondLst>
                            <p:childTnLst>
                              <p:par>
                                <p:cTn id="128" presetID="20" presetClass="entr" presetSubtype="0" fill="hold" grpId="0" nodeType="afterEffect">
                                  <p:stCondLst>
                                    <p:cond delay="0"/>
                                  </p:stCondLst>
                                  <p:childTnLst>
                                    <p:set>
                                      <p:cBhvr>
                                        <p:cTn id="129" dur="1" fill="hold">
                                          <p:stCondLst>
                                            <p:cond delay="0"/>
                                          </p:stCondLst>
                                        </p:cTn>
                                        <p:tgtEl>
                                          <p:spTgt spid="29"/>
                                        </p:tgtEl>
                                        <p:attrNameLst>
                                          <p:attrName>style.visibility</p:attrName>
                                        </p:attrNameLst>
                                      </p:cBhvr>
                                      <p:to>
                                        <p:strVal val="visible"/>
                                      </p:to>
                                    </p:set>
                                    <p:animEffect transition="in" filter="wedge">
                                      <p:cBhvr>
                                        <p:cTn id="130" dur="2000"/>
                                        <p:tgtEl>
                                          <p:spTgt spid="29"/>
                                        </p:tgtEl>
                                      </p:cBhvr>
                                    </p:animEffect>
                                  </p:childTnLst>
                                </p:cTn>
                              </p:par>
                            </p:childTnLst>
                          </p:cTn>
                        </p:par>
                        <p:par>
                          <p:cTn id="131" fill="hold">
                            <p:stCondLst>
                              <p:cond delay="12900"/>
                            </p:stCondLst>
                            <p:childTnLst>
                              <p:par>
                                <p:cTn id="132" presetID="38" presetClass="entr" presetSubtype="0" accel="50000" fill="hold" grpId="0" nodeType="afterEffect">
                                  <p:stCondLst>
                                    <p:cond delay="0"/>
                                  </p:stCondLst>
                                  <p:iterate type="lt">
                                    <p:tmPct val="50000"/>
                                  </p:iterate>
                                  <p:childTnLst>
                                    <p:set>
                                      <p:cBhvr>
                                        <p:cTn id="133" dur="1" fill="hold">
                                          <p:stCondLst>
                                            <p:cond delay="0"/>
                                          </p:stCondLst>
                                        </p:cTn>
                                        <p:tgtEl>
                                          <p:spTgt spid="49"/>
                                        </p:tgtEl>
                                        <p:attrNameLst>
                                          <p:attrName>style.visibility</p:attrName>
                                        </p:attrNameLst>
                                      </p:cBhvr>
                                      <p:to>
                                        <p:strVal val="visible"/>
                                      </p:to>
                                    </p:set>
                                    <p:set>
                                      <p:cBhvr>
                                        <p:cTn id="134" dur="455" fill="hold">
                                          <p:stCondLst>
                                            <p:cond delay="0"/>
                                          </p:stCondLst>
                                        </p:cTn>
                                        <p:tgtEl>
                                          <p:spTgt spid="49"/>
                                        </p:tgtEl>
                                        <p:attrNameLst>
                                          <p:attrName>style.rotation</p:attrName>
                                        </p:attrNameLst>
                                      </p:cBhvr>
                                      <p:to>
                                        <p:strVal val="-45.0"/>
                                      </p:to>
                                    </p:set>
                                    <p:anim calcmode="lin" valueType="num">
                                      <p:cBhvr>
                                        <p:cTn id="135" dur="455" fill="hold">
                                          <p:stCondLst>
                                            <p:cond delay="455"/>
                                          </p:stCondLst>
                                        </p:cTn>
                                        <p:tgtEl>
                                          <p:spTgt spid="49"/>
                                        </p:tgtEl>
                                        <p:attrNameLst>
                                          <p:attrName>style.rotation</p:attrName>
                                        </p:attrNameLst>
                                      </p:cBhvr>
                                      <p:tavLst>
                                        <p:tav tm="0">
                                          <p:val>
                                            <p:fltVal val="-45"/>
                                          </p:val>
                                        </p:tav>
                                        <p:tav tm="69900">
                                          <p:val>
                                            <p:fltVal val="45"/>
                                          </p:val>
                                        </p:tav>
                                        <p:tav tm="100000">
                                          <p:val>
                                            <p:fltVal val="0"/>
                                          </p:val>
                                        </p:tav>
                                      </p:tavLst>
                                    </p:anim>
                                    <p:anim calcmode="lin" valueType="num">
                                      <p:cBhvr>
                                        <p:cTn id="136" dur="455" fill="hold">
                                          <p:stCondLst>
                                            <p:cond delay="0"/>
                                          </p:stCondLst>
                                        </p:cTn>
                                        <p:tgtEl>
                                          <p:spTgt spid="49"/>
                                        </p:tgtEl>
                                        <p:attrNameLst>
                                          <p:attrName>ppt_y</p:attrName>
                                        </p:attrNameLst>
                                      </p:cBhvr>
                                      <p:tavLst>
                                        <p:tav tm="0">
                                          <p:val>
                                            <p:strVal val="#ppt_y-1"/>
                                          </p:val>
                                        </p:tav>
                                        <p:tav tm="100000">
                                          <p:val>
                                            <p:strVal val="#ppt_y-(0.354*#ppt_w-0.172*#ppt_h)"/>
                                          </p:val>
                                        </p:tav>
                                      </p:tavLst>
                                    </p:anim>
                                    <p:anim calcmode="lin" valueType="num">
                                      <p:cBhvr>
                                        <p:cTn id="137" dur="156" decel="50000" autoRev="1" fill="hold">
                                          <p:stCondLst>
                                            <p:cond delay="455"/>
                                          </p:stCondLst>
                                        </p:cTn>
                                        <p:tgtEl>
                                          <p:spTgt spid="49"/>
                                        </p:tgtEl>
                                        <p:attrNameLst>
                                          <p:attrName>ppt_y</p:attrName>
                                        </p:attrNameLst>
                                      </p:cBhvr>
                                      <p:tavLst>
                                        <p:tav tm="0">
                                          <p:val>
                                            <p:strVal val="#ppt_y-(0.354*#ppt_w-0.172*#ppt_h)"/>
                                          </p:val>
                                        </p:tav>
                                        <p:tav tm="100000">
                                          <p:val>
                                            <p:strVal val="#ppt_y-(0.354*#ppt_w-0.172*#ppt_h)-#ppt_h/2"/>
                                          </p:val>
                                        </p:tav>
                                      </p:tavLst>
                                    </p:anim>
                                    <p:anim calcmode="lin" valueType="num">
                                      <p:cBhvr>
                                        <p:cTn id="138" dur="136" fill="hold">
                                          <p:stCondLst>
                                            <p:cond delay="864"/>
                                          </p:stCondLst>
                                        </p:cTn>
                                        <p:tgtEl>
                                          <p:spTgt spid="49"/>
                                        </p:tgtEl>
                                        <p:attrNameLst>
                                          <p:attrName>ppt_y</p:attrName>
                                        </p:attrNameLst>
                                      </p:cBhvr>
                                      <p:tavLst>
                                        <p:tav tm="0">
                                          <p:val>
                                            <p:strVal val="#ppt_y-(0.354*#ppt_w-0.172*#ppt_h)"/>
                                          </p:val>
                                        </p:tav>
                                        <p:tav tm="100000">
                                          <p:val>
                                            <p:strVal val="#ppt_y"/>
                                          </p:val>
                                        </p:tav>
                                      </p:tavLst>
                                    </p:anim>
                                  </p:childTnLst>
                                </p:cTn>
                              </p:par>
                            </p:childTnLst>
                          </p:cTn>
                        </p:par>
                        <p:par>
                          <p:cTn id="139" fill="hold">
                            <p:stCondLst>
                              <p:cond delay="13900"/>
                            </p:stCondLst>
                            <p:childTnLst>
                              <p:par>
                                <p:cTn id="140" presetID="42" presetClass="entr" presetSubtype="0" fill="hold" nodeType="afterEffect">
                                  <p:stCondLst>
                                    <p:cond delay="0"/>
                                  </p:stCondLst>
                                  <p:childTnLst>
                                    <p:set>
                                      <p:cBhvr>
                                        <p:cTn id="141" dur="1" fill="hold">
                                          <p:stCondLst>
                                            <p:cond delay="0"/>
                                          </p:stCondLst>
                                        </p:cTn>
                                        <p:tgtEl>
                                          <p:spTgt spid="39"/>
                                        </p:tgtEl>
                                        <p:attrNameLst>
                                          <p:attrName>style.visibility</p:attrName>
                                        </p:attrNameLst>
                                      </p:cBhvr>
                                      <p:to>
                                        <p:strVal val="visible"/>
                                      </p:to>
                                    </p:set>
                                    <p:animEffect transition="in" filter="fade">
                                      <p:cBhvr>
                                        <p:cTn id="142" dur="1000"/>
                                        <p:tgtEl>
                                          <p:spTgt spid="39"/>
                                        </p:tgtEl>
                                      </p:cBhvr>
                                    </p:animEffect>
                                    <p:anim calcmode="lin" valueType="num">
                                      <p:cBhvr>
                                        <p:cTn id="143" dur="1000" fill="hold"/>
                                        <p:tgtEl>
                                          <p:spTgt spid="39"/>
                                        </p:tgtEl>
                                        <p:attrNameLst>
                                          <p:attrName>ppt_x</p:attrName>
                                        </p:attrNameLst>
                                      </p:cBhvr>
                                      <p:tavLst>
                                        <p:tav tm="0">
                                          <p:val>
                                            <p:strVal val="#ppt_x"/>
                                          </p:val>
                                        </p:tav>
                                        <p:tav tm="100000">
                                          <p:val>
                                            <p:strVal val="#ppt_x"/>
                                          </p:val>
                                        </p:tav>
                                      </p:tavLst>
                                    </p:anim>
                                    <p:anim calcmode="lin" valueType="num">
                                      <p:cBhvr>
                                        <p:cTn id="144" dur="1000" fill="hold"/>
                                        <p:tgtEl>
                                          <p:spTgt spid="39"/>
                                        </p:tgtEl>
                                        <p:attrNameLst>
                                          <p:attrName>ppt_y</p:attrName>
                                        </p:attrNameLst>
                                      </p:cBhvr>
                                      <p:tavLst>
                                        <p:tav tm="0">
                                          <p:val>
                                            <p:strVal val="#ppt_y+.1"/>
                                          </p:val>
                                        </p:tav>
                                        <p:tav tm="100000">
                                          <p:val>
                                            <p:strVal val="#ppt_y"/>
                                          </p:val>
                                        </p:tav>
                                      </p:tavLst>
                                    </p:anim>
                                  </p:childTnLst>
                                </p:cTn>
                              </p:par>
                            </p:childTnLst>
                          </p:cTn>
                        </p:par>
                        <p:par>
                          <p:cTn id="145" fill="hold">
                            <p:stCondLst>
                              <p:cond delay="14900"/>
                            </p:stCondLst>
                            <p:childTnLst>
                              <p:par>
                                <p:cTn id="146" presetID="41" presetClass="entr" presetSubtype="0" fill="hold" grpId="0" nodeType="afterEffect">
                                  <p:stCondLst>
                                    <p:cond delay="0"/>
                                  </p:stCondLst>
                                  <p:iterate type="lt">
                                    <p:tmPct val="10000"/>
                                  </p:iterate>
                                  <p:childTnLst>
                                    <p:set>
                                      <p:cBhvr>
                                        <p:cTn id="147" dur="1" fill="hold">
                                          <p:stCondLst>
                                            <p:cond delay="0"/>
                                          </p:stCondLst>
                                        </p:cTn>
                                        <p:tgtEl>
                                          <p:spTgt spid="50"/>
                                        </p:tgtEl>
                                        <p:attrNameLst>
                                          <p:attrName>style.visibility</p:attrName>
                                        </p:attrNameLst>
                                      </p:cBhvr>
                                      <p:to>
                                        <p:strVal val="visible"/>
                                      </p:to>
                                    </p:set>
                                    <p:anim calcmode="lin" valueType="num">
                                      <p:cBhvr>
                                        <p:cTn id="148"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149" dur="500" fill="hold"/>
                                        <p:tgtEl>
                                          <p:spTgt spid="50"/>
                                        </p:tgtEl>
                                        <p:attrNameLst>
                                          <p:attrName>ppt_y</p:attrName>
                                        </p:attrNameLst>
                                      </p:cBhvr>
                                      <p:tavLst>
                                        <p:tav tm="0">
                                          <p:val>
                                            <p:strVal val="#ppt_y"/>
                                          </p:val>
                                        </p:tav>
                                        <p:tav tm="100000">
                                          <p:val>
                                            <p:strVal val="#ppt_y"/>
                                          </p:val>
                                        </p:tav>
                                      </p:tavLst>
                                    </p:anim>
                                    <p:anim calcmode="lin" valueType="num">
                                      <p:cBhvr>
                                        <p:cTn id="150"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151"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152" dur="500" tmFilter="0,0; .5, 1; 1, 1"/>
                                        <p:tgtEl>
                                          <p:spTgt spid="50"/>
                                        </p:tgtEl>
                                      </p:cBhvr>
                                    </p:animEffect>
                                  </p:childTnLst>
                                </p:cTn>
                              </p:par>
                            </p:childTnLst>
                          </p:cTn>
                        </p:par>
                        <p:par>
                          <p:cTn id="153" fill="hold">
                            <p:stCondLst>
                              <p:cond delay="15450"/>
                            </p:stCondLst>
                            <p:childTnLst>
                              <p:par>
                                <p:cTn id="154" presetID="6" presetClass="entr" presetSubtype="16" fill="hold" grpId="0" nodeType="afterEffect">
                                  <p:stCondLst>
                                    <p:cond delay="0"/>
                                  </p:stCondLst>
                                  <p:childTnLst>
                                    <p:set>
                                      <p:cBhvr>
                                        <p:cTn id="155" dur="1" fill="hold">
                                          <p:stCondLst>
                                            <p:cond delay="0"/>
                                          </p:stCondLst>
                                        </p:cTn>
                                        <p:tgtEl>
                                          <p:spTgt spid="2"/>
                                        </p:tgtEl>
                                        <p:attrNameLst>
                                          <p:attrName>style.visibility</p:attrName>
                                        </p:attrNameLst>
                                      </p:cBhvr>
                                      <p:to>
                                        <p:strVal val="visible"/>
                                      </p:to>
                                    </p:set>
                                    <p:animEffect transition="in" filter="circle(in)">
                                      <p:cBhvr>
                                        <p:cTn id="156" dur="2000"/>
                                        <p:tgtEl>
                                          <p:spTgt spid="2"/>
                                        </p:tgtEl>
                                      </p:cBhvr>
                                    </p:animEffect>
                                  </p:childTnLst>
                                </p:cTn>
                              </p:par>
                            </p:childTnLst>
                          </p:cTn>
                        </p:par>
                        <p:par>
                          <p:cTn id="157" fill="hold">
                            <p:stCondLst>
                              <p:cond delay="17450"/>
                            </p:stCondLst>
                            <p:childTnLst>
                              <p:par>
                                <p:cTn id="158" presetID="41" presetClass="entr" presetSubtype="0" fill="hold" grpId="0" nodeType="afterEffect">
                                  <p:stCondLst>
                                    <p:cond delay="0"/>
                                  </p:stCondLst>
                                  <p:iterate type="lt">
                                    <p:tmPct val="10000"/>
                                  </p:iterate>
                                  <p:childTnLst>
                                    <p:set>
                                      <p:cBhvr>
                                        <p:cTn id="159" dur="1" fill="hold">
                                          <p:stCondLst>
                                            <p:cond delay="0"/>
                                          </p:stCondLst>
                                        </p:cTn>
                                        <p:tgtEl>
                                          <p:spTgt spid="4"/>
                                        </p:tgtEl>
                                        <p:attrNameLst>
                                          <p:attrName>style.visibility</p:attrName>
                                        </p:attrNameLst>
                                      </p:cBhvr>
                                      <p:to>
                                        <p:strVal val="visible"/>
                                      </p:to>
                                    </p:set>
                                    <p:anim calcmode="lin" valueType="num">
                                      <p:cBhvr>
                                        <p:cTn id="160"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1" dur="500" fill="hold"/>
                                        <p:tgtEl>
                                          <p:spTgt spid="4"/>
                                        </p:tgtEl>
                                        <p:attrNameLst>
                                          <p:attrName>ppt_y</p:attrName>
                                        </p:attrNameLst>
                                      </p:cBhvr>
                                      <p:tavLst>
                                        <p:tav tm="0">
                                          <p:val>
                                            <p:strVal val="#ppt_y"/>
                                          </p:val>
                                        </p:tav>
                                        <p:tav tm="100000">
                                          <p:val>
                                            <p:strVal val="#ppt_y"/>
                                          </p:val>
                                        </p:tav>
                                      </p:tavLst>
                                    </p:anim>
                                    <p:anim calcmode="lin" valueType="num">
                                      <p:cBhvr>
                                        <p:cTn id="162"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3"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64"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8" grpId="0" animBg="1"/>
      <p:bldP spid="29" grpId="0" animBg="1"/>
      <p:bldP spid="40" grpId="0" animBg="1"/>
      <p:bldP spid="41" grpId="0" animBg="1"/>
      <p:bldP spid="42" grpId="0" animBg="1"/>
      <p:bldP spid="44" grpId="0" animBg="1"/>
      <p:bldP spid="45" grpId="0" animBg="1"/>
      <p:bldP spid="46" grpId="0" animBg="1"/>
      <p:bldP spid="47" grpId="0" animBg="1"/>
      <p:bldP spid="48" grpId="0" animBg="1"/>
      <p:bldP spid="49" grpId="0" animBg="1"/>
      <p:bldP spid="50" grpId="0" animBg="1"/>
      <p:bldP spid="51" grpId="0" animBg="1"/>
      <p:bldP spid="3" grpId="0" animBg="1"/>
      <p:bldP spid="4" grpId="0" animBg="1"/>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752" y="1964353"/>
            <a:ext cx="9144000" cy="4893647"/>
          </a:xfrm>
          <a:prstGeom prst="rect">
            <a:avLst/>
          </a:prstGeom>
          <a:gradFill flip="none" rotWithShape="1">
            <a:gsLst>
              <a:gs pos="37000">
                <a:srgbClr val="FFEFD1"/>
              </a:gs>
              <a:gs pos="64999">
                <a:srgbClr val="F0EBD5"/>
              </a:gs>
              <a:gs pos="100000">
                <a:srgbClr val="D1C39F"/>
              </a:gs>
            </a:gsLst>
            <a:path path="rect">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wrap="square">
            <a:spAutoFit/>
          </a:bodyPr>
          <a:lstStyle/>
          <a:p>
            <a:r>
              <a:rPr lang="es-ES" sz="2500" dirty="0"/>
              <a:t>El propósito central es.</a:t>
            </a:r>
            <a:endParaRPr lang="es-PE" sz="2500" dirty="0"/>
          </a:p>
          <a:p>
            <a:pPr marL="514350" lvl="0" indent="-514350">
              <a:buFont typeface="+mj-lt"/>
              <a:buAutoNum type="alphaLcPeriod"/>
            </a:pPr>
            <a:r>
              <a:rPr lang="es-ES" sz="2500" dirty="0"/>
              <a:t>Contribuir a la generación de procesos </a:t>
            </a:r>
            <a:r>
              <a:rPr lang="es-ES" sz="2500" dirty="0" smtClean="0"/>
              <a:t>de organización e integración en </a:t>
            </a:r>
            <a:r>
              <a:rPr lang="es-ES" sz="2500" dirty="0"/>
              <a:t>la comunidad</a:t>
            </a:r>
            <a:endParaRPr lang="es-PE" sz="2500" dirty="0"/>
          </a:p>
          <a:p>
            <a:pPr marL="514350" lvl="0" indent="-514350">
              <a:buFont typeface="+mj-lt"/>
              <a:buAutoNum type="alphaLcPeriod"/>
            </a:pPr>
            <a:r>
              <a:rPr lang="es-ES" sz="2500" dirty="0"/>
              <a:t>Desarrollar la investigación/acción siguiendo las fases de un proceso que debe ser asumido con el rigor conceptual que permita participar en la comunidad y </a:t>
            </a:r>
            <a:r>
              <a:rPr lang="es-ES" sz="2500" dirty="0" smtClean="0"/>
              <a:t>desarrollar proyectos de </a:t>
            </a:r>
            <a:r>
              <a:rPr lang="es-ES" sz="2500" dirty="0"/>
              <a:t>acción con una base autogestionaria.</a:t>
            </a:r>
            <a:endParaRPr lang="es-PE" sz="2500" dirty="0"/>
          </a:p>
          <a:p>
            <a:pPr marL="514350" lvl="0" indent="-514350">
              <a:buFont typeface="+mj-lt"/>
              <a:buAutoNum type="alphaLcPeriod"/>
            </a:pPr>
            <a:r>
              <a:rPr lang="es-ES" sz="2500" dirty="0"/>
              <a:t>Dirigir procesos que orienten a los centros educativos para que se conviertan en sólidos núcleos operativos promotores de integración en la comunidad.</a:t>
            </a:r>
            <a:endParaRPr lang="es-PE" sz="2500" dirty="0"/>
          </a:p>
          <a:p>
            <a:pPr marL="514350" lvl="0" indent="-514350">
              <a:buFont typeface="+mj-lt"/>
              <a:buAutoNum type="alphaLcPeriod"/>
            </a:pPr>
            <a:r>
              <a:rPr lang="es-ES" sz="2500" dirty="0"/>
              <a:t>Propiciar un compromiso con el cambio hacia formas diferentes, mediante la creación de nuevas alternativas. </a:t>
            </a:r>
            <a:endParaRPr lang="es-PE" sz="2500" dirty="0"/>
          </a:p>
        </p:txBody>
      </p:sp>
      <p:sp>
        <p:nvSpPr>
          <p:cNvPr id="3" name="2 Rectángulo"/>
          <p:cNvSpPr/>
          <p:nvPr/>
        </p:nvSpPr>
        <p:spPr>
          <a:xfrm>
            <a:off x="107504" y="0"/>
            <a:ext cx="8856984" cy="584775"/>
          </a:xfrm>
          <a:prstGeom prst="rect">
            <a:avLst/>
          </a:prstGeom>
        </p:spPr>
        <p:txBody>
          <a:bodyPr wrap="square">
            <a:spAutoFit/>
          </a:bodyPr>
          <a:lstStyle/>
          <a:p>
            <a:pPr marL="0" lvl="2"/>
            <a:r>
              <a:rPr lang="es-ES" sz="3200" b="1" dirty="0" smtClean="0"/>
              <a:t>2.3.4. Investigación/Acción/Crítica </a:t>
            </a:r>
            <a:r>
              <a:rPr lang="es-ES" sz="3200" b="1" dirty="0"/>
              <a:t>y </a:t>
            </a:r>
            <a:r>
              <a:rPr lang="es-ES" sz="3200" b="1" dirty="0" smtClean="0"/>
              <a:t>Reflexiva  (2)</a:t>
            </a:r>
            <a:endParaRPr lang="es-PE" sz="32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6269533" y="6472832"/>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19</a:t>
            </a:fld>
            <a:endParaRPr lang="es-PE" dirty="0"/>
          </a:p>
        </p:txBody>
      </p:sp>
      <p:sp>
        <p:nvSpPr>
          <p:cNvPr id="7" name="6 Rectángulo"/>
          <p:cNvSpPr/>
          <p:nvPr/>
        </p:nvSpPr>
        <p:spPr>
          <a:xfrm>
            <a:off x="53752" y="476672"/>
            <a:ext cx="9036496" cy="1569660"/>
          </a:xfrm>
          <a:prstGeom prst="rect">
            <a:avLst/>
          </a:prstGeom>
          <a:solidFill>
            <a:srgbClr val="FFFF00"/>
          </a:solidFill>
        </p:spPr>
        <p:txBody>
          <a:bodyPr wrap="square">
            <a:spAutoFit/>
          </a:bodyPr>
          <a:lstStyle/>
          <a:p>
            <a:r>
              <a:rPr lang="es-PE" sz="2400" dirty="0" smtClean="0"/>
              <a:t>Instalada </a:t>
            </a:r>
            <a:r>
              <a:rPr lang="es-PE" sz="2400" dirty="0"/>
              <a:t>en el paradigma fenomenológico </a:t>
            </a:r>
            <a:r>
              <a:rPr lang="es-PE" sz="2400" dirty="0" smtClean="0"/>
              <a:t>genera </a:t>
            </a:r>
            <a:r>
              <a:rPr lang="es-PE" sz="2400" dirty="0"/>
              <a:t>transformaciones en la acción </a:t>
            </a:r>
            <a:r>
              <a:rPr lang="es-PE" sz="2400" dirty="0" smtClean="0"/>
              <a:t>educativa y </a:t>
            </a:r>
            <a:r>
              <a:rPr lang="es-PE" sz="2400" dirty="0"/>
              <a:t>p</a:t>
            </a:r>
            <a:r>
              <a:rPr lang="es-ES" sz="2400" dirty="0"/>
              <a:t>romueve</a:t>
            </a:r>
            <a:r>
              <a:rPr lang="es-ES" sz="2400" dirty="0"/>
              <a:t> la participación activa de la </a:t>
            </a:r>
            <a:r>
              <a:rPr lang="es-ES" sz="2400" dirty="0" smtClean="0"/>
              <a:t>comunidad,  la </a:t>
            </a:r>
            <a:r>
              <a:rPr lang="es-ES" sz="2400" dirty="0"/>
              <a:t>comprensión de sus problemas, </a:t>
            </a:r>
            <a:r>
              <a:rPr lang="es-ES" sz="2400" dirty="0" smtClean="0"/>
              <a:t>la </a:t>
            </a:r>
            <a:r>
              <a:rPr lang="es-ES" sz="2400" dirty="0"/>
              <a:t>planeación, ejecución, evaluación de los resultados, con reflexión y sistematización del proceso seguido</a:t>
            </a:r>
            <a:endParaRPr lang="es-PE" sz="2400" dirty="0"/>
          </a:p>
        </p:txBody>
      </p:sp>
    </p:spTree>
    <p:extLst>
      <p:ext uri="{BB962C8B-B14F-4D97-AF65-F5344CB8AC3E}">
        <p14:creationId xmlns:p14="http://schemas.microsoft.com/office/powerpoint/2010/main" val="359888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6"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80">
                                          <p:stCondLst>
                                            <p:cond delay="0"/>
                                          </p:stCondLst>
                                        </p:cTn>
                                        <p:tgtEl>
                                          <p:spTgt spid="7"/>
                                        </p:tgtEl>
                                      </p:cBhvr>
                                    </p:animEffect>
                                    <p:anim calcmode="lin" valueType="num">
                                      <p:cBhvr>
                                        <p:cTn id="1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6" dur="26">
                                          <p:stCondLst>
                                            <p:cond delay="650"/>
                                          </p:stCondLst>
                                        </p:cTn>
                                        <p:tgtEl>
                                          <p:spTgt spid="7"/>
                                        </p:tgtEl>
                                      </p:cBhvr>
                                      <p:to x="100000" y="60000"/>
                                    </p:animScale>
                                    <p:animScale>
                                      <p:cBhvr>
                                        <p:cTn id="17" dur="166" decel="50000">
                                          <p:stCondLst>
                                            <p:cond delay="676"/>
                                          </p:stCondLst>
                                        </p:cTn>
                                        <p:tgtEl>
                                          <p:spTgt spid="7"/>
                                        </p:tgtEl>
                                      </p:cBhvr>
                                      <p:to x="100000" y="100000"/>
                                    </p:animScale>
                                    <p:animScale>
                                      <p:cBhvr>
                                        <p:cTn id="18" dur="26">
                                          <p:stCondLst>
                                            <p:cond delay="1312"/>
                                          </p:stCondLst>
                                        </p:cTn>
                                        <p:tgtEl>
                                          <p:spTgt spid="7"/>
                                        </p:tgtEl>
                                      </p:cBhvr>
                                      <p:to x="100000" y="80000"/>
                                    </p:animScale>
                                    <p:animScale>
                                      <p:cBhvr>
                                        <p:cTn id="19" dur="166" decel="50000">
                                          <p:stCondLst>
                                            <p:cond delay="1338"/>
                                          </p:stCondLst>
                                        </p:cTn>
                                        <p:tgtEl>
                                          <p:spTgt spid="7"/>
                                        </p:tgtEl>
                                      </p:cBhvr>
                                      <p:to x="100000" y="100000"/>
                                    </p:animScale>
                                    <p:animScale>
                                      <p:cBhvr>
                                        <p:cTn id="20" dur="26">
                                          <p:stCondLst>
                                            <p:cond delay="1642"/>
                                          </p:stCondLst>
                                        </p:cTn>
                                        <p:tgtEl>
                                          <p:spTgt spid="7"/>
                                        </p:tgtEl>
                                      </p:cBhvr>
                                      <p:to x="100000" y="90000"/>
                                    </p:animScale>
                                    <p:animScale>
                                      <p:cBhvr>
                                        <p:cTn id="21" dur="166" decel="50000">
                                          <p:stCondLst>
                                            <p:cond delay="1668"/>
                                          </p:stCondLst>
                                        </p:cTn>
                                        <p:tgtEl>
                                          <p:spTgt spid="7"/>
                                        </p:tgtEl>
                                      </p:cBhvr>
                                      <p:to x="100000" y="100000"/>
                                    </p:animScale>
                                    <p:animScale>
                                      <p:cBhvr>
                                        <p:cTn id="22" dur="26">
                                          <p:stCondLst>
                                            <p:cond delay="1808"/>
                                          </p:stCondLst>
                                        </p:cTn>
                                        <p:tgtEl>
                                          <p:spTgt spid="7"/>
                                        </p:tgtEl>
                                      </p:cBhvr>
                                      <p:to x="100000" y="95000"/>
                                    </p:animScale>
                                    <p:animScale>
                                      <p:cBhvr>
                                        <p:cTn id="23" dur="166" decel="50000">
                                          <p:stCondLst>
                                            <p:cond delay="1834"/>
                                          </p:stCondLst>
                                        </p:cTn>
                                        <p:tgtEl>
                                          <p:spTgt spid="7"/>
                                        </p:tgtEl>
                                      </p:cBhvr>
                                      <p:to x="100000" y="100000"/>
                                    </p:animScale>
                                  </p:childTnLst>
                                </p:cTn>
                              </p:par>
                            </p:childTnLst>
                          </p:cTn>
                        </p:par>
                        <p:par>
                          <p:cTn id="24" fill="hold">
                            <p:stCondLst>
                              <p:cond delay="2000"/>
                            </p:stCondLst>
                            <p:childTnLst>
                              <p:par>
                                <p:cTn id="25" presetID="41" presetClass="entr" presetSubtype="0" fill="hold" grpId="0" nodeType="afterEffect">
                                  <p:stCondLst>
                                    <p:cond delay="0"/>
                                  </p:stCondLst>
                                  <p:iterate type="lt">
                                    <p:tmPct val="10000"/>
                                  </p:iterate>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2"/>
                                        </p:tgtEl>
                                        <p:attrNameLst>
                                          <p:attrName>ppt_y</p:attrName>
                                        </p:attrNameLst>
                                      </p:cBhvr>
                                      <p:tavLst>
                                        <p:tav tm="0">
                                          <p:val>
                                            <p:strVal val="#ppt_y"/>
                                          </p:val>
                                        </p:tav>
                                        <p:tav tm="100000">
                                          <p:val>
                                            <p:strVal val="#ppt_y"/>
                                          </p:val>
                                        </p:tav>
                                      </p:tavLst>
                                    </p:anim>
                                    <p:anim calcmode="lin" valueType="num">
                                      <p:cBhvr>
                                        <p:cTn id="2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115616" y="980728"/>
            <a:ext cx="7056784" cy="4893647"/>
          </a:xfrm>
          <a:prstGeom prst="rect">
            <a:avLst/>
          </a:prstGeom>
          <a:gradFill flip="none" rotWithShape="1">
            <a:gsLst>
              <a:gs pos="48000">
                <a:srgbClr val="FFEFD1"/>
              </a:gs>
              <a:gs pos="0">
                <a:srgbClr val="F0EBD5"/>
              </a:gs>
              <a:gs pos="5000">
                <a:srgbClr val="D1C39F"/>
              </a:gs>
            </a:gsLst>
            <a:path path="rect">
              <a:fillToRect l="50000" t="50000" r="50000" b="50000"/>
            </a:path>
            <a:tileRect/>
          </a:gradFill>
        </p:spPr>
        <p:txBody>
          <a:bodyPr wrap="square">
            <a:spAutoFit/>
          </a:bodyPr>
          <a:lstStyle/>
          <a:p>
            <a:pPr algn="ctr"/>
            <a:r>
              <a:rPr lang="es-PE" sz="2600" b="1" dirty="0"/>
              <a:t>Me preocupa el envejecimiento de los profesores. ¿Cómo nos va haciendo la experiencia? ¿Más sensibles, más solidarios, más optimistas, más sabios? O, por el contrario, ¿Nos vamos haciendo con el paso de los años más escépticos, más cínicos, más autoritarios, más amargos? ¿Qué hay en el contexto que nos lleva hacia un lugar o hacia otro? ¿Cómo vivimos nosotros la práctica  para que la experiencia que, automáticamente, solo nos da años, nos dé también sabiduría y amor</a:t>
            </a:r>
            <a:r>
              <a:rPr lang="es-PE" sz="2600" b="1" i="1" dirty="0"/>
              <a:t>?      </a:t>
            </a:r>
            <a:endParaRPr lang="es-PE" sz="2600" b="1" i="1" dirty="0" smtClean="0"/>
          </a:p>
          <a:p>
            <a:pPr algn="ctr"/>
            <a:r>
              <a:rPr lang="es-PE" sz="2600" b="1" dirty="0" smtClean="0"/>
              <a:t>Miguel </a:t>
            </a:r>
            <a:r>
              <a:rPr lang="es-PE" sz="2600" b="1" dirty="0"/>
              <a:t>Ángel Santos Guerra </a:t>
            </a:r>
            <a:r>
              <a:rPr lang="es-PE" sz="2600" b="1" dirty="0" smtClean="0"/>
              <a:t> </a:t>
            </a:r>
          </a:p>
          <a:p>
            <a:pPr algn="ctr"/>
            <a:r>
              <a:rPr lang="es-PE" sz="2600" b="1" dirty="0" smtClean="0"/>
              <a:t>Arqueología </a:t>
            </a:r>
            <a:r>
              <a:rPr lang="es-PE" sz="2600" b="1" dirty="0"/>
              <a:t>de los sentimientos en la </a:t>
            </a:r>
            <a:r>
              <a:rPr lang="es-PE" sz="2600" b="1" dirty="0" smtClean="0"/>
              <a:t>escuela</a:t>
            </a:r>
            <a:endParaRPr lang="es-PE" sz="2600" b="1" dirty="0"/>
          </a:p>
        </p:txBody>
      </p:sp>
      <p:sp>
        <p:nvSpPr>
          <p:cNvPr id="2" name="1 Marcador de fecha"/>
          <p:cNvSpPr>
            <a:spLocks noGrp="1"/>
          </p:cNvSpPr>
          <p:nvPr>
            <p:ph type="dt" sz="half" idx="10"/>
          </p:nvPr>
        </p:nvSpPr>
        <p:spPr/>
        <p:txBody>
          <a:bodyPr/>
          <a:lstStyle/>
          <a:p>
            <a:r>
              <a:rPr lang="es-PE" dirty="0" smtClean="0"/>
              <a:t>31/03/2011</a:t>
            </a:r>
            <a:endParaRPr lang="es-PE" dirty="0"/>
          </a:p>
        </p:txBody>
      </p:sp>
      <p:sp>
        <p:nvSpPr>
          <p:cNvPr id="7" name="6 Marcador de pie de página"/>
          <p:cNvSpPr>
            <a:spLocks noGrp="1"/>
          </p:cNvSpPr>
          <p:nvPr>
            <p:ph type="ftr" sz="quarter" idx="11"/>
          </p:nvPr>
        </p:nvSpPr>
        <p:spPr/>
        <p:txBody>
          <a:bodyPr/>
          <a:lstStyle/>
          <a:p>
            <a:r>
              <a:rPr lang="es-PE" dirty="0" smtClean="0">
                <a:solidFill>
                  <a:schemeClr val="bg1"/>
                </a:solidFill>
              </a:rPr>
              <a:t>Ramón R. Abarca Fernández</a:t>
            </a:r>
            <a:endParaRPr lang="es-PE" dirty="0">
              <a:solidFill>
                <a:schemeClr val="bg1"/>
              </a:solidFill>
            </a:endParaRPr>
          </a:p>
        </p:txBody>
      </p:sp>
      <p:sp>
        <p:nvSpPr>
          <p:cNvPr id="8" name="7 Marcador de número de diapositiva"/>
          <p:cNvSpPr>
            <a:spLocks noGrp="1"/>
          </p:cNvSpPr>
          <p:nvPr>
            <p:ph type="sldNum" sz="quarter" idx="12"/>
          </p:nvPr>
        </p:nvSpPr>
        <p:spPr/>
        <p:txBody>
          <a:bodyPr/>
          <a:lstStyle/>
          <a:p>
            <a:fld id="{4D8745AA-FB30-47A1-841E-3978A67336B1}" type="slidenum">
              <a:rPr lang="es-PE" smtClean="0"/>
              <a:t>2</a:t>
            </a:fld>
            <a:endParaRPr lang="es-PE" dirty="0"/>
          </a:p>
        </p:txBody>
      </p:sp>
      <p:sp>
        <p:nvSpPr>
          <p:cNvPr id="9" name="8 Rectángulo"/>
          <p:cNvSpPr/>
          <p:nvPr/>
        </p:nvSpPr>
        <p:spPr>
          <a:xfrm>
            <a:off x="1403648" y="1268760"/>
            <a:ext cx="5904656" cy="1292662"/>
          </a:xfrm>
          <a:prstGeom prst="rect">
            <a:avLst/>
          </a:prstGeom>
          <a:solidFill>
            <a:schemeClr val="accent6">
              <a:lumMod val="60000"/>
              <a:lumOff val="40000"/>
            </a:schemeClr>
          </a:solidFill>
        </p:spPr>
        <p:txBody>
          <a:bodyPr wrap="square">
            <a:spAutoFit/>
          </a:bodyPr>
          <a:lstStyle/>
          <a:p>
            <a:pPr algn="ctr"/>
            <a:r>
              <a:rPr lang="es-PE" sz="2600" b="1" dirty="0"/>
              <a:t>Nuestra mente no es un recipiente por llenar, sino, un fuego por encender. </a:t>
            </a:r>
          </a:p>
          <a:p>
            <a:pPr algn="ctr"/>
            <a:r>
              <a:rPr lang="es-PE" sz="2600" b="1" dirty="0"/>
              <a:t>Plutarco</a:t>
            </a:r>
          </a:p>
        </p:txBody>
      </p:sp>
      <p:sp>
        <p:nvSpPr>
          <p:cNvPr id="10" name="9 Rectángulo"/>
          <p:cNvSpPr/>
          <p:nvPr/>
        </p:nvSpPr>
        <p:spPr>
          <a:xfrm>
            <a:off x="2015716" y="3212976"/>
            <a:ext cx="4680520" cy="892552"/>
          </a:xfrm>
          <a:prstGeom prst="rect">
            <a:avLst/>
          </a:prstGeom>
          <a:solidFill>
            <a:schemeClr val="accent6">
              <a:lumMod val="50000"/>
            </a:schemeClr>
          </a:solidFill>
        </p:spPr>
        <p:txBody>
          <a:bodyPr wrap="square">
            <a:spAutoFit/>
          </a:bodyPr>
          <a:lstStyle/>
          <a:p>
            <a:pPr algn="ctr"/>
            <a:r>
              <a:rPr lang="es-ES" sz="2600" b="1" dirty="0" smtClean="0">
                <a:solidFill>
                  <a:schemeClr val="bg1"/>
                </a:solidFill>
              </a:rPr>
              <a:t>La educación sin investigación, es pura memorización.</a:t>
            </a:r>
            <a:endParaRPr lang="es-PE" sz="2600" b="1" dirty="0">
              <a:solidFill>
                <a:schemeClr val="bg1"/>
              </a:solidFill>
            </a:endParaRPr>
          </a:p>
        </p:txBody>
      </p:sp>
      <p:pic>
        <p:nvPicPr>
          <p:cNvPr id="11" name="Picture 15" descr="bolivia_lc.gif (38905 byte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96125" y="-44123"/>
            <a:ext cx="2047875" cy="1552576"/>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1691680" y="4509120"/>
            <a:ext cx="5832648" cy="169277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ES" sz="2600" dirty="0">
                <a:ln>
                  <a:solidFill>
                    <a:srgbClr val="FF0000"/>
                  </a:solidFill>
                </a:ln>
                <a:solidFill>
                  <a:srgbClr val="FF0000"/>
                </a:solidFill>
              </a:rPr>
              <a:t>Protegedme de la sabiduría que no llora, de la filosofía que no ríe y de la grandeza que no se inclina ante los niños. </a:t>
            </a:r>
            <a:endParaRPr lang="es-ES" sz="2600" dirty="0" smtClean="0">
              <a:ln>
                <a:solidFill>
                  <a:srgbClr val="FF0000"/>
                </a:solidFill>
              </a:ln>
              <a:solidFill>
                <a:srgbClr val="FF0000"/>
              </a:solidFill>
            </a:endParaRPr>
          </a:p>
          <a:p>
            <a:pPr algn="ctr"/>
            <a:r>
              <a:rPr lang="es-ES" sz="2600" dirty="0" smtClean="0"/>
              <a:t>Khalil</a:t>
            </a:r>
            <a:r>
              <a:rPr lang="es-ES" sz="2600" dirty="0" smtClean="0"/>
              <a:t> </a:t>
            </a:r>
            <a:r>
              <a:rPr lang="es-ES" sz="2600" dirty="0" smtClean="0"/>
              <a:t>Gibrán</a:t>
            </a:r>
            <a:endParaRPr lang="es-PE" sz="2600" dirty="0"/>
          </a:p>
        </p:txBody>
      </p:sp>
    </p:spTree>
    <p:extLst>
      <p:ext uri="{BB962C8B-B14F-4D97-AF65-F5344CB8AC3E}">
        <p14:creationId xmlns:p14="http://schemas.microsoft.com/office/powerpoint/2010/main" val="341156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1"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1" nodeType="clickEffect">
                                  <p:stCondLst>
                                    <p:cond delay="0"/>
                                  </p:stCondLst>
                                  <p:iterate type="lt">
                                    <p:tmPct val="0"/>
                                  </p:iterate>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1" nodeType="clickEffect">
                                  <p:stCondLst>
                                    <p:cond delay="0"/>
                                  </p:stCondLst>
                                  <p:iterate type="lt">
                                    <p:tmPct val="0"/>
                                  </p:iterate>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9" grpId="1" animBg="1"/>
      <p:bldP spid="10" grpId="1"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3000">
              <a:srgbClr val="00FF00"/>
            </a:gs>
            <a:gs pos="49000">
              <a:srgbClr val="00FF00"/>
            </a:gs>
            <a:gs pos="77000">
              <a:srgbClr val="FF0000"/>
            </a:gs>
            <a:gs pos="99000">
              <a:srgbClr val="FF3399"/>
            </a:gs>
            <a:gs pos="76000">
              <a:srgbClr val="FFFF00"/>
            </a:gs>
            <a:gs pos="56000">
              <a:srgbClr val="FFFF00"/>
            </a:gs>
            <a:gs pos="52000">
              <a:srgbClr val="00FF00"/>
            </a:gs>
            <a:gs pos="94000">
              <a:srgbClr val="FF0000"/>
            </a:gs>
          </a:gsLst>
          <a:path path="shape">
            <a:fillToRect l="50000" t="50000" r="50000" b="50000"/>
          </a:path>
        </a:gradFill>
        <a:effectLst/>
      </p:bgPr>
    </p:bg>
    <p:spTree>
      <p:nvGrpSpPr>
        <p:cNvPr id="1" name=""/>
        <p:cNvGrpSpPr/>
        <p:nvPr/>
      </p:nvGrpSpPr>
      <p:grpSpPr>
        <a:xfrm>
          <a:off x="0" y="0"/>
          <a:ext cx="0" cy="0"/>
          <a:chOff x="0" y="0"/>
          <a:chExt cx="0" cy="0"/>
        </a:xfrm>
      </p:grpSpPr>
      <p:pic>
        <p:nvPicPr>
          <p:cNvPr id="6150" name="Picture 6" descr="http://t2.gstatic.com/images?q=tbn:ANd9GcST2dRD2VRWVA7CPscX9Tfr9iviGl5_9EVIR6iDJlPpA2KrFkTT8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795" y="751711"/>
            <a:ext cx="6937547" cy="579655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t0.gstatic.com/images?q=tbn:ANd9GcQ-ozec7ufoUAAo_oL43DdyLEarzVUrkRYieff0gLRnjh8uzhshr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0354" y="1916832"/>
            <a:ext cx="4067704" cy="36004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187624" y="2726923"/>
            <a:ext cx="6723166" cy="1015663"/>
          </a:xfrm>
          <a:prstGeom prst="rect">
            <a:avLst/>
          </a:prstGeom>
          <a:noFill/>
        </p:spPr>
        <p:txBody>
          <a:bodyPr wrap="square" rtlCol="0">
            <a:spAutoFit/>
          </a:bodyPr>
          <a:lstStyle/>
          <a:p>
            <a:pPr algn="ctr"/>
            <a:r>
              <a:rPr lang="es-ES" sz="6000" b="1" dirty="0" smtClean="0">
                <a:solidFill>
                  <a:prstClr val="white"/>
                </a:solidFill>
              </a:rPr>
              <a:t>Sujetos de la acción</a:t>
            </a:r>
            <a:endParaRPr lang="es-PE" sz="6000" b="1" dirty="0">
              <a:solidFill>
                <a:prstClr val="white"/>
              </a:solidFill>
            </a:endParaRPr>
          </a:p>
        </p:txBody>
      </p:sp>
      <p:sp>
        <p:nvSpPr>
          <p:cNvPr id="5" name="4 CuadroTexto"/>
          <p:cNvSpPr txBox="1"/>
          <p:nvPr/>
        </p:nvSpPr>
        <p:spPr>
          <a:xfrm>
            <a:off x="3923928" y="303259"/>
            <a:ext cx="1512168" cy="584775"/>
          </a:xfrm>
          <a:prstGeom prst="rect">
            <a:avLst/>
          </a:prstGeom>
          <a:noFill/>
        </p:spPr>
        <p:txBody>
          <a:bodyPr wrap="square" rtlCol="0">
            <a:spAutoFit/>
          </a:bodyPr>
          <a:lstStyle/>
          <a:p>
            <a:pPr algn="ctr"/>
            <a:r>
              <a:rPr lang="es-ES" sz="3200" b="1" dirty="0" smtClean="0">
                <a:solidFill>
                  <a:prstClr val="black"/>
                </a:solidFill>
              </a:rPr>
              <a:t>Acción</a:t>
            </a:r>
            <a:endParaRPr lang="es-PE" sz="3200" b="1" dirty="0">
              <a:solidFill>
                <a:prstClr val="black"/>
              </a:solidFill>
            </a:endParaRPr>
          </a:p>
        </p:txBody>
      </p:sp>
      <p:sp>
        <p:nvSpPr>
          <p:cNvPr id="11" name="10 CuadroTexto"/>
          <p:cNvSpPr txBox="1"/>
          <p:nvPr/>
        </p:nvSpPr>
        <p:spPr>
          <a:xfrm>
            <a:off x="3756297" y="6334780"/>
            <a:ext cx="1512168" cy="584775"/>
          </a:xfrm>
          <a:prstGeom prst="rect">
            <a:avLst/>
          </a:prstGeom>
          <a:noFill/>
        </p:spPr>
        <p:txBody>
          <a:bodyPr wrap="square" rtlCol="0">
            <a:spAutoFit/>
          </a:bodyPr>
          <a:lstStyle/>
          <a:p>
            <a:pPr algn="ctr"/>
            <a:r>
              <a:rPr lang="es-ES" sz="3200" dirty="0" smtClean="0">
                <a:solidFill>
                  <a:prstClr val="black"/>
                </a:solidFill>
              </a:rPr>
              <a:t>Acción</a:t>
            </a:r>
            <a:endParaRPr lang="es-PE" sz="3200" dirty="0">
              <a:solidFill>
                <a:prstClr val="black"/>
              </a:solidFill>
            </a:endParaRPr>
          </a:p>
        </p:txBody>
      </p:sp>
      <p:sp>
        <p:nvSpPr>
          <p:cNvPr id="6" name="5 CuadroTexto"/>
          <p:cNvSpPr txBox="1"/>
          <p:nvPr/>
        </p:nvSpPr>
        <p:spPr>
          <a:xfrm rot="16200000">
            <a:off x="28609" y="3357600"/>
            <a:ext cx="1756017" cy="584775"/>
          </a:xfrm>
          <a:prstGeom prst="rect">
            <a:avLst/>
          </a:prstGeom>
          <a:noFill/>
        </p:spPr>
        <p:txBody>
          <a:bodyPr wrap="square" rtlCol="0">
            <a:spAutoFit/>
          </a:bodyPr>
          <a:lstStyle/>
          <a:p>
            <a:r>
              <a:rPr lang="es-ES" sz="3200" dirty="0" smtClean="0">
                <a:solidFill>
                  <a:prstClr val="black"/>
                </a:solidFill>
              </a:rPr>
              <a:t>Reflexión</a:t>
            </a:r>
            <a:endParaRPr lang="es-PE" sz="3200" dirty="0">
              <a:solidFill>
                <a:prstClr val="black"/>
              </a:solidFill>
            </a:endParaRPr>
          </a:p>
        </p:txBody>
      </p:sp>
      <p:sp>
        <p:nvSpPr>
          <p:cNvPr id="13" name="12 CuadroTexto"/>
          <p:cNvSpPr txBox="1"/>
          <p:nvPr/>
        </p:nvSpPr>
        <p:spPr>
          <a:xfrm rot="5400000">
            <a:off x="7433299" y="3180462"/>
            <a:ext cx="1728860" cy="584775"/>
          </a:xfrm>
          <a:prstGeom prst="rect">
            <a:avLst/>
          </a:prstGeom>
          <a:noFill/>
        </p:spPr>
        <p:txBody>
          <a:bodyPr wrap="square" rtlCol="0">
            <a:spAutoFit/>
          </a:bodyPr>
          <a:lstStyle/>
          <a:p>
            <a:r>
              <a:rPr lang="es-ES" sz="3200" dirty="0" smtClean="0">
                <a:solidFill>
                  <a:prstClr val="black"/>
                </a:solidFill>
              </a:rPr>
              <a:t>Reflexión</a:t>
            </a:r>
            <a:endParaRPr lang="es-PE" sz="3200" dirty="0">
              <a:solidFill>
                <a:prstClr val="black"/>
              </a:solidFill>
            </a:endParaRPr>
          </a:p>
        </p:txBody>
      </p:sp>
      <p:sp>
        <p:nvSpPr>
          <p:cNvPr id="9" name="8 CuadroTexto"/>
          <p:cNvSpPr txBox="1"/>
          <p:nvPr/>
        </p:nvSpPr>
        <p:spPr>
          <a:xfrm>
            <a:off x="1884089" y="1772816"/>
            <a:ext cx="3384376" cy="954107"/>
          </a:xfrm>
          <a:prstGeom prst="rect">
            <a:avLst/>
          </a:prstGeom>
          <a:noFill/>
        </p:spPr>
        <p:txBody>
          <a:bodyPr wrap="square" rtlCol="0">
            <a:spAutoFit/>
          </a:bodyPr>
          <a:lstStyle/>
          <a:p>
            <a:r>
              <a:rPr lang="es-ES" sz="2800" b="1" dirty="0" smtClean="0">
                <a:solidFill>
                  <a:prstClr val="white"/>
                </a:solidFill>
              </a:rPr>
              <a:t>Confrontación del ser </a:t>
            </a:r>
            <a:r>
              <a:rPr lang="es-ES" sz="2800" b="1" dirty="0" smtClean="0"/>
              <a:t>con</a:t>
            </a:r>
            <a:r>
              <a:rPr lang="es-ES" sz="2800" b="1" dirty="0" smtClean="0">
                <a:solidFill>
                  <a:prstClr val="white"/>
                </a:solidFill>
              </a:rPr>
              <a:t> </a:t>
            </a:r>
            <a:r>
              <a:rPr lang="es-ES" sz="2800" b="1" dirty="0" smtClean="0"/>
              <a:t>el</a:t>
            </a:r>
            <a:r>
              <a:rPr lang="es-ES" sz="2800" b="1" dirty="0" smtClean="0">
                <a:solidFill>
                  <a:prstClr val="white"/>
                </a:solidFill>
              </a:rPr>
              <a:t> </a:t>
            </a:r>
            <a:r>
              <a:rPr lang="es-ES" sz="2800" b="1" dirty="0" smtClean="0">
                <a:solidFill>
                  <a:schemeClr val="bg1"/>
                </a:solidFill>
              </a:rPr>
              <a:t>deber</a:t>
            </a:r>
            <a:r>
              <a:rPr lang="es-ES" sz="2800" b="1" dirty="0" smtClean="0">
                <a:solidFill>
                  <a:prstClr val="white"/>
                </a:solidFill>
              </a:rPr>
              <a:t> </a:t>
            </a:r>
            <a:r>
              <a:rPr lang="es-ES" sz="2800" b="1" dirty="0" smtClean="0"/>
              <a:t>ser</a:t>
            </a:r>
            <a:endParaRPr lang="es-PE" sz="2800" b="1" dirty="0"/>
          </a:p>
        </p:txBody>
      </p:sp>
      <p:sp>
        <p:nvSpPr>
          <p:cNvPr id="10" name="9 CuadroTexto"/>
          <p:cNvSpPr txBox="1"/>
          <p:nvPr/>
        </p:nvSpPr>
        <p:spPr>
          <a:xfrm>
            <a:off x="3204420" y="3397796"/>
            <a:ext cx="2664296" cy="954107"/>
          </a:xfrm>
          <a:prstGeom prst="rect">
            <a:avLst/>
          </a:prstGeom>
          <a:noFill/>
        </p:spPr>
        <p:txBody>
          <a:bodyPr wrap="square" rtlCol="0">
            <a:spAutoFit/>
          </a:bodyPr>
          <a:lstStyle/>
          <a:p>
            <a:pPr algn="ctr"/>
            <a:r>
              <a:rPr lang="es-ES" sz="2800" b="1" dirty="0" smtClean="0">
                <a:solidFill>
                  <a:prstClr val="white"/>
                </a:solidFill>
              </a:rPr>
              <a:t>Análisis y reflexión teórica</a:t>
            </a:r>
            <a:endParaRPr lang="es-PE" sz="2800" b="1" dirty="0">
              <a:solidFill>
                <a:prstClr val="white"/>
              </a:solidFill>
            </a:endParaRPr>
          </a:p>
        </p:txBody>
      </p:sp>
      <p:sp>
        <p:nvSpPr>
          <p:cNvPr id="12" name="11 CuadroTexto"/>
          <p:cNvSpPr txBox="1"/>
          <p:nvPr/>
        </p:nvSpPr>
        <p:spPr>
          <a:xfrm>
            <a:off x="5103994" y="4351903"/>
            <a:ext cx="3168352" cy="523220"/>
          </a:xfrm>
          <a:prstGeom prst="rect">
            <a:avLst/>
          </a:prstGeom>
          <a:noFill/>
        </p:spPr>
        <p:txBody>
          <a:bodyPr wrap="square" rtlCol="0">
            <a:spAutoFit/>
          </a:bodyPr>
          <a:lstStyle/>
          <a:p>
            <a:r>
              <a:rPr lang="es-ES" sz="2800" b="1" dirty="0" smtClean="0">
                <a:solidFill>
                  <a:prstClr val="white"/>
                </a:solidFill>
              </a:rPr>
              <a:t>Acción y Reflexi</a:t>
            </a:r>
            <a:r>
              <a:rPr lang="es-ES" sz="2800" b="1" dirty="0" smtClean="0">
                <a:solidFill>
                  <a:prstClr val="black"/>
                </a:solidFill>
              </a:rPr>
              <a:t>ón</a:t>
            </a:r>
            <a:endParaRPr lang="es-PE" sz="2800" b="1" dirty="0">
              <a:solidFill>
                <a:prstClr val="black"/>
              </a:solidFill>
            </a:endParaRPr>
          </a:p>
        </p:txBody>
      </p:sp>
      <p:sp>
        <p:nvSpPr>
          <p:cNvPr id="14" name="13 CuadroTexto"/>
          <p:cNvSpPr txBox="1"/>
          <p:nvPr/>
        </p:nvSpPr>
        <p:spPr>
          <a:xfrm>
            <a:off x="1781404" y="4723328"/>
            <a:ext cx="4285048" cy="523220"/>
          </a:xfrm>
          <a:prstGeom prst="rect">
            <a:avLst/>
          </a:prstGeom>
          <a:noFill/>
        </p:spPr>
        <p:txBody>
          <a:bodyPr wrap="square" rtlCol="0">
            <a:spAutoFit/>
          </a:bodyPr>
          <a:lstStyle/>
          <a:p>
            <a:r>
              <a:rPr lang="es-ES" sz="2800" b="1" dirty="0" smtClean="0">
                <a:solidFill>
                  <a:prstClr val="white"/>
                </a:solidFill>
              </a:rPr>
              <a:t>Acercamiento a la Realidad</a:t>
            </a:r>
            <a:endParaRPr lang="es-PE" sz="2800" b="1" dirty="0">
              <a:solidFill>
                <a:prstClr val="white"/>
              </a:solidFill>
            </a:endParaRPr>
          </a:p>
        </p:txBody>
      </p:sp>
      <p:cxnSp>
        <p:nvCxnSpPr>
          <p:cNvPr id="16" name="15 Conector curvado"/>
          <p:cNvCxnSpPr>
            <a:endCxn id="5" idx="3"/>
          </p:cNvCxnSpPr>
          <p:nvPr/>
        </p:nvCxnSpPr>
        <p:spPr>
          <a:xfrm rot="10800000">
            <a:off x="5436097" y="595647"/>
            <a:ext cx="2712759" cy="1887796"/>
          </a:xfrm>
          <a:prstGeom prst="curvedConnector3">
            <a:avLst>
              <a:gd name="adj1" fmla="val 5387"/>
            </a:avLst>
          </a:prstGeom>
          <a:ln w="57150">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curvado"/>
          <p:cNvCxnSpPr/>
          <p:nvPr/>
        </p:nvCxnSpPr>
        <p:spPr>
          <a:xfrm flipV="1">
            <a:off x="5600634" y="4351903"/>
            <a:ext cx="2548218" cy="2231954"/>
          </a:xfrm>
          <a:prstGeom prst="curvedConnector3">
            <a:avLst>
              <a:gd name="adj1" fmla="val 99041"/>
            </a:avLst>
          </a:prstGeom>
          <a:ln w="57150">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29" name="28 Conector curvado"/>
          <p:cNvCxnSpPr>
            <a:endCxn id="11" idx="1"/>
          </p:cNvCxnSpPr>
          <p:nvPr/>
        </p:nvCxnSpPr>
        <p:spPr>
          <a:xfrm>
            <a:off x="1050252" y="4613513"/>
            <a:ext cx="2706045" cy="2013655"/>
          </a:xfrm>
          <a:prstGeom prst="curvedConnector3">
            <a:avLst>
              <a:gd name="adj1" fmla="val 5277"/>
            </a:avLst>
          </a:prstGeom>
          <a:ln w="57150">
            <a:solidFill>
              <a:srgbClr val="000099"/>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curvado"/>
          <p:cNvCxnSpPr>
            <a:stCxn id="5" idx="1"/>
            <a:endCxn id="6" idx="3"/>
          </p:cNvCxnSpPr>
          <p:nvPr/>
        </p:nvCxnSpPr>
        <p:spPr>
          <a:xfrm rot="10800000" flipV="1">
            <a:off x="906618" y="595647"/>
            <a:ext cx="3017310" cy="2176332"/>
          </a:xfrm>
          <a:prstGeom prst="curvedConnector2">
            <a:avLst/>
          </a:prstGeom>
          <a:ln w="57150">
            <a:solidFill>
              <a:srgbClr val="000099"/>
            </a:solidFill>
            <a:tailEnd type="arrow"/>
          </a:ln>
        </p:spPr>
        <p:style>
          <a:lnRef idx="1">
            <a:schemeClr val="accent1"/>
          </a:lnRef>
          <a:fillRef idx="0">
            <a:schemeClr val="accent1"/>
          </a:fillRef>
          <a:effectRef idx="0">
            <a:schemeClr val="accent1"/>
          </a:effectRef>
          <a:fontRef idx="minor">
            <a:schemeClr val="tx1"/>
          </a:fontRef>
        </p:style>
      </p:cxnSp>
      <p:sp>
        <p:nvSpPr>
          <p:cNvPr id="50" name="49 Rectángulo"/>
          <p:cNvSpPr/>
          <p:nvPr/>
        </p:nvSpPr>
        <p:spPr>
          <a:xfrm>
            <a:off x="1221292" y="0"/>
            <a:ext cx="6806336" cy="707886"/>
          </a:xfrm>
          <a:prstGeom prst="rect">
            <a:avLst/>
          </a:prstGeom>
        </p:spPr>
        <p:txBody>
          <a:bodyPr wrap="square">
            <a:spAutoFit/>
          </a:bodyPr>
          <a:lstStyle/>
          <a:p>
            <a:pPr algn="ctr"/>
            <a:r>
              <a:rPr lang="es-ES" sz="4000" b="1" dirty="0">
                <a:solidFill>
                  <a:schemeClr val="bg1"/>
                </a:solidFill>
              </a:rPr>
              <a:t>Fases del Proceso</a:t>
            </a:r>
            <a:endParaRPr lang="es-PE" sz="4000" b="1" dirty="0">
              <a:solidFill>
                <a:schemeClr val="bg1"/>
              </a:solidFill>
            </a:endParaRPr>
          </a:p>
        </p:txBody>
      </p:sp>
      <p:sp>
        <p:nvSpPr>
          <p:cNvPr id="20" name="19 Marcador de fecha"/>
          <p:cNvSpPr>
            <a:spLocks noGrp="1"/>
          </p:cNvSpPr>
          <p:nvPr>
            <p:ph type="dt" sz="half" idx="10"/>
          </p:nvPr>
        </p:nvSpPr>
        <p:spPr/>
        <p:txBody>
          <a:bodyPr/>
          <a:lstStyle/>
          <a:p>
            <a:r>
              <a:rPr lang="es-PE" dirty="0" smtClean="0">
                <a:solidFill>
                  <a:prstClr val="black">
                    <a:tint val="75000"/>
                  </a:prstClr>
                </a:solidFill>
              </a:rPr>
              <a:t>31/03/2011</a:t>
            </a:r>
            <a:endParaRPr lang="es-PE" dirty="0">
              <a:solidFill>
                <a:prstClr val="black">
                  <a:tint val="75000"/>
                </a:prstClr>
              </a:solidFill>
            </a:endParaRPr>
          </a:p>
        </p:txBody>
      </p:sp>
      <p:sp>
        <p:nvSpPr>
          <p:cNvPr id="21" name="20 Marcador de pie de página"/>
          <p:cNvSpPr>
            <a:spLocks noGrp="1"/>
          </p:cNvSpPr>
          <p:nvPr>
            <p:ph type="ftr" sz="quarter" idx="11"/>
          </p:nvPr>
        </p:nvSpPr>
        <p:spPr>
          <a:xfrm>
            <a:off x="5443651" y="6482923"/>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22" name="21 Marcador de número de diapositiva"/>
          <p:cNvSpPr>
            <a:spLocks noGrp="1"/>
          </p:cNvSpPr>
          <p:nvPr>
            <p:ph type="sldNum" sz="quarter" idx="12"/>
          </p:nvPr>
        </p:nvSpPr>
        <p:spPr/>
        <p:txBody>
          <a:bodyPr/>
          <a:lstStyle/>
          <a:p>
            <a:fld id="{412FECD9-0338-42FF-A040-D7FE8E6727E0}" type="slidenum">
              <a:rPr lang="es-PE" smtClean="0">
                <a:solidFill>
                  <a:prstClr val="black">
                    <a:tint val="75000"/>
                  </a:prstClr>
                </a:solidFill>
              </a:rPr>
              <a:pPr/>
              <a:t>20</a:t>
            </a:fld>
            <a:endParaRPr lang="es-PE" dirty="0">
              <a:solidFill>
                <a:prstClr val="black">
                  <a:tint val="75000"/>
                </a:prstClr>
              </a:solidFill>
            </a:endParaRPr>
          </a:p>
        </p:txBody>
      </p:sp>
    </p:spTree>
    <p:extLst>
      <p:ext uri="{BB962C8B-B14F-4D97-AF65-F5344CB8AC3E}">
        <p14:creationId xmlns:p14="http://schemas.microsoft.com/office/powerpoint/2010/main" val="90956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1" nodeType="afterEffect">
                                  <p:stCondLst>
                                    <p:cond delay="0"/>
                                  </p:stCondLst>
                                  <p:iterate type="lt">
                                    <p:tmPct val="0"/>
                                  </p:iterate>
                                  <p:childTnLst>
                                    <p:set>
                                      <p:cBhvr>
                                        <p:cTn id="6" dur="1" fill="hold">
                                          <p:stCondLst>
                                            <p:cond delay="0"/>
                                          </p:stCondLst>
                                        </p:cTn>
                                        <p:tgtEl>
                                          <p:spTgt spid="50"/>
                                        </p:tgtEl>
                                        <p:attrNameLst>
                                          <p:attrName>style.visibility</p:attrName>
                                        </p:attrNameLst>
                                      </p:cBhvr>
                                      <p:to>
                                        <p:strVal val="visible"/>
                                      </p:to>
                                    </p:set>
                                    <p:anim calcmode="lin" valueType="num">
                                      <p:cBhvr>
                                        <p:cTn id="7" dur="5000" fill="hold"/>
                                        <p:tgtEl>
                                          <p:spTgt spid="50"/>
                                        </p:tgtEl>
                                        <p:attrNameLst>
                                          <p:attrName>ppt_w</p:attrName>
                                        </p:attrNameLst>
                                      </p:cBhvr>
                                      <p:tavLst>
                                        <p:tav tm="0" fmla="#ppt_w*sin(2.5*pi*$)">
                                          <p:val>
                                            <p:fltVal val="0"/>
                                          </p:val>
                                        </p:tav>
                                        <p:tav tm="100000">
                                          <p:val>
                                            <p:fltVal val="1"/>
                                          </p:val>
                                        </p:tav>
                                      </p:tavLst>
                                    </p:anim>
                                    <p:anim calcmode="lin" valueType="num">
                                      <p:cBhvr>
                                        <p:cTn id="8" dur="5000" fill="hold"/>
                                        <p:tgtEl>
                                          <p:spTgt spid="50"/>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6" presetClass="entr" presetSubtype="32" fill="hold" nodeType="afterEffect">
                                  <p:stCondLst>
                                    <p:cond delay="0"/>
                                  </p:stCondLst>
                                  <p:childTnLst>
                                    <p:set>
                                      <p:cBhvr>
                                        <p:cTn id="11" dur="1" fill="hold">
                                          <p:stCondLst>
                                            <p:cond delay="0"/>
                                          </p:stCondLst>
                                        </p:cTn>
                                        <p:tgtEl>
                                          <p:spTgt spid="6150"/>
                                        </p:tgtEl>
                                        <p:attrNameLst>
                                          <p:attrName>style.visibility</p:attrName>
                                        </p:attrNameLst>
                                      </p:cBhvr>
                                      <p:to>
                                        <p:strVal val="visible"/>
                                      </p:to>
                                    </p:set>
                                    <p:animEffect transition="in" filter="circle(out)">
                                      <p:cBhvr>
                                        <p:cTn id="12" dur="2000"/>
                                        <p:tgtEl>
                                          <p:spTgt spid="6150"/>
                                        </p:tgtEl>
                                      </p:cBhvr>
                                    </p:animEffect>
                                  </p:childTnLst>
                                </p:cTn>
                              </p:par>
                            </p:childTnLst>
                          </p:cTn>
                        </p:par>
                        <p:par>
                          <p:cTn id="13" fill="hold">
                            <p:stCondLst>
                              <p:cond delay="7000"/>
                            </p:stCondLst>
                            <p:childTnLst>
                              <p:par>
                                <p:cTn id="14" presetID="6" presetClass="entr" presetSubtype="32"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out)">
                                      <p:cBhvr>
                                        <p:cTn id="16" dur="2000"/>
                                        <p:tgtEl>
                                          <p:spTgt spid="8"/>
                                        </p:tgtEl>
                                      </p:cBhvr>
                                    </p:animEffect>
                                  </p:childTnLst>
                                </p:cTn>
                              </p:par>
                            </p:childTnLst>
                          </p:cTn>
                        </p:par>
                        <p:par>
                          <p:cTn id="17" fill="hold">
                            <p:stCondLst>
                              <p:cond delay="9000"/>
                            </p:stCondLst>
                            <p:childTnLst>
                              <p:par>
                                <p:cTn id="18" presetID="56" presetClass="entr" presetSubtype="0" fill="hold" grpId="0" nodeType="afterEffect">
                                  <p:stCondLst>
                                    <p:cond delay="0"/>
                                  </p:stCondLst>
                                  <p:iterate type="lt">
                                    <p:tmPct val="10000"/>
                                  </p:iterate>
                                  <p:childTnLst>
                                    <p:set>
                                      <p:cBhvr>
                                        <p:cTn id="19" dur="1" fill="hold">
                                          <p:stCondLst>
                                            <p:cond delay="0"/>
                                          </p:stCondLst>
                                        </p:cTn>
                                        <p:tgtEl>
                                          <p:spTgt spid="2"/>
                                        </p:tgtEl>
                                        <p:attrNameLst>
                                          <p:attrName>style.visibility</p:attrName>
                                        </p:attrNameLst>
                                      </p:cBhvr>
                                      <p:to>
                                        <p:strVal val="visible"/>
                                      </p:to>
                                    </p:set>
                                    <p:anim by="(-#ppt_w*2)" calcmode="lin" valueType="num">
                                      <p:cBhvr rctx="PPT">
                                        <p:cTn id="20" dur="500" autoRev="1" fill="hold">
                                          <p:stCondLst>
                                            <p:cond delay="0"/>
                                          </p:stCondLst>
                                        </p:cTn>
                                        <p:tgtEl>
                                          <p:spTgt spid="2"/>
                                        </p:tgtEl>
                                        <p:attrNameLst>
                                          <p:attrName>ppt_w</p:attrName>
                                        </p:attrNameLst>
                                      </p:cBhvr>
                                    </p:anim>
                                    <p:anim by="(#ppt_w*0.50)" calcmode="lin" valueType="num">
                                      <p:cBhvr>
                                        <p:cTn id="21" dur="500" decel="50000" autoRev="1" fill="hold">
                                          <p:stCondLst>
                                            <p:cond delay="0"/>
                                          </p:stCondLst>
                                        </p:cTn>
                                        <p:tgtEl>
                                          <p:spTgt spid="2"/>
                                        </p:tgtEl>
                                        <p:attrNameLst>
                                          <p:attrName>ppt_x</p:attrName>
                                        </p:attrNameLst>
                                      </p:cBhvr>
                                    </p:anim>
                                    <p:anim from="(-#ppt_h/2)" to="(#ppt_y)" calcmode="lin" valueType="num">
                                      <p:cBhvr>
                                        <p:cTn id="22" dur="1000" fill="hold">
                                          <p:stCondLst>
                                            <p:cond delay="0"/>
                                          </p:stCondLst>
                                        </p:cTn>
                                        <p:tgtEl>
                                          <p:spTgt spid="2"/>
                                        </p:tgtEl>
                                        <p:attrNameLst>
                                          <p:attrName>ppt_y</p:attrName>
                                        </p:attrNameLst>
                                      </p:cBhvr>
                                    </p:anim>
                                    <p:animRot by="21600000">
                                      <p:cBhvr>
                                        <p:cTn id="23" dur="1000" fill="hold">
                                          <p:stCondLst>
                                            <p:cond delay="0"/>
                                          </p:stCondLst>
                                        </p:cTn>
                                        <p:tgtEl>
                                          <p:spTgt spid="2"/>
                                        </p:tgtEl>
                                        <p:attrNameLst>
                                          <p:attrName>r</p:attrName>
                                        </p:attrNameLst>
                                      </p:cBhvr>
                                    </p:animRot>
                                  </p:childTnLst>
                                </p:cTn>
                              </p:par>
                            </p:childTnLst>
                          </p:cTn>
                        </p:par>
                        <p:par>
                          <p:cTn id="24" fill="hold">
                            <p:stCondLst>
                              <p:cond delay="11600"/>
                            </p:stCondLst>
                            <p:childTnLst>
                              <p:par>
                                <p:cTn id="25" presetID="38" presetClass="entr" presetSubtype="0" accel="50000" fill="hold" grpId="0" nodeType="afterEffect">
                                  <p:stCondLst>
                                    <p:cond delay="0"/>
                                  </p:stCondLst>
                                  <p:iterate type="lt">
                                    <p:tmPct val="50000"/>
                                  </p:iterate>
                                  <p:childTnLst>
                                    <p:set>
                                      <p:cBhvr>
                                        <p:cTn id="26" dur="1" fill="hold">
                                          <p:stCondLst>
                                            <p:cond delay="0"/>
                                          </p:stCondLst>
                                        </p:cTn>
                                        <p:tgtEl>
                                          <p:spTgt spid="10"/>
                                        </p:tgtEl>
                                        <p:attrNameLst>
                                          <p:attrName>style.visibility</p:attrName>
                                        </p:attrNameLst>
                                      </p:cBhvr>
                                      <p:to>
                                        <p:strVal val="visible"/>
                                      </p:to>
                                    </p:set>
                                    <p:set>
                                      <p:cBhvr>
                                        <p:cTn id="27" dur="455" fill="hold">
                                          <p:stCondLst>
                                            <p:cond delay="0"/>
                                          </p:stCondLst>
                                        </p:cTn>
                                        <p:tgtEl>
                                          <p:spTgt spid="10"/>
                                        </p:tgtEl>
                                        <p:attrNameLst>
                                          <p:attrName>style.rotation</p:attrName>
                                        </p:attrNameLst>
                                      </p:cBhvr>
                                      <p:to>
                                        <p:strVal val="-45.0"/>
                                      </p:to>
                                    </p:set>
                                    <p:anim calcmode="lin" valueType="num">
                                      <p:cBhvr>
                                        <p:cTn id="2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3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3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par>
                          <p:cTn id="32" fill="hold">
                            <p:stCondLst>
                              <p:cond delay="24600"/>
                            </p:stCondLst>
                            <p:childTnLst>
                              <p:par>
                                <p:cTn id="33" presetID="41" presetClass="entr" presetSubtype="0" fill="hold" grpId="0" nodeType="afterEffect">
                                  <p:stCondLst>
                                    <p:cond delay="0"/>
                                  </p:stCondLst>
                                  <p:iterate type="lt">
                                    <p:tmPct val="10000"/>
                                  </p:iterate>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2"/>
                                        </p:tgtEl>
                                        <p:attrNameLst>
                                          <p:attrName>ppt_y</p:attrName>
                                        </p:attrNameLst>
                                      </p:cBhvr>
                                      <p:tavLst>
                                        <p:tav tm="0">
                                          <p:val>
                                            <p:strVal val="#ppt_y"/>
                                          </p:val>
                                        </p:tav>
                                        <p:tav tm="100000">
                                          <p:val>
                                            <p:strVal val="#ppt_y"/>
                                          </p:val>
                                        </p:tav>
                                      </p:tavLst>
                                    </p:anim>
                                    <p:anim calcmode="lin" valueType="num">
                                      <p:cBhvr>
                                        <p:cTn id="37"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ppt_x"/>
                                          </p:val>
                                        </p:tav>
                                        <p:tav tm="100000">
                                          <p:val>
                                            <p:strVal val="#ppt_x"/>
                                          </p:val>
                                        </p:tav>
                                      </p:tavLst>
                                    </p:anim>
                                    <p:anim calcmode="lin" valueType="num">
                                      <p:cBhvr additive="base">
                                        <p:cTn id="45" dur="500" fill="hold"/>
                                        <p:tgtEl>
                                          <p:spTgt spid="9"/>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21" presetClass="entr" presetSubtype="1"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heel(1)">
                                      <p:cBhvr>
                                        <p:cTn id="49" dur="20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11"/>
                                        </p:tgtEl>
                                        <p:attrNameLst>
                                          <p:attrName>ppt_y</p:attrName>
                                        </p:attrNameLst>
                                      </p:cBhvr>
                                      <p:tavLst>
                                        <p:tav tm="0">
                                          <p:val>
                                            <p:strVal val="#ppt_y"/>
                                          </p:val>
                                        </p:tav>
                                        <p:tav tm="100000">
                                          <p:val>
                                            <p:strVal val="#ppt_y"/>
                                          </p:val>
                                        </p:tav>
                                      </p:tavLst>
                                    </p:anim>
                                    <p:anim calcmode="lin" valueType="num">
                                      <p:cBhvr>
                                        <p:cTn id="56"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11"/>
                                        </p:tgtEl>
                                      </p:cBhvr>
                                    </p:animEffect>
                                  </p:childTnLst>
                                </p:cTn>
                              </p:par>
                            </p:childTnLst>
                          </p:cTn>
                        </p:par>
                        <p:par>
                          <p:cTn id="59" fill="hold">
                            <p:stCondLst>
                              <p:cond delay="750"/>
                            </p:stCondLst>
                            <p:childTnLst>
                              <p:par>
                                <p:cTn id="60" presetID="42" presetClass="entr" presetSubtype="0" fill="hold"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anim calcmode="lin" valueType="num">
                                      <p:cBhvr>
                                        <p:cTn id="63" dur="1000" fill="hold"/>
                                        <p:tgtEl>
                                          <p:spTgt spid="23"/>
                                        </p:tgtEl>
                                        <p:attrNameLst>
                                          <p:attrName>ppt_x</p:attrName>
                                        </p:attrNameLst>
                                      </p:cBhvr>
                                      <p:tavLst>
                                        <p:tav tm="0">
                                          <p:val>
                                            <p:strVal val="#ppt_x"/>
                                          </p:val>
                                        </p:tav>
                                        <p:tav tm="100000">
                                          <p:val>
                                            <p:strVal val="#ppt_x"/>
                                          </p:val>
                                        </p:tav>
                                      </p:tavLst>
                                    </p:anim>
                                    <p:anim calcmode="lin" valueType="num">
                                      <p:cBhvr>
                                        <p:cTn id="64" dur="1000" fill="hold"/>
                                        <p:tgtEl>
                                          <p:spTgt spid="23"/>
                                        </p:tgtEl>
                                        <p:attrNameLst>
                                          <p:attrName>ppt_y</p:attrName>
                                        </p:attrNameLst>
                                      </p:cBhvr>
                                      <p:tavLst>
                                        <p:tav tm="0">
                                          <p:val>
                                            <p:strVal val="#ppt_y+.1"/>
                                          </p:val>
                                        </p:tav>
                                        <p:tav tm="100000">
                                          <p:val>
                                            <p:strVal val="#ppt_y"/>
                                          </p:val>
                                        </p:tav>
                                      </p:tavLst>
                                    </p:anim>
                                  </p:childTnLst>
                                </p:cTn>
                              </p:par>
                            </p:childTnLst>
                          </p:cTn>
                        </p:par>
                        <p:par>
                          <p:cTn id="65" fill="hold">
                            <p:stCondLst>
                              <p:cond delay="1750"/>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13"/>
                                        </p:tgtEl>
                                        <p:attrNameLst>
                                          <p:attrName>style.visibility</p:attrName>
                                        </p:attrNameLst>
                                      </p:cBhvr>
                                      <p:to>
                                        <p:strVal val="visible"/>
                                      </p:to>
                                    </p:set>
                                    <p:anim calcmode="lin" valueType="num">
                                      <p:cBhvr>
                                        <p:cTn id="68"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13"/>
                                        </p:tgtEl>
                                        <p:attrNameLst>
                                          <p:attrName>ppt_y</p:attrName>
                                        </p:attrNameLst>
                                      </p:cBhvr>
                                      <p:tavLst>
                                        <p:tav tm="0">
                                          <p:val>
                                            <p:strVal val="#ppt_y"/>
                                          </p:val>
                                        </p:tav>
                                        <p:tav tm="100000">
                                          <p:val>
                                            <p:strVal val="#ppt_y"/>
                                          </p:val>
                                        </p:tav>
                                      </p:tavLst>
                                    </p:anim>
                                    <p:anim calcmode="lin" valueType="num">
                                      <p:cBhvr>
                                        <p:cTn id="70"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13"/>
                                        </p:tgtEl>
                                      </p:cBhvr>
                                    </p:animEffect>
                                  </p:childTnLst>
                                </p:cTn>
                              </p:par>
                            </p:childTnLst>
                          </p:cTn>
                        </p:par>
                        <p:par>
                          <p:cTn id="73" fill="hold">
                            <p:stCondLst>
                              <p:cond delay="2650"/>
                            </p:stCondLst>
                            <p:childTnLst>
                              <p:par>
                                <p:cTn id="74" presetID="42" presetClass="entr" presetSubtype="0" fill="hold"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par>
                          <p:cTn id="79" fill="hold">
                            <p:stCondLst>
                              <p:cond delay="3650"/>
                            </p:stCondLst>
                            <p:childTnLst>
                              <p:par>
                                <p:cTn id="80" presetID="41" presetClass="entr" presetSubtype="0" fill="hold" grpId="0" nodeType="afterEffect">
                                  <p:stCondLst>
                                    <p:cond delay="0"/>
                                  </p:stCondLst>
                                  <p:iterate type="lt">
                                    <p:tmPct val="10000"/>
                                  </p:iterate>
                                  <p:childTnLst>
                                    <p:set>
                                      <p:cBhvr>
                                        <p:cTn id="81" dur="1" fill="hold">
                                          <p:stCondLst>
                                            <p:cond delay="0"/>
                                          </p:stCondLst>
                                        </p:cTn>
                                        <p:tgtEl>
                                          <p:spTgt spid="5"/>
                                        </p:tgtEl>
                                        <p:attrNameLst>
                                          <p:attrName>style.visibility</p:attrName>
                                        </p:attrNameLst>
                                      </p:cBhvr>
                                      <p:to>
                                        <p:strVal val="visible"/>
                                      </p:to>
                                    </p:set>
                                    <p:anim calcmode="lin" valueType="num">
                                      <p:cBhvr>
                                        <p:cTn id="8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3" dur="500" fill="hold"/>
                                        <p:tgtEl>
                                          <p:spTgt spid="5"/>
                                        </p:tgtEl>
                                        <p:attrNameLst>
                                          <p:attrName>ppt_y</p:attrName>
                                        </p:attrNameLst>
                                      </p:cBhvr>
                                      <p:tavLst>
                                        <p:tav tm="0">
                                          <p:val>
                                            <p:strVal val="#ppt_y"/>
                                          </p:val>
                                        </p:tav>
                                        <p:tav tm="100000">
                                          <p:val>
                                            <p:strVal val="#ppt_y"/>
                                          </p:val>
                                        </p:tav>
                                      </p:tavLst>
                                    </p:anim>
                                    <p:anim calcmode="lin" valueType="num">
                                      <p:cBhvr>
                                        <p:cTn id="8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8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86" dur="500" tmFilter="0,0; .5, 1; 1, 1"/>
                                        <p:tgtEl>
                                          <p:spTgt spid="5"/>
                                        </p:tgtEl>
                                      </p:cBhvr>
                                    </p:animEffect>
                                  </p:childTnLst>
                                </p:cTn>
                              </p:par>
                            </p:childTnLst>
                          </p:cTn>
                        </p:par>
                        <p:par>
                          <p:cTn id="87" fill="hold">
                            <p:stCondLst>
                              <p:cond delay="4400"/>
                            </p:stCondLst>
                            <p:childTnLst>
                              <p:par>
                                <p:cTn id="88" presetID="42" presetClass="entr" presetSubtype="0" fill="hold" nodeType="after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par>
                          <p:cTn id="93" fill="hold">
                            <p:stCondLst>
                              <p:cond delay="5400"/>
                            </p:stCondLst>
                            <p:childTnLst>
                              <p:par>
                                <p:cTn id="94" presetID="41" presetClass="entr" presetSubtype="0" fill="hold" grpId="0" nodeType="afterEffect">
                                  <p:stCondLst>
                                    <p:cond delay="0"/>
                                  </p:stCondLst>
                                  <p:iterate type="lt">
                                    <p:tmPct val="10000"/>
                                  </p:iterate>
                                  <p:childTnLst>
                                    <p:set>
                                      <p:cBhvr>
                                        <p:cTn id="95" dur="1" fill="hold">
                                          <p:stCondLst>
                                            <p:cond delay="0"/>
                                          </p:stCondLst>
                                        </p:cTn>
                                        <p:tgtEl>
                                          <p:spTgt spid="6"/>
                                        </p:tgtEl>
                                        <p:attrNameLst>
                                          <p:attrName>style.visibility</p:attrName>
                                        </p:attrNameLst>
                                      </p:cBhvr>
                                      <p:to>
                                        <p:strVal val="visible"/>
                                      </p:to>
                                    </p:set>
                                    <p:anim calcmode="lin" valueType="num">
                                      <p:cBhvr>
                                        <p:cTn id="96"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97" dur="500" fill="hold"/>
                                        <p:tgtEl>
                                          <p:spTgt spid="6"/>
                                        </p:tgtEl>
                                        <p:attrNameLst>
                                          <p:attrName>ppt_y</p:attrName>
                                        </p:attrNameLst>
                                      </p:cBhvr>
                                      <p:tavLst>
                                        <p:tav tm="0">
                                          <p:val>
                                            <p:strVal val="#ppt_y"/>
                                          </p:val>
                                        </p:tav>
                                        <p:tav tm="100000">
                                          <p:val>
                                            <p:strVal val="#ppt_y"/>
                                          </p:val>
                                        </p:tav>
                                      </p:tavLst>
                                    </p:anim>
                                    <p:anim calcmode="lin" valueType="num">
                                      <p:cBhvr>
                                        <p:cTn id="98"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99"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00" dur="500" tmFilter="0,0; .5, 1; 1, 1"/>
                                        <p:tgtEl>
                                          <p:spTgt spid="6"/>
                                        </p:tgtEl>
                                      </p:cBhvr>
                                    </p:animEffect>
                                  </p:childTnLst>
                                </p:cTn>
                              </p:par>
                            </p:childTnLst>
                          </p:cTn>
                        </p:par>
                        <p:par>
                          <p:cTn id="101" fill="hold">
                            <p:stCondLst>
                              <p:cond delay="6300"/>
                            </p:stCondLst>
                            <p:childTnLst>
                              <p:par>
                                <p:cTn id="102" presetID="42" presetClass="entr" presetSubtype="0"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fade">
                                      <p:cBhvr>
                                        <p:cTn id="104" dur="1000"/>
                                        <p:tgtEl>
                                          <p:spTgt spid="29"/>
                                        </p:tgtEl>
                                      </p:cBhvr>
                                    </p:animEffect>
                                    <p:anim calcmode="lin" valueType="num">
                                      <p:cBhvr>
                                        <p:cTn id="105" dur="1000" fill="hold"/>
                                        <p:tgtEl>
                                          <p:spTgt spid="29"/>
                                        </p:tgtEl>
                                        <p:attrNameLst>
                                          <p:attrName>ppt_x</p:attrName>
                                        </p:attrNameLst>
                                      </p:cBhvr>
                                      <p:tavLst>
                                        <p:tav tm="0">
                                          <p:val>
                                            <p:strVal val="#ppt_x"/>
                                          </p:val>
                                        </p:tav>
                                        <p:tav tm="100000">
                                          <p:val>
                                            <p:strVal val="#ppt_x"/>
                                          </p:val>
                                        </p:tav>
                                      </p:tavLst>
                                    </p:anim>
                                    <p:anim calcmode="lin" valueType="num">
                                      <p:cBhvr>
                                        <p:cTn id="10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P spid="6" grpId="0"/>
      <p:bldP spid="13" grpId="0"/>
      <p:bldP spid="9" grpId="0"/>
      <p:bldP spid="10" grpId="0"/>
      <p:bldP spid="12" grpId="0"/>
      <p:bldP spid="14" grpId="0"/>
      <p:bldP spid="50"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452" y="0"/>
            <a:ext cx="9125547" cy="584775"/>
          </a:xfrm>
          <a:prstGeom prst="rect">
            <a:avLst/>
          </a:prstGeom>
        </p:spPr>
        <p:txBody>
          <a:bodyPr wrap="square">
            <a:spAutoFit/>
          </a:bodyPr>
          <a:lstStyle/>
          <a:p>
            <a:pPr algn="ctr"/>
            <a:r>
              <a:rPr lang="es-PE" sz="3200" dirty="0"/>
              <a:t>Tipos de investigación/acción y sus características</a:t>
            </a:r>
          </a:p>
        </p:txBody>
      </p:sp>
      <p:graphicFrame>
        <p:nvGraphicFramePr>
          <p:cNvPr id="4" name="3 Tabla"/>
          <p:cNvGraphicFramePr>
            <a:graphicFrameLocks noGrp="1"/>
          </p:cNvGraphicFramePr>
          <p:nvPr>
            <p:extLst>
              <p:ext uri="{D42A27DB-BD31-4B8C-83A1-F6EECF244321}">
                <p14:modId xmlns:p14="http://schemas.microsoft.com/office/powerpoint/2010/main" val="2626464692"/>
              </p:ext>
            </p:extLst>
          </p:nvPr>
        </p:nvGraphicFramePr>
        <p:xfrm>
          <a:off x="251520" y="692696"/>
          <a:ext cx="8784976" cy="5638800"/>
        </p:xfrm>
        <a:graphic>
          <a:graphicData uri="http://schemas.openxmlformats.org/drawingml/2006/table">
            <a:tbl>
              <a:tblPr firstRow="1" firstCol="1" bandRow="1"/>
              <a:tblGrid>
                <a:gridCol w="1562561"/>
                <a:gridCol w="3117959"/>
                <a:gridCol w="2160240"/>
                <a:gridCol w="1944216"/>
              </a:tblGrid>
              <a:tr h="0">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Tipos de investigación</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Metas</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Rol del facilitador</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just">
                        <a:lnSpc>
                          <a:spcPts val="2000"/>
                        </a:lnSpc>
                        <a:spcBef>
                          <a:spcPts val="600"/>
                        </a:spcBef>
                        <a:spcAft>
                          <a:spcPts val="600"/>
                        </a:spcAft>
                        <a:tabLst>
                          <a:tab pos="5580380" algn="l"/>
                        </a:tabLst>
                      </a:pPr>
                      <a:r>
                        <a:rPr lang="es-PE" sz="1800" spc="-15" dirty="0">
                          <a:solidFill>
                            <a:schemeClr val="bg1"/>
                          </a:solidFill>
                          <a:effectLst/>
                          <a:latin typeface="Arial" pitchFamily="34" charset="0"/>
                          <a:ea typeface="Calibri"/>
                          <a:cs typeface="Arial" pitchFamily="34" charset="0"/>
                        </a:rPr>
                        <a:t>Relaciones entre facilitador y participantes</a:t>
                      </a:r>
                      <a:endParaRPr lang="es-PE" sz="1800" dirty="0">
                        <a:solidFill>
                          <a:schemeClr val="bg1"/>
                        </a:solidFill>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r>
              <a:tr h="0">
                <a:tc>
                  <a:txBody>
                    <a:bodyPr/>
                    <a:lstStyle/>
                    <a:p>
                      <a:pPr algn="just">
                        <a:lnSpc>
                          <a:spcPts val="2000"/>
                        </a:lnSpc>
                        <a:spcBef>
                          <a:spcPts val="600"/>
                        </a:spcBef>
                        <a:spcAft>
                          <a:spcPts val="600"/>
                        </a:spcAft>
                        <a:tabLst>
                          <a:tab pos="5580380" algn="l"/>
                        </a:tabLst>
                      </a:pPr>
                      <a:r>
                        <a:rPr lang="es-PE" sz="1800" b="1" spc="-15" dirty="0">
                          <a:solidFill>
                            <a:srgbClr val="000000"/>
                          </a:solidFill>
                          <a:effectLst/>
                          <a:latin typeface="Arial" pitchFamily="34" charset="0"/>
                          <a:ea typeface="Calibri"/>
                          <a:cs typeface="Arial" pitchFamily="34" charset="0"/>
                        </a:rPr>
                        <a:t>Sobre</a:t>
                      </a:r>
                      <a:r>
                        <a:rPr lang="es-PE" sz="1800" spc="-15" dirty="0">
                          <a:solidFill>
                            <a:srgbClr val="000000"/>
                          </a:solidFill>
                          <a:effectLst/>
                          <a:latin typeface="Arial" pitchFamily="34" charset="0"/>
                          <a:ea typeface="Calibri"/>
                          <a:cs typeface="Arial" pitchFamily="34" charset="0"/>
                        </a:rPr>
                        <a:t> la Enseñanza </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342900" lvl="0" indent="-342900" algn="just">
                        <a:lnSpc>
                          <a:spcPts val="2000"/>
                        </a:lnSpc>
                        <a:spcBef>
                          <a:spcPts val="600"/>
                        </a:spcBef>
                        <a:spcAft>
                          <a:spcPts val="600"/>
                        </a:spcAft>
                        <a:buFont typeface="Wingdings"/>
                        <a:buChar char=""/>
                        <a:tabLst>
                          <a:tab pos="5580380" algn="l"/>
                        </a:tabLst>
                      </a:pPr>
                      <a:r>
                        <a:rPr lang="es-PE" sz="1800" spc="-15" dirty="0">
                          <a:solidFill>
                            <a:srgbClr val="000000"/>
                          </a:solidFill>
                          <a:effectLst/>
                          <a:latin typeface="Arial" pitchFamily="34" charset="0"/>
                          <a:ea typeface="Calibri"/>
                          <a:cs typeface="Arial" pitchFamily="34" charset="0"/>
                        </a:rPr>
                        <a:t>Eficacia/efectividad de la práctica educacional.</a:t>
                      </a:r>
                      <a:endParaRPr lang="es-PE" sz="1800" dirty="0">
                        <a:effectLst/>
                        <a:latin typeface="Arial" pitchFamily="34" charset="0"/>
                        <a:ea typeface="Calibri"/>
                        <a:cs typeface="Arial" pitchFamily="34" charset="0"/>
                      </a:endParaRPr>
                    </a:p>
                    <a:p>
                      <a:pPr marL="342900" lvl="0" indent="-342900" algn="just">
                        <a:lnSpc>
                          <a:spcPts val="2000"/>
                        </a:lnSpc>
                        <a:spcBef>
                          <a:spcPts val="600"/>
                        </a:spcBef>
                        <a:spcAft>
                          <a:spcPts val="600"/>
                        </a:spcAft>
                        <a:buFont typeface="Wingdings"/>
                        <a:buChar char=""/>
                        <a:tabLst>
                          <a:tab pos="5580380" algn="l"/>
                        </a:tabLst>
                      </a:pPr>
                      <a:r>
                        <a:rPr lang="es-PE" sz="1800" spc="-15" dirty="0">
                          <a:solidFill>
                            <a:srgbClr val="000000"/>
                          </a:solidFill>
                          <a:effectLst/>
                          <a:latin typeface="Arial" pitchFamily="34" charset="0"/>
                          <a:ea typeface="Calibri"/>
                          <a:cs typeface="Arial" pitchFamily="34" charset="0"/>
                        </a:rPr>
                        <a:t>Desarrollo profesional</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“Experto” externo</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just">
                        <a:lnSpc>
                          <a:spcPts val="2000"/>
                        </a:lnSpc>
                        <a:spcBef>
                          <a:spcPts val="600"/>
                        </a:spcBef>
                        <a:spcAft>
                          <a:spcPts val="600"/>
                        </a:spcAft>
                        <a:tabLst>
                          <a:tab pos="5580380" algn="l"/>
                        </a:tabLst>
                      </a:pPr>
                      <a:r>
                        <a:rPr lang="es-PE" sz="1800" spc="-15" dirty="0">
                          <a:solidFill>
                            <a:schemeClr val="bg1"/>
                          </a:solidFill>
                          <a:effectLst/>
                          <a:latin typeface="Arial" pitchFamily="34" charset="0"/>
                          <a:ea typeface="Calibri"/>
                          <a:cs typeface="Arial" pitchFamily="34" charset="0"/>
                        </a:rPr>
                        <a:t>Co-opción de los participantes que dependen de un facilitador</a:t>
                      </a:r>
                      <a:endParaRPr lang="es-PE" sz="1800" dirty="0">
                        <a:solidFill>
                          <a:schemeClr val="bg1"/>
                        </a:solidFill>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r>
              <a:tr h="0">
                <a:tc>
                  <a:txBody>
                    <a:bodyPr/>
                    <a:lstStyle/>
                    <a:p>
                      <a:pPr algn="just">
                        <a:lnSpc>
                          <a:spcPts val="2000"/>
                        </a:lnSpc>
                        <a:spcBef>
                          <a:spcPts val="600"/>
                        </a:spcBef>
                        <a:spcAft>
                          <a:spcPts val="600"/>
                        </a:spcAft>
                        <a:tabLst>
                          <a:tab pos="5580380" algn="l"/>
                        </a:tabLst>
                      </a:pPr>
                      <a:r>
                        <a:rPr lang="es-PE" sz="1800" b="1" spc="-15" dirty="0">
                          <a:solidFill>
                            <a:srgbClr val="000000"/>
                          </a:solidFill>
                          <a:effectLst/>
                          <a:latin typeface="Arial" pitchFamily="34" charset="0"/>
                          <a:ea typeface="Calibri"/>
                          <a:cs typeface="Arial" pitchFamily="34" charset="0"/>
                        </a:rPr>
                        <a:t>En</a:t>
                      </a:r>
                      <a:r>
                        <a:rPr lang="es-PE" sz="1800" spc="-15" dirty="0">
                          <a:solidFill>
                            <a:srgbClr val="000000"/>
                          </a:solidFill>
                          <a:effectLst/>
                          <a:latin typeface="Arial" pitchFamily="34" charset="0"/>
                          <a:ea typeface="Calibri"/>
                          <a:cs typeface="Arial" pitchFamily="34" charset="0"/>
                        </a:rPr>
                        <a:t> la enseñanza</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Comprensión de los participantes sobre la transformación de su conciencia</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Rol socrático, estimulando la participación y autoreflexión</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just">
                        <a:lnSpc>
                          <a:spcPts val="2000"/>
                        </a:lnSpc>
                        <a:spcBef>
                          <a:spcPts val="600"/>
                        </a:spcBef>
                        <a:spcAft>
                          <a:spcPts val="600"/>
                        </a:spcAft>
                        <a:tabLst>
                          <a:tab pos="5580380" algn="l"/>
                        </a:tabLst>
                      </a:pPr>
                      <a:r>
                        <a:rPr lang="es-PE" sz="1800" spc="-15" dirty="0">
                          <a:solidFill>
                            <a:schemeClr val="bg1"/>
                          </a:solidFill>
                          <a:effectLst/>
                          <a:latin typeface="Arial" pitchFamily="34" charset="0"/>
                          <a:ea typeface="Calibri"/>
                          <a:cs typeface="Arial" pitchFamily="34" charset="0"/>
                        </a:rPr>
                        <a:t>Cooperación (procesos de consulta)</a:t>
                      </a:r>
                      <a:endParaRPr lang="es-PE" sz="1800" dirty="0">
                        <a:solidFill>
                          <a:schemeClr val="bg1"/>
                        </a:solidFill>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r>
              <a:tr h="0">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Investigación/Acción</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342900" lvl="0" indent="-342900" algn="just">
                        <a:lnSpc>
                          <a:spcPts val="2000"/>
                        </a:lnSpc>
                        <a:spcBef>
                          <a:spcPts val="600"/>
                        </a:spcBef>
                        <a:spcAft>
                          <a:spcPts val="600"/>
                        </a:spcAft>
                        <a:buFont typeface="Wingdings"/>
                        <a:buChar char=""/>
                        <a:tabLst>
                          <a:tab pos="5580380" algn="l"/>
                        </a:tabLst>
                      </a:pPr>
                      <a:r>
                        <a:rPr lang="es-PE" sz="1800" spc="-15" dirty="0">
                          <a:solidFill>
                            <a:srgbClr val="000000"/>
                          </a:solidFill>
                          <a:effectLst/>
                          <a:latin typeface="Arial" pitchFamily="34" charset="0"/>
                          <a:ea typeface="Calibri"/>
                          <a:cs typeface="Arial" pitchFamily="34" charset="0"/>
                        </a:rPr>
                        <a:t>Emancipación de los practicantes acerca de los dictados de la tradición, autodecepción, coerción</a:t>
                      </a:r>
                      <a:endParaRPr lang="es-PE" sz="1800" dirty="0">
                        <a:effectLst/>
                        <a:latin typeface="Arial" pitchFamily="34" charset="0"/>
                        <a:ea typeface="Calibri"/>
                        <a:cs typeface="Arial" pitchFamily="34" charset="0"/>
                      </a:endParaRPr>
                    </a:p>
                    <a:p>
                      <a:pPr marL="342900" lvl="0" indent="-342900" algn="just">
                        <a:lnSpc>
                          <a:spcPts val="2000"/>
                        </a:lnSpc>
                        <a:spcBef>
                          <a:spcPts val="600"/>
                        </a:spcBef>
                        <a:spcAft>
                          <a:spcPts val="600"/>
                        </a:spcAft>
                        <a:buFont typeface="Wingdings"/>
                        <a:buChar char=""/>
                        <a:tabLst>
                          <a:tab pos="5580380" algn="l"/>
                        </a:tabLst>
                      </a:pPr>
                      <a:r>
                        <a:rPr lang="es-PE" sz="1800" spc="-15" dirty="0">
                          <a:solidFill>
                            <a:srgbClr val="000000"/>
                          </a:solidFill>
                          <a:effectLst/>
                          <a:latin typeface="Arial" pitchFamily="34" charset="0"/>
                          <a:ea typeface="Calibri"/>
                          <a:cs typeface="Arial" pitchFamily="34" charset="0"/>
                        </a:rPr>
                        <a:t>Su crítica acerca de la sistematización burocrática</a:t>
                      </a:r>
                      <a:endParaRPr lang="es-PE" sz="1800" dirty="0">
                        <a:effectLst/>
                        <a:latin typeface="Arial" pitchFamily="34" charset="0"/>
                        <a:ea typeface="Calibri"/>
                        <a:cs typeface="Arial" pitchFamily="34" charset="0"/>
                      </a:endParaRPr>
                    </a:p>
                    <a:p>
                      <a:pPr marL="342900" lvl="0" indent="-342900" algn="just">
                        <a:lnSpc>
                          <a:spcPts val="2000"/>
                        </a:lnSpc>
                        <a:spcBef>
                          <a:spcPts val="600"/>
                        </a:spcBef>
                        <a:spcAft>
                          <a:spcPts val="600"/>
                        </a:spcAft>
                        <a:buFont typeface="Wingdings"/>
                        <a:buChar char=""/>
                        <a:tabLst>
                          <a:tab pos="5580380" algn="l"/>
                        </a:tabLst>
                      </a:pPr>
                      <a:r>
                        <a:rPr lang="es-PE" sz="1800" spc="-15" dirty="0">
                          <a:solidFill>
                            <a:srgbClr val="000000"/>
                          </a:solidFill>
                          <a:effectLst/>
                          <a:latin typeface="Arial" pitchFamily="34" charset="0"/>
                          <a:ea typeface="Calibri"/>
                          <a:cs typeface="Arial" pitchFamily="34" charset="0"/>
                        </a:rPr>
                        <a:t>Transformación de la organización y del sistema educacional</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just">
                        <a:lnSpc>
                          <a:spcPts val="2000"/>
                        </a:lnSpc>
                        <a:spcBef>
                          <a:spcPts val="600"/>
                        </a:spcBef>
                        <a:spcAft>
                          <a:spcPts val="600"/>
                        </a:spcAft>
                        <a:tabLst>
                          <a:tab pos="5580380" algn="l"/>
                        </a:tabLst>
                      </a:pPr>
                      <a:r>
                        <a:rPr lang="es-PE" sz="1800" spc="-15" dirty="0">
                          <a:solidFill>
                            <a:srgbClr val="000000"/>
                          </a:solidFill>
                          <a:effectLst/>
                          <a:latin typeface="Arial" pitchFamily="34" charset="0"/>
                          <a:ea typeface="Calibri"/>
                          <a:cs typeface="Arial" pitchFamily="34" charset="0"/>
                        </a:rPr>
                        <a:t>Procesos con moderador (responsabilidad compartida igualmente por los participantes)</a:t>
                      </a:r>
                      <a:endParaRPr lang="es-PE" sz="1800" dirty="0">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just">
                        <a:lnSpc>
                          <a:spcPts val="2000"/>
                        </a:lnSpc>
                        <a:spcBef>
                          <a:spcPts val="600"/>
                        </a:spcBef>
                        <a:spcAft>
                          <a:spcPts val="600"/>
                        </a:spcAft>
                        <a:tabLst>
                          <a:tab pos="5580380" algn="l"/>
                        </a:tabLst>
                      </a:pPr>
                      <a:r>
                        <a:rPr lang="es-PE" sz="1800" spc="-15" dirty="0" smtClean="0">
                          <a:solidFill>
                            <a:schemeClr val="bg1"/>
                          </a:solidFill>
                          <a:effectLst/>
                          <a:latin typeface="Arial" pitchFamily="34" charset="0"/>
                          <a:ea typeface="Calibri"/>
                          <a:cs typeface="Arial" pitchFamily="34" charset="0"/>
                        </a:rPr>
                        <a:t>Colaboración</a:t>
                      </a:r>
                      <a:endParaRPr lang="es-PE" sz="1800" dirty="0">
                        <a:solidFill>
                          <a:schemeClr val="bg1"/>
                        </a:solidFill>
                        <a:effectLst/>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r>
            </a:tbl>
          </a:graphicData>
        </a:graphic>
      </p:graphicFrame>
      <p:sp>
        <p:nvSpPr>
          <p:cNvPr id="3" name="2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21</a:t>
            </a:fld>
            <a:endParaRPr lang="es-PE" dirty="0"/>
          </a:p>
        </p:txBody>
      </p:sp>
    </p:spTree>
    <p:extLst>
      <p:ext uri="{BB962C8B-B14F-4D97-AF65-F5344CB8AC3E}">
        <p14:creationId xmlns:p14="http://schemas.microsoft.com/office/powerpoint/2010/main" val="277065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750"/>
                            </p:stCondLst>
                            <p:childTnLst>
                              <p:par>
                                <p:cTn id="13" presetID="21" presetClass="entr" presetSubtype="1"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276" y="1772816"/>
            <a:ext cx="9140624" cy="1938992"/>
          </a:xfrm>
          <a:prstGeom prst="rect">
            <a:avLst/>
          </a:prstGeom>
          <a:solidFill>
            <a:schemeClr val="accent6">
              <a:lumMod val="60000"/>
              <a:lumOff val="40000"/>
            </a:schemeClr>
          </a:solidFill>
        </p:spPr>
        <p:txBody>
          <a:bodyPr wrap="square">
            <a:spAutoFit/>
          </a:bodyPr>
          <a:lstStyle/>
          <a:p>
            <a:r>
              <a:rPr lang="es-PE" sz="2400" b="1" dirty="0">
                <a:latin typeface="Arial" pitchFamily="34" charset="0"/>
                <a:cs typeface="Arial" pitchFamily="34" charset="0"/>
              </a:rPr>
              <a:t> 3.1. Tema de análisis</a:t>
            </a:r>
            <a:endParaRPr lang="es-PE" sz="2400" dirty="0">
              <a:latin typeface="Arial" pitchFamily="34" charset="0"/>
              <a:cs typeface="Arial" pitchFamily="34" charset="0"/>
            </a:endParaRPr>
          </a:p>
          <a:p>
            <a:r>
              <a:rPr lang="es-PE" sz="2400" dirty="0" smtClean="0"/>
              <a:t>Un </a:t>
            </a:r>
            <a:r>
              <a:rPr lang="es-PE" sz="2400" dirty="0"/>
              <a:t>equipo argentino de profesores (</a:t>
            </a:r>
            <a:r>
              <a:rPr lang="es-PE" sz="2400" dirty="0"/>
              <a:t>Brovelli</a:t>
            </a:r>
            <a:r>
              <a:rPr lang="es-PE" sz="2400" dirty="0"/>
              <a:t>, B) diseñó tres temas de análisis y los ofreció para enmarcar las investigaciones de los grupos de </a:t>
            </a:r>
            <a:r>
              <a:rPr lang="es-PE" sz="2400" dirty="0" smtClean="0"/>
              <a:t>estudiantes: </a:t>
            </a:r>
            <a:r>
              <a:rPr lang="es-PE" sz="2400" dirty="0"/>
              <a:t>La </a:t>
            </a:r>
            <a:r>
              <a:rPr lang="es-PE" sz="2400" b="1" dirty="0"/>
              <a:t>propuesta </a:t>
            </a:r>
            <a:r>
              <a:rPr lang="es-PE" sz="2400" b="1" dirty="0" smtClean="0"/>
              <a:t>Editorial, e</a:t>
            </a:r>
            <a:r>
              <a:rPr lang="es-PE" sz="2400" dirty="0" smtClean="0"/>
              <a:t>l </a:t>
            </a:r>
            <a:r>
              <a:rPr lang="es-PE" sz="2400" b="1" dirty="0"/>
              <a:t>análisis de los diseños </a:t>
            </a:r>
            <a:r>
              <a:rPr lang="es-PE" sz="2400" b="1" dirty="0" smtClean="0"/>
              <a:t>curriculares y e</a:t>
            </a:r>
            <a:r>
              <a:rPr lang="es-PE" sz="2400" dirty="0" smtClean="0"/>
              <a:t>l </a:t>
            </a:r>
            <a:r>
              <a:rPr lang="es-PE" sz="2400" b="1" dirty="0"/>
              <a:t>estudio de la clase</a:t>
            </a:r>
            <a:endParaRPr lang="es-PE" sz="2400" dirty="0"/>
          </a:p>
        </p:txBody>
      </p:sp>
      <p:sp>
        <p:nvSpPr>
          <p:cNvPr id="4" name="3 Rectángulo"/>
          <p:cNvSpPr/>
          <p:nvPr/>
        </p:nvSpPr>
        <p:spPr>
          <a:xfrm>
            <a:off x="179512" y="3717032"/>
            <a:ext cx="8712968" cy="1354217"/>
          </a:xfrm>
          <a:prstGeom prst="rect">
            <a:avLst/>
          </a:prstGeom>
          <a:solidFill>
            <a:schemeClr val="accent6">
              <a:lumMod val="40000"/>
              <a:lumOff val="60000"/>
            </a:schemeClr>
          </a:solidFill>
        </p:spPr>
        <p:txBody>
          <a:bodyPr wrap="square">
            <a:spAutoFit/>
          </a:bodyPr>
          <a:lstStyle/>
          <a:p>
            <a:pPr marL="0" lvl="1"/>
            <a:r>
              <a:rPr lang="es-PE" sz="2600" b="1" dirty="0" smtClean="0">
                <a:latin typeface="Arial" pitchFamily="34" charset="0"/>
                <a:cs typeface="Arial" pitchFamily="34" charset="0"/>
              </a:rPr>
              <a:t>3.2. Análisis </a:t>
            </a:r>
            <a:r>
              <a:rPr lang="es-PE" sz="2600" b="1" dirty="0">
                <a:latin typeface="Arial" pitchFamily="34" charset="0"/>
                <a:cs typeface="Arial" pitchFamily="34" charset="0"/>
              </a:rPr>
              <a:t>de la </a:t>
            </a:r>
            <a:r>
              <a:rPr lang="es-PE" sz="2600" b="1" dirty="0" smtClean="0">
                <a:latin typeface="Arial" pitchFamily="34" charset="0"/>
                <a:cs typeface="Arial" pitchFamily="34" charset="0"/>
              </a:rPr>
              <a:t>clase</a:t>
            </a:r>
          </a:p>
          <a:p>
            <a:pPr marL="0" lvl="1"/>
            <a:r>
              <a:rPr lang="es-PE" sz="2800" b="1" dirty="0" smtClean="0">
                <a:latin typeface="Arial" pitchFamily="34" charset="0"/>
                <a:cs typeface="Arial" pitchFamily="34" charset="0"/>
              </a:rPr>
              <a:t>3.3. Prácticas innovadoras</a:t>
            </a:r>
          </a:p>
          <a:p>
            <a:pPr marL="0" lvl="1"/>
            <a:r>
              <a:rPr lang="es-PE" sz="2800" b="1" dirty="0" smtClean="0">
                <a:latin typeface="Arial" pitchFamily="34" charset="0"/>
                <a:cs typeface="Arial" pitchFamily="34" charset="0"/>
              </a:rPr>
              <a:t>3.4. Innovar </a:t>
            </a:r>
            <a:r>
              <a:rPr lang="es-PE" sz="2800" b="1" dirty="0">
                <a:latin typeface="Arial" pitchFamily="34" charset="0"/>
                <a:cs typeface="Arial" pitchFamily="34" charset="0"/>
              </a:rPr>
              <a:t>la gestión </a:t>
            </a:r>
            <a:endParaRPr lang="es-PE" sz="2800" dirty="0">
              <a:latin typeface="Arial" pitchFamily="34" charset="0"/>
              <a:cs typeface="Arial" pitchFamily="34" charset="0"/>
            </a:endParaRP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22</a:t>
            </a:fld>
            <a:endParaRPr lang="es-PE" dirty="0"/>
          </a:p>
        </p:txBody>
      </p:sp>
      <p:sp>
        <p:nvSpPr>
          <p:cNvPr id="8" name="7 Rectángulo"/>
          <p:cNvSpPr/>
          <p:nvPr/>
        </p:nvSpPr>
        <p:spPr>
          <a:xfrm>
            <a:off x="1227607" y="672926"/>
            <a:ext cx="6765242" cy="923330"/>
          </a:xfrm>
          <a:prstGeom prst="rect">
            <a:avLst/>
          </a:prstGeom>
          <a:solidFill>
            <a:srgbClr val="CCFF33"/>
          </a:solidFill>
        </p:spPr>
        <p:txBody>
          <a:bodyPr wrap="square">
            <a:spAutoFit/>
          </a:bodyPr>
          <a:lstStyle/>
          <a:p>
            <a:r>
              <a:rPr lang="es-ES" dirty="0"/>
              <a:t>La elección de una forma de investigación nunca puede ser el mero reflejo de una preferencia intelectual; </a:t>
            </a:r>
            <a:r>
              <a:rPr lang="es-ES" dirty="0" smtClean="0"/>
              <a:t>también supone siempre </a:t>
            </a:r>
            <a:r>
              <a:rPr lang="es-ES" dirty="0"/>
              <a:t>un compromiso educativo. </a:t>
            </a:r>
            <a:r>
              <a:rPr lang="es-ES" dirty="0" smtClean="0"/>
              <a:t>W. </a:t>
            </a:r>
            <a:r>
              <a:rPr lang="es-ES" dirty="0" smtClean="0"/>
              <a:t>Carr</a:t>
            </a:r>
            <a:r>
              <a:rPr lang="es-ES" dirty="0"/>
              <a:t>, 1996</a:t>
            </a:r>
            <a:endParaRPr lang="es-PE" dirty="0"/>
          </a:p>
        </p:txBody>
      </p:sp>
      <p:sp>
        <p:nvSpPr>
          <p:cNvPr id="9" name="8 Rectángulo"/>
          <p:cNvSpPr/>
          <p:nvPr/>
        </p:nvSpPr>
        <p:spPr>
          <a:xfrm>
            <a:off x="38228" y="0"/>
            <a:ext cx="8854252" cy="584775"/>
          </a:xfrm>
          <a:prstGeom prst="rect">
            <a:avLst/>
          </a:prstGeom>
        </p:spPr>
        <p:txBody>
          <a:bodyPr wrap="square">
            <a:spAutoFit/>
          </a:bodyPr>
          <a:lstStyle/>
          <a:p>
            <a:pPr lvl="0"/>
            <a:r>
              <a:rPr lang="es-PE" sz="3200" b="1" dirty="0">
                <a:latin typeface="Arial" pitchFamily="34" charset="0"/>
                <a:cs typeface="Arial" pitchFamily="34" charset="0"/>
              </a:rPr>
              <a:t>3.  Otras propuestas</a:t>
            </a:r>
            <a:endParaRPr lang="es-PE" sz="3200" dirty="0">
              <a:latin typeface="Arial" pitchFamily="34" charset="0"/>
              <a:cs typeface="Arial" pitchFamily="34" charset="0"/>
            </a:endParaRPr>
          </a:p>
        </p:txBody>
      </p:sp>
    </p:spTree>
    <p:extLst>
      <p:ext uri="{BB962C8B-B14F-4D97-AF65-F5344CB8AC3E}">
        <p14:creationId xmlns:p14="http://schemas.microsoft.com/office/powerpoint/2010/main" val="345160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234" y="0"/>
            <a:ext cx="913776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es-PE" sz="3200" b="1" dirty="0" smtClean="0"/>
              <a:t>4. ¿Hacia </a:t>
            </a:r>
            <a:r>
              <a:rPr lang="es-PE" sz="3200" b="1" dirty="0"/>
              <a:t>dónde orientar la formación de investigadores educativos?</a:t>
            </a:r>
            <a:endParaRPr lang="es-PE" sz="3200" dirty="0"/>
          </a:p>
        </p:txBody>
      </p:sp>
      <p:sp>
        <p:nvSpPr>
          <p:cNvPr id="3" name="2 Rectángulo"/>
          <p:cNvSpPr/>
          <p:nvPr/>
        </p:nvSpPr>
        <p:spPr>
          <a:xfrm>
            <a:off x="107504" y="980728"/>
            <a:ext cx="9036496" cy="6093976"/>
          </a:xfrm>
          <a:prstGeom prst="rect">
            <a:avLst/>
          </a:prstGeom>
          <a:solidFill>
            <a:srgbClr val="FFFF00"/>
          </a:solidFill>
        </p:spPr>
        <p:txBody>
          <a:bodyPr wrap="square">
            <a:spAutoFit/>
          </a:bodyPr>
          <a:lstStyle/>
          <a:p>
            <a:r>
              <a:rPr lang="es-PE" sz="2500" dirty="0" smtClean="0"/>
              <a:t>¿</a:t>
            </a:r>
            <a:r>
              <a:rPr lang="es-PE" sz="2500" dirty="0"/>
              <a:t>Cómo formar investigadores en un campo específico como el educativo, donde la definición del objeto de estudio está caracterizada por </a:t>
            </a:r>
            <a:r>
              <a:rPr lang="es-PE" sz="2500" b="1" dirty="0"/>
              <a:t>indefiniciones</a:t>
            </a:r>
            <a:r>
              <a:rPr lang="es-PE" sz="2500" dirty="0"/>
              <a:t> y </a:t>
            </a:r>
            <a:r>
              <a:rPr lang="es-PE" sz="2500" b="1" dirty="0"/>
              <a:t>confusiones</a:t>
            </a:r>
            <a:r>
              <a:rPr lang="es-PE" sz="2500" dirty="0"/>
              <a:t> epistemológicas? ¿Qué tipo de investigadores deben formarse para responder a los nuevos contextos internacionales, donde los aportes de la ciencia y la tecnología tienen cambios y transformaciones más agresivos, que obligan a acelerar los procesos de formación, generación y aplicación del conocimiento? ¿Qué papel deben desempeñar los nuevos investigadores educativos ante los desafíos contemporáneos del milenio? ¿Cómo deben responder a la existencia de modelos educativos neoliberales que enfatizan la formación individual y no la colectiva? ¿Qué problemas deben considerar como prioritarios los investigadores educativos: los que les demanden las políticas educativas gubernamentales o los que están afectando a los sectores sociales más desprotegidos?</a:t>
            </a:r>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5436096" y="6675437"/>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23</a:t>
            </a:fld>
            <a:endParaRPr lang="es-PE" dirty="0"/>
          </a:p>
        </p:txBody>
      </p:sp>
    </p:spTree>
    <p:extLst>
      <p:ext uri="{BB962C8B-B14F-4D97-AF65-F5344CB8AC3E}">
        <p14:creationId xmlns:p14="http://schemas.microsoft.com/office/powerpoint/2010/main" val="41026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 calcmode="lin" valueType="num">
                                      <p:cBhvr>
                                        <p:cTn id="13"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052736"/>
            <a:ext cx="9144000" cy="5401479"/>
          </a:xfrm>
          <a:prstGeom prst="rect">
            <a:avLst/>
          </a:prstGeom>
          <a:solidFill>
            <a:srgbClr val="FFFF00"/>
          </a:solidFill>
        </p:spPr>
        <p:txBody>
          <a:bodyPr wrap="square">
            <a:spAutoFit/>
          </a:bodyPr>
          <a:lstStyle/>
          <a:p>
            <a:r>
              <a:rPr lang="es-PE" sz="2300" dirty="0"/>
              <a:t>Las interrogantes inducen a reflexionar sobre la formación de investigadores educativos; pues, formar investigadores con visión externa a los conflictos educativos, significa seguir reproduciendo el viejo esquema.</a:t>
            </a:r>
          </a:p>
          <a:p>
            <a:r>
              <a:rPr lang="es-PE" sz="2300" dirty="0"/>
              <a:t>Discutir la formación de investigadores</a:t>
            </a:r>
            <a:r>
              <a:rPr lang="es-PE" sz="2300" b="1" dirty="0"/>
              <a:t>, en y dentro </a:t>
            </a:r>
            <a:r>
              <a:rPr lang="es-PE" sz="2300" dirty="0"/>
              <a:t>de la educación, tiene una connotación asociada al proceso de desarrollo de las ciencias de la educación y a la definición de la educación como su objeto de estudio. La participación de </a:t>
            </a:r>
            <a:r>
              <a:rPr lang="es-PE" sz="2300" dirty="0" smtClean="0"/>
              <a:t>otras </a:t>
            </a:r>
            <a:r>
              <a:rPr lang="es-PE" sz="2300" dirty="0"/>
              <a:t>disciplinas debe entenderse como acción </a:t>
            </a:r>
            <a:r>
              <a:rPr lang="es-PE" sz="2300" b="1" dirty="0"/>
              <a:t>interdisciplinaria</a:t>
            </a:r>
            <a:r>
              <a:rPr lang="es-PE" sz="2300" dirty="0"/>
              <a:t>, y la intervención metodológica y técnica, como colaboración </a:t>
            </a:r>
            <a:r>
              <a:rPr lang="es-PE" sz="2300" b="1" dirty="0"/>
              <a:t>multidisciplinaria</a:t>
            </a:r>
            <a:r>
              <a:rPr lang="es-PE" sz="2300" dirty="0"/>
              <a:t>. </a:t>
            </a:r>
          </a:p>
          <a:p>
            <a:r>
              <a:rPr lang="es-PE" sz="2300" b="1" dirty="0" smtClean="0"/>
              <a:t>Inter</a:t>
            </a:r>
            <a:r>
              <a:rPr lang="es-PE" sz="2300" dirty="0" smtClean="0"/>
              <a:t> </a:t>
            </a:r>
            <a:r>
              <a:rPr lang="es-PE" sz="2300" dirty="0"/>
              <a:t>y </a:t>
            </a:r>
            <a:r>
              <a:rPr lang="es-PE" sz="2300" b="1" dirty="0"/>
              <a:t>multidisciplinariedad</a:t>
            </a:r>
            <a:r>
              <a:rPr lang="es-PE" sz="2300" dirty="0"/>
              <a:t> deben ser el eje formativo de los investigadores educativos, </a:t>
            </a:r>
            <a:r>
              <a:rPr lang="es-PE" sz="2300" dirty="0" smtClean="0"/>
              <a:t>bajo cuatro </a:t>
            </a:r>
            <a:r>
              <a:rPr lang="es-PE" sz="2300" dirty="0"/>
              <a:t>principios: </a:t>
            </a:r>
            <a:r>
              <a:rPr lang="es-PE" sz="2300" b="1" dirty="0"/>
              <a:t>pedagógicos</a:t>
            </a:r>
            <a:r>
              <a:rPr lang="es-PE" sz="2300" dirty="0"/>
              <a:t>, </a:t>
            </a:r>
            <a:r>
              <a:rPr lang="es-PE" sz="2300" b="1" dirty="0"/>
              <a:t>filosóficos</a:t>
            </a:r>
            <a:r>
              <a:rPr lang="es-PE" sz="2300" dirty="0"/>
              <a:t>, </a:t>
            </a:r>
            <a:r>
              <a:rPr lang="es-PE" sz="2300" b="1" dirty="0"/>
              <a:t>sociológicos</a:t>
            </a:r>
            <a:r>
              <a:rPr lang="es-PE" sz="2300" dirty="0"/>
              <a:t> y </a:t>
            </a:r>
            <a:r>
              <a:rPr lang="es-PE" sz="2300" b="1" dirty="0"/>
              <a:t>psicológicos</a:t>
            </a:r>
            <a:r>
              <a:rPr lang="es-PE" sz="2300" dirty="0"/>
              <a:t>. Así se </a:t>
            </a:r>
            <a:r>
              <a:rPr lang="es-PE" sz="2300" dirty="0" smtClean="0"/>
              <a:t>formará </a:t>
            </a:r>
            <a:r>
              <a:rPr lang="es-PE" sz="2300" dirty="0"/>
              <a:t>investigadores capaces de identificar problemas, abordarlos críticamente para presentar propuestas de solución, orientar y dirigir proyectos de investigación educativa y procesos de formación de nuevos investigadores</a:t>
            </a:r>
          </a:p>
        </p:txBody>
      </p:sp>
      <p:sp>
        <p:nvSpPr>
          <p:cNvPr id="3" name="2 Marcador de fecha"/>
          <p:cNvSpPr>
            <a:spLocks noGrp="1"/>
          </p:cNvSpPr>
          <p:nvPr>
            <p:ph type="dt" sz="half" idx="10"/>
          </p:nvPr>
        </p:nvSpPr>
        <p:spPr/>
        <p:txBody>
          <a:bodyPr/>
          <a:lstStyle/>
          <a:p>
            <a:r>
              <a:rPr lang="es-PE" dirty="0" smtClean="0"/>
              <a:t>31/03/2011</a:t>
            </a:r>
            <a:endParaRPr lang="es-PE" dirty="0"/>
          </a:p>
        </p:txBody>
      </p:sp>
      <p:sp>
        <p:nvSpPr>
          <p:cNvPr id="4" name="3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5" name="4 Marcador de número de diapositiva"/>
          <p:cNvSpPr>
            <a:spLocks noGrp="1"/>
          </p:cNvSpPr>
          <p:nvPr>
            <p:ph type="sldNum" sz="quarter" idx="12"/>
          </p:nvPr>
        </p:nvSpPr>
        <p:spPr/>
        <p:txBody>
          <a:bodyPr/>
          <a:lstStyle/>
          <a:p>
            <a:fld id="{4D8745AA-FB30-47A1-841E-3978A67336B1}" type="slidenum">
              <a:rPr lang="es-PE" smtClean="0"/>
              <a:t>24</a:t>
            </a:fld>
            <a:endParaRPr lang="es-PE" dirty="0"/>
          </a:p>
        </p:txBody>
      </p:sp>
      <p:sp>
        <p:nvSpPr>
          <p:cNvPr id="6" name="5 Rectángulo"/>
          <p:cNvSpPr/>
          <p:nvPr/>
        </p:nvSpPr>
        <p:spPr>
          <a:xfrm>
            <a:off x="6234" y="0"/>
            <a:ext cx="913776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es-PE" sz="3200" b="1" dirty="0" smtClean="0"/>
              <a:t>4. ¿Hacia </a:t>
            </a:r>
            <a:r>
              <a:rPr lang="es-PE" sz="3200" b="1" dirty="0"/>
              <a:t>dónde orientar la formación de investigadores educativos</a:t>
            </a:r>
            <a:r>
              <a:rPr lang="es-PE" sz="3200" b="1" dirty="0" smtClean="0"/>
              <a:t>?  (1)</a:t>
            </a:r>
            <a:endParaRPr lang="es-PE" sz="3200" dirty="0"/>
          </a:p>
        </p:txBody>
      </p:sp>
    </p:spTree>
    <p:extLst>
      <p:ext uri="{BB962C8B-B14F-4D97-AF65-F5344CB8AC3E}">
        <p14:creationId xmlns:p14="http://schemas.microsoft.com/office/powerpoint/2010/main" val="208010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 calcmode="lin" valueType="num">
                                      <p:cBhvr>
                                        <p:cTn id="13"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8069" y="936794"/>
            <a:ext cx="8856984" cy="5262979"/>
          </a:xfrm>
          <a:prstGeom prst="rect">
            <a:avLst/>
          </a:prstGeom>
          <a:solidFill>
            <a:srgbClr val="FFFF00"/>
          </a:solidFill>
        </p:spPr>
        <p:txBody>
          <a:bodyPr wrap="square">
            <a:spAutoFit/>
          </a:bodyPr>
          <a:lstStyle/>
          <a:p>
            <a:r>
              <a:rPr lang="es-PE" sz="2800" dirty="0"/>
              <a:t>La investigación educativa adquiere significado diferente y permite un abordaje disciplinario integral y globalizador, de los problemas educativos que serán </a:t>
            </a:r>
            <a:r>
              <a:rPr lang="es-PE" sz="2800" dirty="0" smtClean="0"/>
              <a:t>estudiados, </a:t>
            </a:r>
            <a:r>
              <a:rPr lang="es-PE" sz="2800" dirty="0"/>
              <a:t>analizados y reflexionados como un conjunto estructurado, mediado por múltiples factores que oscilan entre lo económico, político, social, ideológico y cultural, individual o socialmente. </a:t>
            </a:r>
            <a:endParaRPr lang="es-PE" sz="2800" dirty="0" smtClean="0"/>
          </a:p>
          <a:p>
            <a:r>
              <a:rPr lang="es-PE" sz="2800" dirty="0" smtClean="0"/>
              <a:t>Debe ser </a:t>
            </a:r>
            <a:r>
              <a:rPr lang="es-PE" sz="2800" dirty="0"/>
              <a:t>un investigador educativo integral y polivalente, con dominios no sólo en los campos de la pedagogía y la didáctica, sino también de la sociología, economía, política, filosofía, psicología y de cualquier otra ciencia que pueda contribuir a la solución de los problemas de la educación. </a:t>
            </a:r>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25</a:t>
            </a:fld>
            <a:endParaRPr lang="es-PE" dirty="0"/>
          </a:p>
        </p:txBody>
      </p:sp>
      <p:sp>
        <p:nvSpPr>
          <p:cNvPr id="7" name="6 Rectángulo"/>
          <p:cNvSpPr/>
          <p:nvPr/>
        </p:nvSpPr>
        <p:spPr>
          <a:xfrm>
            <a:off x="6234" y="0"/>
            <a:ext cx="9137766"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es-PE" sz="3200" b="1" dirty="0" smtClean="0"/>
              <a:t>4. ¿Hacia </a:t>
            </a:r>
            <a:r>
              <a:rPr lang="es-PE" sz="3200" b="1" dirty="0"/>
              <a:t>dónde orientar la formación de investigadores educativos</a:t>
            </a:r>
            <a:r>
              <a:rPr lang="es-PE" sz="3200" b="1" dirty="0" smtClean="0"/>
              <a:t>?   (2)</a:t>
            </a:r>
            <a:endParaRPr lang="es-PE" sz="3200" dirty="0"/>
          </a:p>
        </p:txBody>
      </p:sp>
    </p:spTree>
    <p:extLst>
      <p:ext uri="{BB962C8B-B14F-4D97-AF65-F5344CB8AC3E}">
        <p14:creationId xmlns:p14="http://schemas.microsoft.com/office/powerpoint/2010/main" val="278199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 calcmode="lin" valueType="num">
                                      <p:cBhvr>
                                        <p:cTn id="13"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667" y="735186"/>
            <a:ext cx="9109518" cy="59093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PE" sz="2700" dirty="0"/>
              <a:t>Concluimos anotando que </a:t>
            </a:r>
            <a:r>
              <a:rPr lang="es-PE" sz="2700" dirty="0" smtClean="0"/>
              <a:t>el </a:t>
            </a:r>
            <a:r>
              <a:rPr lang="es-PE" sz="2700" dirty="0"/>
              <a:t>profesor debe ser investigador, porque pedagogía e investigación son inseparables. Docencia e investigación son hermanas. Calidad educativa e investigación se nutren del mismo manantial. La investigación </a:t>
            </a:r>
            <a:r>
              <a:rPr lang="es-PE" sz="2700" dirty="0" smtClean="0"/>
              <a:t>permite valorar </a:t>
            </a:r>
            <a:r>
              <a:rPr lang="es-PE" sz="2700" dirty="0"/>
              <a:t>los procedimientos y mejorar los resultados de cualquier tarea docente.</a:t>
            </a:r>
          </a:p>
          <a:p>
            <a:r>
              <a:rPr lang="es-PE" sz="2700" dirty="0"/>
              <a:t>Las experiencias de investigación agudizan el instinto del profesor valeroso y moderan los afanes del profesor utópico. </a:t>
            </a:r>
            <a:r>
              <a:rPr lang="es-PE" sz="2700" dirty="0" smtClean="0"/>
              <a:t>Quien investiga</a:t>
            </a:r>
            <a:r>
              <a:rPr lang="es-PE" sz="2700" dirty="0"/>
              <a:t>, siempre piensa, previene, critica, selecciona, contrasta, recupera, flexibiliza, triunfa. </a:t>
            </a:r>
            <a:r>
              <a:rPr lang="es-PE" sz="2700" dirty="0" smtClean="0"/>
              <a:t>El instinto </a:t>
            </a:r>
            <a:r>
              <a:rPr lang="es-PE" sz="2700" dirty="0"/>
              <a:t>investigador contagia todas las tareas que se realizan y hasta dinamiza a los estudiantes, quienes se educan más por la experiencia de quien sabe buscar, que por la erudición de quien sabe diferenciar las realidades ciertas de los deseos simplemente posibles.</a:t>
            </a:r>
          </a:p>
        </p:txBody>
      </p:sp>
      <p:sp>
        <p:nvSpPr>
          <p:cNvPr id="3" name="2 Rectángulo"/>
          <p:cNvSpPr/>
          <p:nvPr/>
        </p:nvSpPr>
        <p:spPr>
          <a:xfrm>
            <a:off x="6234" y="0"/>
            <a:ext cx="9137766" cy="769441"/>
          </a:xfrm>
          <a:prstGeom prst="rect">
            <a:avLst/>
          </a:prstGeom>
        </p:spPr>
        <p:txBody>
          <a:bodyPr wrap="square">
            <a:spAutoFit/>
          </a:bodyPr>
          <a:lstStyle/>
          <a:p>
            <a:pPr lvl="0" algn="ctr"/>
            <a:r>
              <a:rPr lang="es-PE" sz="4400" b="1" dirty="0" smtClean="0"/>
              <a:t>A modo </a:t>
            </a:r>
            <a:r>
              <a:rPr lang="es-PE" sz="4400" b="1" dirty="0" smtClean="0"/>
              <a:t>de conclusión</a:t>
            </a:r>
            <a:endParaRPr lang="es-PE" sz="4400" dirty="0"/>
          </a:p>
        </p:txBody>
      </p:sp>
      <p:sp>
        <p:nvSpPr>
          <p:cNvPr id="4" name="3 Marcador de fecha"/>
          <p:cNvSpPr>
            <a:spLocks noGrp="1"/>
          </p:cNvSpPr>
          <p:nvPr>
            <p:ph type="dt" sz="half" idx="10"/>
          </p:nvPr>
        </p:nvSpPr>
        <p:spPr/>
        <p:txBody>
          <a:bodyPr/>
          <a:lstStyle/>
          <a:p>
            <a:r>
              <a:rPr lang="es-PE" dirty="0" smtClean="0"/>
              <a:t>31/03/2011</a:t>
            </a:r>
            <a:endParaRPr lang="es-PE" dirty="0"/>
          </a:p>
        </p:txBody>
      </p:sp>
      <p:sp>
        <p:nvSpPr>
          <p:cNvPr id="5" name="4 Marcador de pie de página"/>
          <p:cNvSpPr>
            <a:spLocks noGrp="1"/>
          </p:cNvSpPr>
          <p:nvPr>
            <p:ph type="ftr" sz="quarter" idx="11"/>
          </p:nvPr>
        </p:nvSpPr>
        <p:spPr>
          <a:xfrm>
            <a:off x="6220152" y="649287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6" name="5 Marcador de número de diapositiva"/>
          <p:cNvSpPr>
            <a:spLocks noGrp="1"/>
          </p:cNvSpPr>
          <p:nvPr>
            <p:ph type="sldNum" sz="quarter" idx="12"/>
          </p:nvPr>
        </p:nvSpPr>
        <p:spPr/>
        <p:txBody>
          <a:bodyPr/>
          <a:lstStyle/>
          <a:p>
            <a:fld id="{4D8745AA-FB30-47A1-841E-3978A67336B1}" type="slidenum">
              <a:rPr lang="es-PE" smtClean="0"/>
              <a:t>26</a:t>
            </a:fld>
            <a:endParaRPr lang="es-PE" dirty="0"/>
          </a:p>
        </p:txBody>
      </p:sp>
    </p:spTree>
    <p:extLst>
      <p:ext uri="{BB962C8B-B14F-4D97-AF65-F5344CB8AC3E}">
        <p14:creationId xmlns:p14="http://schemas.microsoft.com/office/powerpoint/2010/main" val="174015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 calcmode="lin" valueType="num">
                                      <p:cBhvr>
                                        <p:cTn id="13"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PE" dirty="0" smtClean="0"/>
              <a:t>31/03/2011</a:t>
            </a:r>
            <a:endParaRPr lang="es-PE" dirty="0"/>
          </a:p>
        </p:txBody>
      </p:sp>
      <p:sp>
        <p:nvSpPr>
          <p:cNvPr id="3" name="2 Marcador de pie de página"/>
          <p:cNvSpPr>
            <a:spLocks noGrp="1"/>
          </p:cNvSpPr>
          <p:nvPr>
            <p:ph type="ftr" sz="quarter" idx="11"/>
          </p:nvPr>
        </p:nvSpPr>
        <p:spPr/>
        <p:txBody>
          <a:bodyPr/>
          <a:lstStyle/>
          <a:p>
            <a:r>
              <a:rPr lang="es-PE" dirty="0" smtClean="0"/>
              <a:t>Ramón R. Abarca Fernández</a:t>
            </a:r>
            <a:endParaRPr lang="es-PE" dirty="0"/>
          </a:p>
        </p:txBody>
      </p:sp>
      <p:sp>
        <p:nvSpPr>
          <p:cNvPr id="4" name="3 Marcador de número de diapositiva"/>
          <p:cNvSpPr>
            <a:spLocks noGrp="1"/>
          </p:cNvSpPr>
          <p:nvPr>
            <p:ph type="sldNum" sz="quarter" idx="12"/>
          </p:nvPr>
        </p:nvSpPr>
        <p:spPr/>
        <p:txBody>
          <a:bodyPr/>
          <a:lstStyle/>
          <a:p>
            <a:fld id="{4D8745AA-FB30-47A1-841E-3978A67336B1}" type="slidenum">
              <a:rPr lang="es-PE" smtClean="0"/>
              <a:t>27</a:t>
            </a:fld>
            <a:endParaRPr lang="es-PE" dirty="0"/>
          </a:p>
        </p:txBody>
      </p:sp>
      <p:sp>
        <p:nvSpPr>
          <p:cNvPr id="5" name="4 Rectángulo"/>
          <p:cNvSpPr/>
          <p:nvPr/>
        </p:nvSpPr>
        <p:spPr>
          <a:xfrm>
            <a:off x="755576" y="1268760"/>
            <a:ext cx="8029106" cy="4093428"/>
          </a:xfrm>
          <a:prstGeom prst="rect">
            <a:avLst/>
          </a:prstGeom>
          <a:solidFill>
            <a:srgbClr val="33CC33"/>
          </a:solidFill>
        </p:spPr>
        <p:txBody>
          <a:bodyPr wrap="square">
            <a:spAutoFit/>
          </a:bodyPr>
          <a:lstStyle/>
          <a:p>
            <a:pPr algn="just"/>
            <a:r>
              <a:rPr lang="es-PE" sz="2600" dirty="0"/>
              <a:t>"El profesor debe entenderse como un profesional comprometido con el conocimiento, </a:t>
            </a:r>
            <a:r>
              <a:rPr lang="es-PE" sz="2600" dirty="0" smtClean="0"/>
              <a:t>que </a:t>
            </a:r>
            <a:r>
              <a:rPr lang="es-PE" sz="2600" dirty="0"/>
              <a:t>actúa a la manera de un artista o un clínico en el aula, que investiga y </a:t>
            </a:r>
            <a:r>
              <a:rPr lang="es-PE" sz="2600" dirty="0" smtClean="0"/>
              <a:t>experimenta</a:t>
            </a:r>
            <a:r>
              <a:rPr lang="es-PE" sz="2600" dirty="0"/>
              <a:t>, que utiliza el conocimiento para comprender los términos de la situación </a:t>
            </a:r>
            <a:r>
              <a:rPr lang="es-PE" sz="2600" dirty="0" smtClean="0"/>
              <a:t>del </a:t>
            </a:r>
            <a:r>
              <a:rPr lang="es-PE" sz="2600" dirty="0"/>
              <a:t>contexto, del centro, del aula, de los grupos y de los individuos, así como para </a:t>
            </a:r>
            <a:r>
              <a:rPr lang="es-PE" sz="2600" dirty="0" smtClean="0"/>
              <a:t>diseñar </a:t>
            </a:r>
            <a:r>
              <a:rPr lang="es-PE" sz="2600" dirty="0"/>
              <a:t>y construir estrategias flexibles adaptadas a cada momento, cuya eficacia y </a:t>
            </a:r>
            <a:r>
              <a:rPr lang="es-PE" sz="2600" dirty="0" smtClean="0"/>
              <a:t>bondad </a:t>
            </a:r>
            <a:r>
              <a:rPr lang="es-PE" sz="2600" dirty="0"/>
              <a:t>experimenta y evalúa deforma permanente" (PÉREZ GÓMEZ, 1994). </a:t>
            </a:r>
          </a:p>
        </p:txBody>
      </p:sp>
    </p:spTree>
    <p:extLst>
      <p:ext uri="{BB962C8B-B14F-4D97-AF65-F5344CB8AC3E}">
        <p14:creationId xmlns:p14="http://schemas.microsoft.com/office/powerpoint/2010/main" val="315467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lide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3" name="Rectangle 5"/>
          <p:cNvSpPr>
            <a:spLocks noChangeArrowheads="1"/>
          </p:cNvSpPr>
          <p:nvPr/>
        </p:nvSpPr>
        <p:spPr bwMode="auto">
          <a:xfrm>
            <a:off x="611188" y="476250"/>
            <a:ext cx="69818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pt-BR" sz="4400" dirty="0">
                <a:solidFill>
                  <a:srgbClr val="FFFF00"/>
                </a:solidFill>
              </a:rPr>
              <a:t>Gracias</a:t>
            </a:r>
            <a:endParaRPr lang="pt-BR" sz="4400" dirty="0">
              <a:solidFill>
                <a:srgbClr val="FFFF00"/>
              </a:solidFill>
            </a:endParaRPr>
          </a:p>
        </p:txBody>
      </p:sp>
      <p:sp>
        <p:nvSpPr>
          <p:cNvPr id="196614" name="Rectangle 6"/>
          <p:cNvSpPr>
            <a:spLocks noChangeArrowheads="1"/>
          </p:cNvSpPr>
          <p:nvPr/>
        </p:nvSpPr>
        <p:spPr bwMode="auto">
          <a:xfrm>
            <a:off x="468313" y="1773238"/>
            <a:ext cx="81359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pt-BR" sz="4400" dirty="0">
                <a:solidFill>
                  <a:srgbClr val="FFFF00"/>
                </a:solidFill>
              </a:rPr>
              <a:t>Ramón R. Abarca Fernández</a:t>
            </a:r>
          </a:p>
        </p:txBody>
      </p:sp>
      <p:sp>
        <p:nvSpPr>
          <p:cNvPr id="196615" name="Rectangle 7"/>
          <p:cNvSpPr>
            <a:spLocks noChangeArrowheads="1"/>
          </p:cNvSpPr>
          <p:nvPr/>
        </p:nvSpPr>
        <p:spPr bwMode="auto">
          <a:xfrm>
            <a:off x="250825" y="3573463"/>
            <a:ext cx="8893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pt-BR" sz="4400" dirty="0">
                <a:solidFill>
                  <a:schemeClr val="bg1"/>
                </a:solidFill>
              </a:rPr>
              <a:t>http://www.ucsm.edu.pe/rabarcaf</a:t>
            </a:r>
          </a:p>
        </p:txBody>
      </p:sp>
      <p:sp>
        <p:nvSpPr>
          <p:cNvPr id="196616" name="WordArt 8"/>
          <p:cNvSpPr>
            <a:spLocks noChangeArrowheads="1" noChangeShapeType="1" noTextEdit="1"/>
          </p:cNvSpPr>
          <p:nvPr/>
        </p:nvSpPr>
        <p:spPr bwMode="auto">
          <a:xfrm>
            <a:off x="1908175" y="4941888"/>
            <a:ext cx="4352925" cy="990600"/>
          </a:xfrm>
          <a:prstGeom prst="rect">
            <a:avLst/>
          </a:prstGeom>
        </p:spPr>
        <p:txBody>
          <a:bodyPr wrap="none" fromWordArt="1">
            <a:prstTxWarp prst="textPlain">
              <a:avLst>
                <a:gd name="adj" fmla="val 50000"/>
              </a:avLst>
            </a:prstTxWarp>
          </a:bodyPr>
          <a:lstStyle/>
          <a:p>
            <a:pPr algn="ctr"/>
            <a:r>
              <a:rPr lang="es-PE"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rabarcaf@star.com.pe</a:t>
            </a:r>
          </a:p>
          <a:p>
            <a:pPr algn="ctr"/>
            <a:r>
              <a:rPr lang="es-PE"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rabarcaf@ucsm.edu.pe</a:t>
            </a:r>
          </a:p>
        </p:txBody>
      </p:sp>
      <p:sp>
        <p:nvSpPr>
          <p:cNvPr id="2" name="1 Marcador de fecha"/>
          <p:cNvSpPr>
            <a:spLocks noGrp="1"/>
          </p:cNvSpPr>
          <p:nvPr>
            <p:ph type="dt" sz="half" idx="10"/>
          </p:nvPr>
        </p:nvSpPr>
        <p:spPr/>
        <p:txBody>
          <a:bodyPr/>
          <a:lstStyle/>
          <a:p>
            <a:r>
              <a:rPr lang="es-PE" dirty="0" smtClean="0"/>
              <a:t>31/03/2011</a:t>
            </a:r>
            <a:endParaRPr lang="es-PE" dirty="0"/>
          </a:p>
        </p:txBody>
      </p:sp>
      <p:sp>
        <p:nvSpPr>
          <p:cNvPr id="3" name="2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4" name="3 Marcador de número de diapositiva"/>
          <p:cNvSpPr>
            <a:spLocks noGrp="1"/>
          </p:cNvSpPr>
          <p:nvPr>
            <p:ph type="sldNum" sz="quarter" idx="12"/>
          </p:nvPr>
        </p:nvSpPr>
        <p:spPr/>
        <p:txBody>
          <a:bodyPr/>
          <a:lstStyle/>
          <a:p>
            <a:fld id="{4D8745AA-FB30-47A1-841E-3978A67336B1}" type="slidenum">
              <a:rPr lang="es-PE" smtClean="0"/>
              <a:t>28</a:t>
            </a:fld>
            <a:endParaRPr lang="es-PE" dirty="0"/>
          </a:p>
        </p:txBody>
      </p:sp>
    </p:spTree>
    <p:extLst>
      <p:ext uri="{BB962C8B-B14F-4D97-AF65-F5344CB8AC3E}">
        <p14:creationId xmlns:p14="http://schemas.microsoft.com/office/powerpoint/2010/main" val="1612146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afterEffect">
                                  <p:stCondLst>
                                    <p:cond delay="0"/>
                                  </p:stCondLst>
                                  <p:iterate type="lt">
                                    <p:tmPct val="10000"/>
                                  </p:iterate>
                                  <p:childTnLst>
                                    <p:animMotion origin="layout" path="M -2.77778E-6 2.65896E-6 C 0.00695 -0.01341 0.01407 -0.02798 0.02101 -0.04671 C 0.03993 -0.09989 0.04497 -0.15168 0.03108 -0.15954 C 0.01702 -0.16902 -0.01007 -0.13156 -0.02899 -0.07862 C -0.03906 -0.05064 -0.04496 -0.02405 -0.04705 -0.00393 C -0.05 0.01202 -0.05104 0.02797 -0.05104 0.0467 C -0.05104 0.10636 -0.03802 0.1556 -0.02291 0.1556 C -0.00798 0.1556 0.00504 0.10636 0.00504 0.0467 C 0.00504 0.01873 0.00209 -0.0081 -0.00295 -0.02659 C -0.00503 -0.04255 -0.01007 -0.05989 -0.01597 -0.07723 C -0.03593 -0.13156 -0.06302 -0.16902 -0.07708 -0.15954 C -0.09097 -0.15029 -0.08593 -0.09989 -0.06597 -0.04532 C -0.05798 -0.01989 -0.04705 0.00138 -0.03593 0.01595 C -0.02795 0.02936 -0.01892 0.04138 -0.00694 0.05318 C 0.029 0.09179 0.06493 0.1089 0.075 0.09318 C 0.08403 0.07722 0.06407 0.03329 0.02795 -0.00393 C 0.01302 -0.01989 -0.00295 -0.03191 -0.01597 -0.04 C -0.02795 -0.04786 -0.04305 -0.05457 -0.05902 -0.0585 C -0.10295 -0.07191 -0.14097 -0.06798 -0.14392 -0.04671 C -0.14791 -0.02659 -0.11493 2.65896E-6 -0.071 0.01341 C -0.05104 0.01873 -0.03194 0.02127 -0.01701 0.01988 C -0.00399 0.01988 0.01007 0.01734 0.025 0.01341 C 0.06893 2.65896E-6 0.10209 -0.02798 0.09792 -0.04786 C 0.09497 -0.06798 0.05695 -0.0733 0.01302 -0.05989 C -0.00798 -0.05318 -0.02708 -0.04393 -0.03993 -0.0333 C -0.05104 -0.0252 -0.06198 -0.01596 -0.07396 -0.00393 C -0.10902 0.03468 -0.13003 0.07722 -0.11996 0.09318 C -0.11093 0.1089 -0.07396 0.09179 -0.03906 0.05456 C -0.02205 0.03607 -0.00798 0.01734 -2.77778E-6 2.65896E-6 Z " pathEditMode="relative" rAng="0" ptsTypes="fffffffffffffffffffffffffffff">
                                      <p:cBhvr>
                                        <p:cTn id="6" dur="1299" fill="hold">
                                          <p:stCondLst>
                                            <p:cond delay="0"/>
                                          </p:stCondLst>
                                        </p:cTn>
                                        <p:tgtEl>
                                          <p:spTgt spid="196613"/>
                                        </p:tgtEl>
                                        <p:attrNameLst>
                                          <p:attrName>ppt_x</p:attrName>
                                          <p:attrName>ppt_y</p:attrName>
                                        </p:attrNameLst>
                                      </p:cBhvr>
                                      <p:rCtr x="-2292" y="-671"/>
                                    </p:animMotion>
                                  </p:childTnLst>
                                </p:cTn>
                              </p:par>
                            </p:childTnLst>
                          </p:cTn>
                        </p:par>
                        <p:par>
                          <p:cTn id="7" fill="hold" nodeType="afterGroup">
                            <p:stCondLst>
                              <p:cond delay="2078"/>
                            </p:stCondLst>
                            <p:childTnLst>
                              <p:par>
                                <p:cTn id="8" presetID="3" presetClass="entr" presetSubtype="10" fill="hold" grpId="1" nodeType="afterEffect">
                                  <p:stCondLst>
                                    <p:cond delay="0"/>
                                  </p:stCondLst>
                                  <p:iterate type="lt">
                                    <p:tmPct val="0"/>
                                  </p:iterate>
                                  <p:childTnLst>
                                    <p:set>
                                      <p:cBhvr>
                                        <p:cTn id="9" dur="1" fill="hold">
                                          <p:stCondLst>
                                            <p:cond delay="0"/>
                                          </p:stCondLst>
                                        </p:cTn>
                                        <p:tgtEl>
                                          <p:spTgt spid="196613"/>
                                        </p:tgtEl>
                                        <p:attrNameLst>
                                          <p:attrName>style.visibility</p:attrName>
                                        </p:attrNameLst>
                                      </p:cBhvr>
                                      <p:to>
                                        <p:strVal val="visible"/>
                                      </p:to>
                                    </p:set>
                                    <p:animEffect transition="in" filter="blinds(horizontal)">
                                      <p:cBhvr>
                                        <p:cTn id="10" dur="500"/>
                                        <p:tgtEl>
                                          <p:spTgt spid="196613"/>
                                        </p:tgtEl>
                                      </p:cBhvr>
                                    </p:animEffect>
                                  </p:childTnLst>
                                </p:cTn>
                              </p:par>
                            </p:childTnLst>
                          </p:cTn>
                        </p:par>
                        <p:par>
                          <p:cTn id="11" fill="hold" nodeType="afterGroup">
                            <p:stCondLst>
                              <p:cond delay="2578"/>
                            </p:stCondLst>
                            <p:childTnLst>
                              <p:par>
                                <p:cTn id="12" presetID="17" presetClass="entr" presetSubtype="10" fill="hold" grpId="1" nodeType="afterEffect">
                                  <p:stCondLst>
                                    <p:cond delay="0"/>
                                  </p:stCondLst>
                                  <p:iterate type="lt">
                                    <p:tmPct val="0"/>
                                  </p:iterate>
                                  <p:childTnLst>
                                    <p:set>
                                      <p:cBhvr>
                                        <p:cTn id="13" dur="1" fill="hold">
                                          <p:stCondLst>
                                            <p:cond delay="0"/>
                                          </p:stCondLst>
                                        </p:cTn>
                                        <p:tgtEl>
                                          <p:spTgt spid="196615"/>
                                        </p:tgtEl>
                                        <p:attrNameLst>
                                          <p:attrName>style.visibility</p:attrName>
                                        </p:attrNameLst>
                                      </p:cBhvr>
                                      <p:to>
                                        <p:strVal val="visible"/>
                                      </p:to>
                                    </p:set>
                                    <p:anim calcmode="lin" valueType="num">
                                      <p:cBhvr>
                                        <p:cTn id="14" dur="500" fill="hold"/>
                                        <p:tgtEl>
                                          <p:spTgt spid="196615"/>
                                        </p:tgtEl>
                                        <p:attrNameLst>
                                          <p:attrName>ppt_w</p:attrName>
                                        </p:attrNameLst>
                                      </p:cBhvr>
                                      <p:tavLst>
                                        <p:tav tm="0">
                                          <p:val>
                                            <p:fltVal val="0"/>
                                          </p:val>
                                        </p:tav>
                                        <p:tav tm="100000">
                                          <p:val>
                                            <p:strVal val="#ppt_w"/>
                                          </p:val>
                                        </p:tav>
                                      </p:tavLst>
                                    </p:anim>
                                    <p:anim calcmode="lin" valueType="num">
                                      <p:cBhvr>
                                        <p:cTn id="15" dur="500" fill="hold"/>
                                        <p:tgtEl>
                                          <p:spTgt spid="196615"/>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3078"/>
                            </p:stCondLst>
                            <p:childTnLst>
                              <p:par>
                                <p:cTn id="17" presetID="40" presetClass="entr" presetSubtype="0" fill="hold" grpId="8" nodeType="afterEffect">
                                  <p:stCondLst>
                                    <p:cond delay="0"/>
                                  </p:stCondLst>
                                  <p:iterate type="lt">
                                    <p:tmPct val="10000"/>
                                  </p:iterate>
                                  <p:childTnLst>
                                    <p:set>
                                      <p:cBhvr>
                                        <p:cTn id="18" dur="1" fill="hold">
                                          <p:stCondLst>
                                            <p:cond delay="0"/>
                                          </p:stCondLst>
                                        </p:cTn>
                                        <p:tgtEl>
                                          <p:spTgt spid="196614"/>
                                        </p:tgtEl>
                                        <p:attrNameLst>
                                          <p:attrName>style.visibility</p:attrName>
                                        </p:attrNameLst>
                                      </p:cBhvr>
                                      <p:to>
                                        <p:strVal val="visible"/>
                                      </p:to>
                                    </p:set>
                                    <p:animEffect transition="in" filter="fade">
                                      <p:cBhvr>
                                        <p:cTn id="19" dur="1000"/>
                                        <p:tgtEl>
                                          <p:spTgt spid="196614"/>
                                        </p:tgtEl>
                                      </p:cBhvr>
                                    </p:animEffect>
                                    <p:anim calcmode="lin" valueType="num">
                                      <p:cBhvr>
                                        <p:cTn id="20" dur="1000" fill="hold"/>
                                        <p:tgtEl>
                                          <p:spTgt spid="196614"/>
                                        </p:tgtEl>
                                        <p:attrNameLst>
                                          <p:attrName>ppt_x</p:attrName>
                                        </p:attrNameLst>
                                      </p:cBhvr>
                                      <p:tavLst>
                                        <p:tav tm="0">
                                          <p:val>
                                            <p:strVal val="#ppt_x-.1"/>
                                          </p:val>
                                        </p:tav>
                                        <p:tav tm="100000">
                                          <p:val>
                                            <p:strVal val="#ppt_x"/>
                                          </p:val>
                                        </p:tav>
                                      </p:tavLst>
                                    </p:anim>
                                    <p:anim calcmode="lin" valueType="num">
                                      <p:cBhvr>
                                        <p:cTn id="21" dur="1000" fill="hold"/>
                                        <p:tgtEl>
                                          <p:spTgt spid="19661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6178"/>
                            </p:stCondLst>
                            <p:childTnLst>
                              <p:par>
                                <p:cTn id="23" presetID="0" presetClass="path" presetSubtype="0" accel="50000" decel="50000" fill="hold" grpId="6" nodeType="afterEffect">
                                  <p:stCondLst>
                                    <p:cond delay="0"/>
                                  </p:stCondLst>
                                  <p:iterate type="lt">
                                    <p:tmPct val="0"/>
                                  </p:iterate>
                                  <p:childTnLst>
                                    <p:animMotion origin="layout" path="M 0 0 C -0.10921 -0.00995 -0.21928 -0.00995 -0.32865 -0.0148 C -0.35573 -0.01734 -0.3823 -0.02313 -0.40955 -0.02544 C -0.42379 -0.02359 -0.43698 -0.02012 -0.45087 -0.01711 C -0.47119 -0.00717 -0.46077 -0.00948 -0.45886 -0.06359 C -0.45799 -0.08971 -0.45695 -0.1126 -0.45244 -0.13758 C -0.4507 -0.16324 -0.4474 -0.18682 -0.44289 -0.21156 C -0.43768 -0.23954 -0.43542 -0.26659 -0.42865 -0.29388 C -0.4231 -0.3163 -0.42362 -0.34104 -0.4191 -0.3637 C -0.41112 -0.40347 -0.40504 -0.44578 -0.39375 -0.48417 C -0.39237 -0.4955 -0.38924 -0.50474 -0.38733 -0.51584 C -0.38473 -0.53087 -0.38334 -0.54798 -0.37935 -0.56232 C -0.37605 -0.59931 -0.37587 -0.60301 -0.37466 -0.6555 C -0.36789 -0.64578 -0.35504 -0.65434 -0.34601 -0.6555 C -0.3132 -0.66012 -0.28056 -0.66428 -0.24775 -0.66821 C -0.21164 -0.67769 -0.17483 -0.67654 -0.1382 -0.67862 C -0.09688 -0.67746 -0.05938 -0.67515 -0.0191 -0.67029 C 0.00138 -0.66128 0.0335 -0.66451 0.05069 -0.66382 C 0.08854 -0.66243 0.11979 -0.6622 0.15711 -0.65966 C 0.16458 -0.65919 0.17187 -0.6585 0.17934 -0.65758 C 0.18402 -0.65711 0.18888 -0.65596 0.19357 -0.6555 C 0.21684 -0.65365 0.26336 -0.6511 0.26336 -0.6511 C 0.27482 -0.64625 0.28802 -0.64671 0.3 -0.64486 C 0.35451 -0.64625 0.40607 -0.64925 0.46024 -0.6511 C 0.47135 -0.65041 0.48385 -0.65619 0.49357 -0.64902 C 0.49826 -0.64555 0.4927 -0.63492 0.49201 -0.62798 C 0.49045 -0.61434 0.48784 -0.60116 0.48559 -0.58775 C 0.48454 -0.56856 0.48368 -0.55099 0.47934 -0.53272 C 0.4769 -0.50937 0.47222 -0.48555 0.46666 -0.46313 C 0.46267 -0.43006 0.46545 -0.39677 0.46822 -0.3637 C 0.46927 -0.33919 0.47031 -0.31422 0.47291 -0.28971 C 0.47517 -0.26867 0.47986 -0.24763 0.48246 -0.22636 C 0.48333 -0.18682 0.48559 -0.14752 0.48559 -0.10798 C 0.48559 -0.07908 0.49097 -0.04879 0.48402 -0.02128 C 0.48177 -0.01249 0.47031 -0.02012 0.46336 -0.01919 C 0.45086 -0.01758 0.44079 -0.01087 0.42847 -0.00856 C 0.42465 -0.00694 0.42118 -0.00393 0.41736 -0.00232 C 0.41215 -0.00023 0.40677 0.00023 0.40156 0.00208 C 0.3052 0 0.20902 -0.00532 0.11267 -0.00856 C 0.08767 -0.01064 0.05625 -0.02081 0.03333 -0.01064 C 0.03402 0.01063 0.03263 0.04578 0.03802 0.06751 C 0.03975 0.10057 0.0401 0.13387 0.04288 0.16693 C 0.04496 0.25526 0.03298 0.23514 0.1 0.23237 C 0.12239 0.23005 0.14218 0.22543 0.1651 0.22404 C 0.19635 0.21988 0.22708 0.21872 0.25868 0.21757 C 0.3644 0.22081 0.35381 0.2215 0.4967 0.21757 C 0.50104 0.21757 0.48819 0.21618 0.48402 0.21549 C 0.4809 0.21479 0.4776 0.21387 0.47447 0.21341 C 0.45625 0.21017 0.45052 0.21063 0.42847 0.20924 C 0.40868 0.20647 0.38958 0.19977 0.36979 0.19653 C 0.35746 0.19098 0.34409 0.19075 0.33177 0.18589 C 0.32187 0.18196 0.31319 0.17572 0.30312 0.17318 C 0.29791 0.16855 0.29305 0.1674 0.28732 0.16485 C 0.27743 0.15583 0.26579 0.1556 0.25555 0.14797 C 0.25329 0.14612 0.25156 0.14312 0.24913 0.1415 C 0.2302 0.12901 0.23923 0.13641 0.2269 0.13086 C 0.21267 0.12439 0.20034 0.11676 0.18541 0.1119 C 0.16614 0.09896 0.14513 0.0904 0.12534 0.07815 C 0.121 0.0756 0.11684 0.07237 0.11267 0.06959 C 0.11076 0.0682 0.10833 0.06844 0.10625 0.06751 C 0.10364 0.06635 0.10086 0.0652 0.09843 0.06335 C 0.08246 0.05179 0.09548 0.05641 0.0809 0.05271 C 0.06857 0.04208 0.07517 0.04531 0.0618 0.04208 C 0.05017 0.03167 0.06475 0.04393 0.05069 0.03583 C 0.04253 0.03121 0.04253 0.02474 0.03177 0.02104 C 0.02361 0.01086 0.03437 0.02312 0.02204 0.01479 C 0.02083 0.01387 0.02013 0.01156 0.01892 0.0104 C 0.01805 0.00948 0.01684 0.00901 0.01579 0.00832 " pathEditMode="relative" ptsTypes="fffffffffffffffffffffffffffffffffffffffffffffffffffffffffffffffffffA">
                                      <p:cBhvr>
                                        <p:cTn id="24" dur="3000" fill="hold"/>
                                        <p:tgtEl>
                                          <p:spTgt spid="196614"/>
                                        </p:tgtEl>
                                        <p:attrNameLst>
                                          <p:attrName>ppt_x</p:attrName>
                                          <p:attrName>ppt_y</p:attrName>
                                        </p:attrNameLst>
                                      </p:cBhvr>
                                    </p:animMotion>
                                  </p:childTnLst>
                                </p:cTn>
                              </p:par>
                            </p:childTnLst>
                          </p:cTn>
                        </p:par>
                        <p:par>
                          <p:cTn id="25" fill="hold" nodeType="afterGroup">
                            <p:stCondLst>
                              <p:cond delay="9178"/>
                            </p:stCondLst>
                            <p:childTnLst>
                              <p:par>
                                <p:cTn id="26" presetID="20" presetClass="entr" presetSubtype="0" fill="hold" grpId="0" nodeType="afterEffect">
                                  <p:stCondLst>
                                    <p:cond delay="0"/>
                                  </p:stCondLst>
                                  <p:childTnLst>
                                    <p:set>
                                      <p:cBhvr>
                                        <p:cTn id="27" dur="1" fill="hold">
                                          <p:stCondLst>
                                            <p:cond delay="0"/>
                                          </p:stCondLst>
                                        </p:cTn>
                                        <p:tgtEl>
                                          <p:spTgt spid="196616"/>
                                        </p:tgtEl>
                                        <p:attrNameLst>
                                          <p:attrName>style.visibility</p:attrName>
                                        </p:attrNameLst>
                                      </p:cBhvr>
                                      <p:to>
                                        <p:strVal val="visible"/>
                                      </p:to>
                                    </p:set>
                                    <p:animEffect transition="in" filter="wedge">
                                      <p:cBhvr>
                                        <p:cTn id="28" dur="2000"/>
                                        <p:tgtEl>
                                          <p:spTgt spid="196616"/>
                                        </p:tgtEl>
                                      </p:cBhvr>
                                    </p:animEffect>
                                  </p:childTnLst>
                                </p:cTn>
                              </p:par>
                            </p:childTnLst>
                          </p:cTn>
                        </p:par>
                        <p:par>
                          <p:cTn id="29" fill="hold" nodeType="afterGroup">
                            <p:stCondLst>
                              <p:cond delay="11178"/>
                            </p:stCondLst>
                            <p:childTnLst>
                              <p:par>
                                <p:cTn id="30" presetID="0" presetClass="path" presetSubtype="0" accel="50000" decel="50000" fill="hold" grpId="8" nodeType="afterEffect">
                                  <p:stCondLst>
                                    <p:cond delay="0"/>
                                  </p:stCondLst>
                                  <p:iterate type="lt">
                                    <p:tmPct val="0"/>
                                  </p:iterate>
                                  <p:childTnLst>
                                    <p:animMotion origin="layout" path="M -2.5E-6 2.19653E-6 C -0.03941 -0.00116 -0.07691 -0.00301 -0.1158 -0.00624 C -0.17048 -0.01642 -0.13055 -0.01064 -0.23646 -0.00833 C -0.28212 -0.0044 -0.31927 -0.00509 -0.36823 -0.00624 C -0.3901 -0.00856 -0.40399 -0.00994 -0.42691 -0.00833 C -0.42587 -0.00624 -0.425 -0.00393 -0.42378 -0.00208 C -0.42135 0.00139 -0.4158 0.00855 -0.4158 0.00878 C -0.41215 0.02404 -0.40885 0.03977 -0.40468 0.05503 C -0.4 0.11075 -0.38142 0.16231 -0.36823 0.21549 C -0.36024 0.24832 -0.35729 0.283 -0.35416 0.31676 C -0.3533 0.36393 -0.35607 0.39468 -0.34618 0.43514 C -0.34548 0.43699 -0.33993 0.44925 -0.33646 0.45202 C -0.33212 0.45549 -0.32691 0.45757 -0.32222 0.46034 C -0.31996 0.46173 -0.31823 0.46428 -0.3158 0.46474 C -0.30798 0.46636 -0.3 0.46612 -0.29201 0.46682 C -0.28576 0.46959 -0.27951 0.47029 -0.27326 0.47306 C -0.23107 0.47144 -0.18802 0.46543 -0.146 0.47098 C -0.06753 0.46705 0.00573 0.46173 0.08577 0.46034 C 0.20625 0.45618 0.32448 0.4511 0.44601 0.44994 C 0.45174 0.44925 0.45764 0.44832 0.46337 0.44786 C 0.48577 0.44601 0.53021 0.44323 0.53021 0.4437 C 0.54063 0.43884 0.53559 0.42219 0.53802 0.40971 C 0.53976 0.38821 0.54323 0.3674 0.54584 0.34636 C 0.54549 0.32786 0.54323 0.24763 0.54132 0.23237 C 0.54011 0.22451 0.53802 0.20902 0.53802 0.20925 C 0.53368 0.14381 0.53681 0.07468 0.52535 0.01063 C 0.52136 -0.05226 0.52344 -0.11538 0.51424 -0.17734 C 0.5125 -0.33942 0.54844 -0.33757 0.46823 -0.33341 C 0.41563 -0.32486 0.36111 -0.32948 0.30799 -0.32717 C 0.25747 -0.31098 0.19097 -0.32555 0.13646 -0.33341 C 0.12691 -0.33757 0.1165 -0.33781 0.10643 -0.33989 C 0.09618 -0.34197 0.08594 -0.34497 0.07622 -0.34821 C 0.07448 -0.3496 0.07309 -0.35145 0.07118 -0.3526 C 0.06997 -0.35353 0.06719 -0.35677 0.06667 -0.35468 C 0.06545 -0.35098 0.06875 -0.34012 0.06979 -0.33549 C 0.07222 -0.3237 0.07309 -0.31145 0.07622 -0.29966 C 0.07952 -0.26613 0.08073 -0.23191 0.08577 -0.19838 C 0.08733 -0.15769 0.08802 -0.1163 0.09184 -0.07607 C 0.0915 -0.05572 0.09045 -0.03515 0.09045 -0.0148 C 0.09045 -0.01179 0.09028 -0.00809 0.09184 -0.00624 C 0.09462 -0.00324 0.10139 -0.00208 0.10139 -0.00185 C 0.10903 -0.00301 0.11615 -0.00324 0.12361 -0.00416 C 0.13316 -0.00532 0.15243 -0.00833 0.15243 -0.00809 C 0.16771 -0.01341 0.1842 -0.01526 0.19983 -0.01688 C 0.23091 -0.02705 0.28038 -0.02613 0.31111 -0.02775 C 0.35972 -0.02659 0.40868 -0.02937 0.45695 -0.02312 C 0.46979 -0.02151 0.48299 -0.01526 0.49532 -0.01041 C 0.49913 -0.00879 0.50816 -0.00671 0.51111 -0.00416 C 0.5125 -0.00301 0.51771 -0.00023 0.5158 2.19653E-6 C 0.50938 0.00069 0.48056 -0.00301 0.47136 -0.00416 C 0.45955 -0.00948 0.4474 -0.00925 0.4349 -0.01041 C 0.4217 -0.01688 0.43143 -0.01249 0.40313 -0.01896 C 0.4 -0.01966 0.39358 -0.02104 0.39358 -0.02081 C 0.38212 -0.02613 0.3691 -0.02636 0.35712 -0.0296 C 0.34827 -0.03746 0.33924 -0.03723 0.32865 -0.04 C 0.31997 -0.04231 0.31372 -0.04486 0.30469 -0.04671 C 0.28907 -0.05179 0.27309 -0.05688 0.25712 -0.05919 C 0.24497 -0.06127 0.22066 -0.06335 0.22066 -0.06312 C 0.20417 -0.06867 0.18768 -0.07098 0.17136 -0.07399 C 0.15886 -0.07954 0.14601 -0.08231 0.13316 -0.0844 C 0.12101 -0.08879 0.10955 -0.09133 0.09688 -0.09295 C 0.07448 -0.09989 0.04844 -0.09896 0.02518 -0.10544 C 0.00886 -0.11029 0.03229 -0.10451 0.00799 -0.1096 C 0.00157 -0.11098 -0.01128 -0.11376 -0.01128 -0.11353 C -0.02153 -0.11885 -0.00937 -0.1133 -0.02534 -0.11815 C -0.03559 -0.12116 -0.04392 -0.12624 -0.05399 -0.12856 C -0.06788 -0.13642 -0.08385 -0.14405 -0.09861 -0.14798 C -0.10781 -0.15399 -0.11875 -0.15677 -0.12864 -0.16046 C -0.13541 -0.16648 -0.14462 -0.17041 -0.1526 -0.17295 C -0.15972 -0.17989 -0.175 -0.18451 -0.1842 -0.19006 C -0.19618 -0.19746 -0.20798 -0.20694 -0.22066 -0.2111 C -0.22239 -0.21249 -0.22361 -0.21411 -0.22534 -0.21526 C -0.22691 -0.21619 -0.22882 -0.21619 -0.23038 -0.21734 C -0.23142 -0.2185 -0.23229 -0.22058 -0.23333 -0.22174 C -0.23472 -0.22289 -0.23646 -0.22289 -0.23802 -0.22382 C -0.24253 -0.22636 -0.24705 -0.22821 -0.25087 -0.23214 C -0.25903 -0.24046 -0.25451 -0.23769 -0.26354 -0.2407 C -0.26528 -0.24208 -0.26666 -0.2437 -0.26823 -0.24486 C -0.26979 -0.24578 -0.2717 -0.24578 -0.27326 -0.24671 C -0.2743 -0.24809 -0.27517 -0.25018 -0.27621 -0.25133 C -0.28021 -0.25434 -0.28906 -0.25966 -0.28906 -0.25942 C -0.28975 -0.26081 -0.29427 -0.26752 -0.29548 -0.26821 C -0.3059 -0.27653 -0.29392 -0.26289 -0.30486 -0.27445 C -0.31562 -0.28578 -0.32673 -0.29572 -0.33802 -0.3059 C -0.34218 -0.3096 -0.34913 -0.31376 -0.35243 -0.31861 C -0.36302 -0.33318 -0.38958 -0.3563 -0.40468 -0.36301 C -0.40625 -0.3637 -0.40173 -0.36162 -0.4 -0.36093 C -0.39843 -0.36023 -0.39687 -0.35977 -0.39531 -0.35885 C -0.3835 -0.35122 -0.39427 -0.35746 -0.38246 -0.3526 C -0.36788 -0.34659 -0.35555 -0.34359 -0.33975 -0.34197 C -0.32014 -0.33688 -0.29948 -0.33688 -0.27951 -0.33549 C -0.21111 -0.32278 -0.1184 -0.33272 -0.06198 -0.33341 C -0.0276 -0.33619 -0.02014 -0.33734 0.02066 -0.33549 C 0.02674 -0.32324 0.02795 -0.32601 0.03177 -0.31029 C 0.03229 -0.30821 0.03282 -0.3059 0.03316 -0.30382 C 0.03386 -0.30174 0.03472 -0.29757 0.03472 -0.29734 C 0.03663 -0.22151 0.03507 -0.1459 0.03177 -0.0696 C 0.03125 -0.06058 0.03091 -0.05133 0.03021 -0.04231 C 0.029 -0.02867 0.02222 -0.01596 0.02222 -0.00208 " pathEditMode="relative" rAng="0" ptsTypes="ffffffffffffffffffffffffffffffffffffffffffffffffffffffffffffffffffffffffffffffffffffffffffffffffffA">
                                      <p:cBhvr>
                                        <p:cTn id="31" dur="3000" fill="hold"/>
                                        <p:tgtEl>
                                          <p:spTgt spid="196613"/>
                                        </p:tgtEl>
                                        <p:attrNameLst>
                                          <p:attrName>ppt_x</p:attrName>
                                          <p:attrName>ppt_y</p:attrName>
                                        </p:attrNameLst>
                                      </p:cBhvr>
                                      <p:rCtr x="6076" y="5457"/>
                                    </p:animMotion>
                                  </p:childTnLst>
                                </p:cTn>
                              </p:par>
                            </p:childTnLst>
                          </p:cTn>
                        </p:par>
                        <p:par>
                          <p:cTn id="32" fill="hold" nodeType="afterGroup">
                            <p:stCondLst>
                              <p:cond delay="14178"/>
                            </p:stCondLst>
                            <p:childTnLst>
                              <p:par>
                                <p:cTn id="33" presetID="1" presetClass="emph" presetSubtype="2" fill="hold" nodeType="afterEffect">
                                  <p:stCondLst>
                                    <p:cond delay="0"/>
                                  </p:stCondLst>
                                  <p:childTnLst>
                                    <p:animClr clrSpc="rgb" dir="cw">
                                      <p:cBhvr>
                                        <p:cTn id="34" dur="2000" fill="hold"/>
                                        <p:tgtEl>
                                          <p:spTgt spid="196613"/>
                                        </p:tgtEl>
                                        <p:attrNameLst>
                                          <p:attrName>fillcolor</p:attrName>
                                        </p:attrNameLst>
                                      </p:cBhvr>
                                      <p:to>
                                        <a:srgbClr val="FF3300"/>
                                      </p:to>
                                    </p:animClr>
                                    <p:set>
                                      <p:cBhvr>
                                        <p:cTn id="35" dur="2000" fill="hold"/>
                                        <p:tgtEl>
                                          <p:spTgt spid="196613"/>
                                        </p:tgtEl>
                                        <p:attrNameLst>
                                          <p:attrName>fill.type</p:attrName>
                                        </p:attrNameLst>
                                      </p:cBhvr>
                                      <p:to>
                                        <p:strVal val="solid"/>
                                      </p:to>
                                    </p:set>
                                    <p:set>
                                      <p:cBhvr>
                                        <p:cTn id="36" dur="2000" fill="hold"/>
                                        <p:tgtEl>
                                          <p:spTgt spid="196613"/>
                                        </p:tgtEl>
                                        <p:attrNameLst>
                                          <p:attrName>fill.on</p:attrName>
                                        </p:attrNameLst>
                                      </p:cBhvr>
                                      <p:to>
                                        <p:strVal val="true"/>
                                      </p:to>
                                    </p:set>
                                  </p:childTnLst>
                                </p:cTn>
                              </p:par>
                            </p:childTnLst>
                          </p:cTn>
                        </p:par>
                        <p:par>
                          <p:cTn id="37" fill="hold" nodeType="afterGroup">
                            <p:stCondLst>
                              <p:cond delay="16178"/>
                            </p:stCondLst>
                            <p:childTnLst>
                              <p:par>
                                <p:cTn id="38" presetID="31" presetClass="emph" presetSubtype="0" grpId="2" nodeType="afterEffect">
                                  <p:stCondLst>
                                    <p:cond delay="0"/>
                                  </p:stCondLst>
                                  <p:iterate type="lt">
                                    <p:tmAbs val="0"/>
                                  </p:iterate>
                                  <p:childTnLst>
                                    <p:set>
                                      <p:cBhvr override="childStyle">
                                        <p:cTn id="39" dur="500" fill="hold"/>
                                        <p:tgtEl>
                                          <p:spTgt spid="196613"/>
                                        </p:tgtEl>
                                        <p:attrNameLst>
                                          <p:attrName>style.color</p:attrName>
                                        </p:attrNameLst>
                                      </p:cBhvr>
                                      <p:to>
                                        <p:clrVal>
                                          <a:schemeClr val="accent2"/>
                                        </p:clrVal>
                                      </p:to>
                                    </p:set>
                                    <p:set>
                                      <p:cBhvr override="childStyle">
                                        <p:cTn id="40" dur="500" fill="hold"/>
                                        <p:tgtEl>
                                          <p:spTgt spid="196613"/>
                                        </p:tgtEl>
                                        <p:attrNameLst>
                                          <p:attrName>style.fontStyle</p:attrName>
                                        </p:attrNameLst>
                                      </p:cBhvr>
                                      <p:to>
                                        <p:strVal val="italic"/>
                                      </p:to>
                                    </p:set>
                                    <p:set>
                                      <p:cBhvr>
                                        <p:cTn id="41" dur="500" fill="hold"/>
                                        <p:tgtEl>
                                          <p:spTgt spid="196613"/>
                                        </p:tgtEl>
                                        <p:attrNameLst>
                                          <p:attrName>style.fontWeight</p:attrName>
                                        </p:attrNameLst>
                                      </p:cBhvr>
                                      <p:to>
                                        <p:strVal val="bold"/>
                                      </p:to>
                                    </p:set>
                                    <p:set>
                                      <p:cBhvr>
                                        <p:cTn id="42" dur="500" fill="hold"/>
                                        <p:tgtEl>
                                          <p:spTgt spid="196613"/>
                                        </p:tgtEl>
                                        <p:attrNameLst>
                                          <p:attrName>style.textDecorationUnderline</p:attrName>
                                        </p:attrNameLst>
                                      </p:cBhvr>
                                      <p:to>
                                        <p:strVal val="true"/>
                                      </p:to>
                                    </p:set>
                                  </p:childTnLst>
                                </p:cTn>
                              </p:par>
                            </p:childTnLst>
                          </p:cTn>
                        </p:par>
                        <p:par>
                          <p:cTn id="43" fill="hold" nodeType="afterGroup">
                            <p:stCondLst>
                              <p:cond delay="16678"/>
                            </p:stCondLst>
                            <p:childTnLst>
                              <p:par>
                                <p:cTn id="44" presetID="35" presetClass="emph" presetSubtype="0" fill="hold" grpId="3" nodeType="afterEffect">
                                  <p:stCondLst>
                                    <p:cond delay="0"/>
                                  </p:stCondLst>
                                  <p:iterate type="lt">
                                    <p:tmPct val="0"/>
                                  </p:iterate>
                                  <p:childTnLst>
                                    <p:anim calcmode="discrete" valueType="str">
                                      <p:cBhvr>
                                        <p:cTn id="45" dur="1000" fill="hold"/>
                                        <p:tgtEl>
                                          <p:spTgt spid="196613"/>
                                        </p:tgtEl>
                                        <p:attrNameLst>
                                          <p:attrName>style.visibility</p:attrName>
                                        </p:attrNameLst>
                                      </p:cBhvr>
                                      <p:tavLst>
                                        <p:tav tm="0">
                                          <p:val>
                                            <p:strVal val="hidden"/>
                                          </p:val>
                                        </p:tav>
                                        <p:tav tm="50000">
                                          <p:val>
                                            <p:strVal val="visible"/>
                                          </p:val>
                                        </p:tav>
                                      </p:tavLst>
                                    </p:anim>
                                  </p:childTnLst>
                                </p:cTn>
                              </p:par>
                            </p:childTnLst>
                          </p:cTn>
                        </p:par>
                        <p:par>
                          <p:cTn id="46" fill="hold" nodeType="afterGroup">
                            <p:stCondLst>
                              <p:cond delay="17678"/>
                            </p:stCondLst>
                            <p:childTnLst>
                              <p:par>
                                <p:cTn id="47" presetID="6" presetClass="emph" presetSubtype="0" fill="hold" grpId="9" nodeType="afterEffect">
                                  <p:stCondLst>
                                    <p:cond delay="0"/>
                                  </p:stCondLst>
                                  <p:iterate type="lt">
                                    <p:tmPct val="0"/>
                                  </p:iterate>
                                  <p:childTnLst>
                                    <p:animScale>
                                      <p:cBhvr>
                                        <p:cTn id="48" dur="2000" fill="hold"/>
                                        <p:tgtEl>
                                          <p:spTgt spid="196613"/>
                                        </p:tgtEl>
                                      </p:cBhvr>
                                      <p:by x="150000" y="150000"/>
                                    </p:animScale>
                                  </p:childTnLst>
                                </p:cTn>
                              </p:par>
                            </p:childTnLst>
                          </p:cTn>
                        </p:par>
                        <p:par>
                          <p:cTn id="49" fill="hold" nodeType="afterGroup">
                            <p:stCondLst>
                              <p:cond delay="19678"/>
                            </p:stCondLst>
                            <p:childTnLst>
                              <p:par>
                                <p:cTn id="50" presetID="14" presetClass="emph" presetSubtype="0" fill="hold" grpId="4" nodeType="afterEffect">
                                  <p:stCondLst>
                                    <p:cond delay="0"/>
                                  </p:stCondLst>
                                  <p:iterate type="lt">
                                    <p:tmPct val="0"/>
                                  </p:iterate>
                                  <p:childTnLst>
                                    <p:animClr clrSpc="rgb" dir="cw">
                                      <p:cBhvr override="childStyle">
                                        <p:cTn id="51" dur="1900" fill="hold">
                                          <p:stCondLst>
                                            <p:cond delay="100"/>
                                          </p:stCondLst>
                                        </p:cTn>
                                        <p:tgtEl>
                                          <p:spTgt spid="196613"/>
                                        </p:tgtEl>
                                        <p:attrNameLst>
                                          <p:attrName>style.color</p:attrName>
                                        </p:attrNameLst>
                                      </p:cBhvr>
                                      <p:to>
                                        <a:schemeClr val="accent2"/>
                                      </p:to>
                                    </p:animClr>
                                    <p:animClr clrSpc="rgb" dir="cw">
                                      <p:cBhvr>
                                        <p:cTn id="52" dur="1900" fill="hold">
                                          <p:stCondLst>
                                            <p:cond delay="100"/>
                                          </p:stCondLst>
                                        </p:cTn>
                                        <p:tgtEl>
                                          <p:spTgt spid="196613"/>
                                        </p:tgtEl>
                                        <p:attrNameLst>
                                          <p:attrName>fillColor</p:attrName>
                                        </p:attrNameLst>
                                      </p:cBhvr>
                                      <p:to>
                                        <a:schemeClr val="accent2"/>
                                      </p:to>
                                    </p:animClr>
                                    <p:set>
                                      <p:cBhvr>
                                        <p:cTn id="53" dur="1900" fill="hold">
                                          <p:stCondLst>
                                            <p:cond delay="100"/>
                                          </p:stCondLst>
                                        </p:cTn>
                                        <p:tgtEl>
                                          <p:spTgt spid="196613"/>
                                        </p:tgtEl>
                                        <p:attrNameLst>
                                          <p:attrName>fill.type</p:attrName>
                                        </p:attrNameLst>
                                      </p:cBhvr>
                                      <p:to>
                                        <p:strVal val="solid"/>
                                      </p:to>
                                    </p:set>
                                    <p:set>
                                      <p:cBhvr>
                                        <p:cTn id="54" dur="1900" fill="hold">
                                          <p:stCondLst>
                                            <p:cond delay="100"/>
                                          </p:stCondLst>
                                        </p:cTn>
                                        <p:tgtEl>
                                          <p:spTgt spid="196613"/>
                                        </p:tgtEl>
                                        <p:attrNameLst>
                                          <p:attrName>fill.on</p:attrName>
                                        </p:attrNameLst>
                                      </p:cBhvr>
                                      <p:to>
                                        <p:strVal val="true"/>
                                      </p:to>
                                    </p:set>
                                    <p:animScale>
                                      <p:cBhvr>
                                        <p:cTn id="55" dur="200" fill="hold">
                                          <p:stCondLst>
                                            <p:cond delay="0"/>
                                          </p:stCondLst>
                                        </p:cTn>
                                        <p:tgtEl>
                                          <p:spTgt spid="196613"/>
                                        </p:tgtEl>
                                      </p:cBhvr>
                                      <p:from x="100000" y="100000"/>
                                      <p:to x="100000" y="5000"/>
                                    </p:animScale>
                                    <p:animScale>
                                      <p:cBhvr>
                                        <p:cTn id="56" dur="200" fill="hold">
                                          <p:stCondLst>
                                            <p:cond delay="200"/>
                                          </p:stCondLst>
                                        </p:cTn>
                                        <p:tgtEl>
                                          <p:spTgt spid="196613"/>
                                        </p:tgtEl>
                                      </p:cBhvr>
                                      <p:from x="100000" y="5000"/>
                                      <p:to x="120000" y="150000"/>
                                    </p:animScale>
                                    <p:animScale>
                                      <p:cBhvr>
                                        <p:cTn id="57" dur="600" fill="hold">
                                          <p:stCondLst>
                                            <p:cond delay="1400"/>
                                          </p:stCondLst>
                                        </p:cTn>
                                        <p:tgtEl>
                                          <p:spTgt spid="196613"/>
                                        </p:tgtEl>
                                      </p:cBhvr>
                                      <p:to x="120000" y="150000"/>
                                    </p:animScale>
                                  </p:childTnLst>
                                </p:cTn>
                              </p:par>
                            </p:childTnLst>
                          </p:cTn>
                        </p:par>
                        <p:par>
                          <p:cTn id="58" fill="hold" nodeType="afterGroup">
                            <p:stCondLst>
                              <p:cond delay="21678"/>
                            </p:stCondLst>
                            <p:childTnLst>
                              <p:par>
                                <p:cTn id="59"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0" dur="1299" fill="hold">
                                          <p:stCondLst>
                                            <p:cond delay="0"/>
                                          </p:stCondLst>
                                        </p:cTn>
                                        <p:tgtEl>
                                          <p:spTgt spid="196615"/>
                                        </p:tgtEl>
                                        <p:attrNameLst>
                                          <p:attrName>ppt_x</p:attrName>
                                          <p:attrName>ppt_y</p:attrName>
                                        </p:attrNameLst>
                                      </p:cBhvr>
                                    </p:animMotion>
                                  </p:childTnLst>
                                </p:cTn>
                              </p:par>
                            </p:childTnLst>
                          </p:cTn>
                        </p:par>
                        <p:par>
                          <p:cTn id="61" fill="hold" nodeType="afterGroup">
                            <p:stCondLst>
                              <p:cond delay="26874"/>
                            </p:stCondLst>
                            <p:childTnLst>
                              <p:par>
                                <p:cTn id="62" presetID="8" presetClass="emph" presetSubtype="0" fill="hold" grpId="5" nodeType="afterEffect">
                                  <p:stCondLst>
                                    <p:cond delay="0"/>
                                  </p:stCondLst>
                                  <p:iterate type="lt">
                                    <p:tmPct val="0"/>
                                  </p:iterate>
                                  <p:childTnLst>
                                    <p:animRot by="21600000">
                                      <p:cBhvr>
                                        <p:cTn id="63" dur="2000" fill="hold"/>
                                        <p:tgtEl>
                                          <p:spTgt spid="196613"/>
                                        </p:tgtEl>
                                        <p:attrNameLst>
                                          <p:attrName>r</p:attrName>
                                        </p:attrNameLst>
                                      </p:cBhvr>
                                    </p:animRot>
                                  </p:childTnLst>
                                </p:cTn>
                              </p:par>
                            </p:childTnLst>
                          </p:cTn>
                        </p:par>
                        <p:par>
                          <p:cTn id="64" fill="hold" nodeType="afterGroup">
                            <p:stCondLst>
                              <p:cond delay="28874"/>
                            </p:stCondLst>
                            <p:childTnLst>
                              <p:par>
                                <p:cTn id="65" presetID="9" presetClass="emph" presetSubtype="0" grpId="6" nodeType="afterEffect">
                                  <p:stCondLst>
                                    <p:cond delay="0"/>
                                  </p:stCondLst>
                                  <p:iterate type="lt">
                                    <p:tmAbs val="0"/>
                                  </p:iterate>
                                  <p:childTnLst>
                                    <p:set>
                                      <p:cBhvr rctx="PPT">
                                        <p:cTn id="66" dur="indefinite"/>
                                        <p:tgtEl>
                                          <p:spTgt spid="196613"/>
                                        </p:tgtEl>
                                        <p:attrNameLst>
                                          <p:attrName>style.opacity</p:attrName>
                                        </p:attrNameLst>
                                      </p:cBhvr>
                                      <p:to>
                                        <p:strVal val="0.25"/>
                                      </p:to>
                                    </p:set>
                                    <p:animEffect filter="image" prLst="opacity: 0.25">
                                      <p:cBhvr rctx="IE">
                                        <p:cTn id="67" dur="indefinite"/>
                                        <p:tgtEl>
                                          <p:spTgt spid="196613"/>
                                        </p:tgtEl>
                                      </p:cBhvr>
                                    </p:animEffect>
                                  </p:childTnLst>
                                </p:cTn>
                              </p:par>
                            </p:childTnLst>
                          </p:cTn>
                        </p:par>
                        <p:par>
                          <p:cTn id="68" fill="hold" nodeType="afterGroup">
                            <p:stCondLst>
                              <p:cond delay="28874"/>
                            </p:stCondLst>
                            <p:childTnLst>
                              <p:par>
                                <p:cTn id="69" presetID="0" presetClass="path" presetSubtype="0" accel="50000" decel="50000" fill="hold" grpId="7" nodeType="afterEffect">
                                  <p:stCondLst>
                                    <p:cond delay="0"/>
                                  </p:stCondLst>
                                  <p:iterate type="lt">
                                    <p:tmPct val="0"/>
                                  </p:iterate>
                                  <p:childTnLst>
                                    <p:animMotion origin="layout" path="M 2.22222E-6 2.25434E-6 C -0.00174 -0.00625 -0.00486 -0.01896 -0.00486 -0.01873 C -0.004 -0.05549 -0.00747 -0.13572 0.01111 -0.1711 C 0.01406 -0.18359 0.01024 -0.17226 0.01736 -0.18174 C 0.025 -0.19191 0.02847 -0.20648 0.03958 -0.21133 C 0.0434 -0.21642 0.05399 -0.23075 0.05868 -0.23468 C 0.06007 -0.23584 0.06198 -0.23561 0.06337 -0.23677 C 0.06666 -0.23931 0.07031 -0.24139 0.07291 -0.24509 C 0.07396 -0.24648 0.07465 -0.24856 0.07604 -0.24948 C 0.07795 -0.25087 0.08038 -0.25064 0.08246 -0.25156 C 0.08958 -0.25434 0.09635 -0.25804 0.10312 -0.26197 C 0.10868 -0.2652 0.11302 -0.27006 0.11892 -0.2726 C 0.12465 -0.27977 0.12083 -0.27607 0.1316 -0.28116 C 0.13333 -0.28208 0.13472 -0.2844 0.13646 -0.28532 C 0.15521 -0.29619 0.17656 -0.30266 0.1967 -0.30636 C 0.2151 -0.31515 0.23628 -0.31538 0.25555 -0.317 C 0.27031 -0.32347 0.28628 -0.32231 0.30156 -0.32347 C 0.35486 -0.33757 0.31979 -0.32902 0.45069 -0.32347 C 0.45399 -0.32324 0.46024 -0.31908 0.46024 -0.31885 C 0.4651 -0.30937 0.46701 -0.30104 0.46024 -0.29156 C 0.45712 -0.27538 0.44514 -0.26335 0.43646 -0.25156 C 0.43281 -0.24648 0.42378 -0.23885 0.42378 -0.23861 C 0.41805 -0.22752 0.39774 -0.20671 0.38715 -0.20278 C 0.37882 -0.19445 0.37725 -0.18867 0.36666 -0.1859 C 0.3651 -0.18451 0.36319 -0.18359 0.3618 -0.18174 C 0.35989 -0.17919 0.35937 -0.17503 0.35712 -0.17318 C 0.35486 -0.17133 0.35173 -0.17179 0.34913 -0.1711 C 0.32517 -0.14613 0.35347 -0.17318 0.33489 -0.1607 C 0.3335 -0.15977 0.33281 -0.15746 0.3316 -0.1563 C 0.32517 -0.15006 0.32517 -0.15052 0.31892 -0.14798 C 0.30868 -0.13364 0.32916 -0.16139 0.30312 -0.13526 C 0.29271 -0.12486 0.28767 -0.12046 0.27604 -0.11399 C 0.27066 -0.10682 0.26771 -0.10405 0.26024 -0.10151 C 0.25486 -0.09388 0.25104 -0.09411 0.24444 -0.08879 C 0.2309 -0.07792 0.23993 -0.08185 0.22847 -0.07815 C 0.22344 -0.07353 0.21771 -0.07006 0.21267 -0.06544 C 0.21076 -0.06382 0.20972 -0.06058 0.20781 -0.05919 C 0.20382 -0.05642 0.19913 -0.05549 0.19514 -0.05272 C 0.18628 -0.04671 0.17673 -0.03861 0.16823 -0.03168 C 0.15712 -0.02266 0.14722 -0.00971 0.13489 -0.00416 C 0.11823 0.01688 0.09705 0.03653 0.07604 0.04878 C 0.07048 0.05202 0.06597 0.05665 0.06024 0.05919 C 0.05052 0.06821 0.03975 0.07769 0.02847 0.08254 C 0.02639 0.08462 0.02448 0.08693 0.02222 0.08878 C 0.02014 0.0904 0.01771 0.09133 0.0158 0.09318 C 0.00573 0.10289 0.01649 0.09711 0.00625 0.1015 C 2.22222E-6 0.11006 -0.00834 0.11191 -0.01441 0.12046 C -0.02031 0.12855 -0.01702 0.12601 -0.02396 0.12902 C -0.03299 0.14104 -0.0408 0.15098 -0.05243 0.15861 C -0.05799 0.16601 -0.06111 0.17017 -0.0684 0.17341 C -0.07604 0.18104 -0.08281 0.1889 -0.09063 0.19676 C -0.0967 0.20277 -0.1007 0.2104 -0.10799 0.21364 C -0.11441 0.22659 -0.10712 0.2148 -0.11597 0.22196 C -0.11719 0.22312 -0.11788 0.2252 -0.1191 0.22636 C -0.12101 0.22821 -0.12344 0.22913 -0.12552 0.23052 C -0.13056 0.23722 -0.13594 0.24139 -0.14132 0.2474 C -0.14792 0.2548 -0.15382 0.26474 -0.16198 0.26844 C -0.16823 0.27977 -0.17656 0.28786 -0.1842 0.29803 C -0.18594 0.30034 -0.18872 0.30058 -0.19063 0.30243 C -0.19688 0.30844 -0.19393 0.30797 -0.19844 0.31514 C -0.20156 0.32023 -0.20434 0.32555 -0.20799 0.32994 C -0.21077 0.33341 -0.21754 0.33826 -0.21754 0.33849 C -0.22361 0.35075 -0.23368 0.35769 -0.24132 0.36786 C -0.24323 0.3704 -0.24427 0.37387 -0.24618 0.37641 C -0.25191 0.38404 -0.25938 0.38982 -0.26511 0.39745 C -0.2757 0.41156 -0.26077 0.39722 -0.27309 0.40809 C -0.27761 0.41711 -0.28438 0.42243 -0.29063 0.42913 C -0.29549 0.43445 -0.29861 0.43907 -0.30486 0.44185 C -0.30816 0.44532 -0.31077 0.44994 -0.31441 0.45248 C -0.33004 0.46266 -0.31094 0.44508 -0.32709 0.45873 C -0.33594 0.46612 -0.34236 0.47769 -0.35243 0.48208 C -0.36545 0.49942 -0.43629 0.61271 -0.4033 0.56878 C -0.39896 0.58196 -0.39427 0.58844 -0.38889 0.60046 C -0.38334 0.63052 -0.38715 0.69618 -0.41754 0.70404 C -0.42778 0.69734 -0.42709 0.69318 -0.43334 0.68069 C -0.43733 0.67283 -0.44358 0.6652 -0.44913 0.65965 C -0.45486 0.64069 -0.45035 0.65179 -0.4665 0.63006 C -0.47309 0.6215 -0.48264 0.60254 -0.48716 0.59191 C -0.49115 0.58289 -0.49462 0.57341 -0.49844 0.56439 C -0.49983 0.56092 -0.5033 0.55399 -0.5033 0.55422 C -0.50677 0.53549 -0.51406 0.51954 -0.51754 0.50104 C -0.51893 0.49341 -0.52014 0.4756 -0.52066 0.46936 C -0.52014 0.45942 -0.52136 0.44925 -0.5191 0.43977 C -0.51841 0.43699 -0.51476 0.43907 -0.51285 0.43769 C -0.50938 0.43537 -0.50608 0.4326 -0.5033 0.42913 C -0.49132 0.41387 -0.47691 0.40254 -0.46511 0.38682 C -0.46163 0.38219 -0.45903 0.37641 -0.45556 0.37202 C -0.45278 0.36878 -0.44861 0.36717 -0.44618 0.3637 C -0.44306 0.35954 -0.43663 0.35098 -0.43663 0.35121 C -0.43438 0.34219 -0.4309 0.33341 -0.42709 0.32555 C -0.42049 0.28208 -0.42448 0.31144 -0.42709 0.21156 C -0.42761 0.19167 -0.43177 0.15237 -0.43177 0.1526 C -0.43281 0.0148 -0.43455 -0.12093 -0.44288 -0.25781 C -0.44236 -0.28532 -0.44288 -0.31283 -0.44132 -0.34035 C -0.44115 -0.34243 -0.43906 -0.33757 -0.4382 -0.33596 C -0.43698 -0.33388 -0.43594 -0.33203 -0.43507 -0.32971 C -0.43143 -0.32046 -0.4257 -0.31075 -0.4191 -0.30428 C -0.40643 -0.29156 -0.39393 -0.27838 -0.38108 -0.26636 C -0.36459 -0.2511 -0.37448 -0.25526 -0.36042 -0.25156 C -0.35886 -0.25018 -0.35695 -0.24902 -0.35556 -0.24717 C -0.35417 -0.24532 -0.35382 -0.24255 -0.35243 -0.24093 C -0.34965 -0.23792 -0.34618 -0.23677 -0.34288 -0.23468 C -0.33768 -0.23145 -0.33229 -0.2289 -0.32709 -0.22613 C -0.32448 -0.22474 -0.3191 -0.22197 -0.3191 -0.22174 C -0.31389 -0.21133 -0.31094 -0.21596 -0.3033 -0.20925 C -0.29497 -0.20185 -0.3059 -0.20809 -0.29531 -0.2007 C -0.28768 -0.19538 -0.27917 -0.19145 -0.27153 -0.1859 C -0.26181 -0.17896 -0.25486 -0.16925 -0.24445 -0.16486 C -0.24288 -0.16347 -0.2415 -0.16185 -0.23976 -0.1607 C -0.2382 -0.15977 -0.23646 -0.15954 -0.23507 -0.15838 C -0.23386 -0.15723 -0.23316 -0.15515 -0.23177 -0.15422 C -0.22882 -0.15237 -0.22222 -0.15006 -0.22222 -0.14983 C -0.21528 -0.14382 -0.20816 -0.13781 -0.2 -0.13526 C -0.1915 -0.12648 -0.18229 -0.11908 -0.17153 -0.1163 C -0.16545 -0.10775 -0.15556 -0.10451 -0.14775 -0.09919 C -0.14219 -0.09549 -0.13768 -0.09133 -0.13177 -0.08879 C -0.12049 -0.07861 -0.12587 -0.08139 -0.11597 -0.07815 C -0.10747 -0.07052 -0.09983 -0.06729 -0.09063 -0.06127 C -0.07986 -0.05411 -0.06962 -0.04509 -0.05886 -0.03792 C -0.04792 -0.03052 -0.03959 -0.02035 -0.02709 -0.0148 C -0.0184 -0.00601 -0.00886 0.00416 0.00156 0.00855 C 0.01059 0.01665 0.01788 0.02497 0.02847 0.02959 C 0.03003 0.03098 0.0316 0.03283 0.03333 0.03399 C 0.03472 0.03491 0.03663 0.03491 0.03802 0.03607 C 0.04965 0.04624 0.03628 0.03954 0.04757 0.04439 C 0.05173 0.05017 0.05625 0.05248 0.0618 0.05503 C 0.07274 0.06913 0.0875 0.0793 0.1 0.09086 C 0.10833 0.09849 0.11701 0.11306 0.12691 0.1163 C 0.13594 0.12578 0.14496 0.13826 0.15555 0.14381 C 0.15955 0.14913 0.16267 0.15537 0.16666 0.16069 C 0.17448 0.1711 0.18437 0.18011 0.19357 0.18821 C 0.1967 0.19098 0.19826 0.19653 0.20156 0.19884 C 0.20364 0.20023 0.2059 0.20139 0.20781 0.203 C 0.21632 0.2104 0.22361 0.22428 0.23333 0.22844 C 0.2401 0.23745 0.24948 0.24555 0.25868 0.24948 C 0.26458 0.2578 0.27187 0.25988 0.27934 0.26636 C 0.28281 0.26936 0.28541 0.27399 0.28889 0.27699 C 0.29948 0.28624 0.30903 0.29595 0.31736 0.30867 C 0.3283 0.32555 0.31562 0.30428 0.32847 0.32139 C 0.32986 0.32323 0.33021 0.32601 0.3316 0.32763 C 0.33559 0.33225 0.34444 0.34034 0.34444 0.34058 C 0.34878 0.34936 0.35625 0.35907 0.36337 0.3637 C 0.36979 0.37572 0.36285 0.36462 0.37291 0.37433 C 0.37986 0.38104 0.38628 0.3889 0.39357 0.39537 C 0.4118 0.41156 0.39392 0.40254 0.40625 0.40809 C 0.42014 0.42589 0.4033 0.40601 0.4158 0.41641 C 0.42205 0.4215 0.42344 0.42751 0.4316 0.43121 C 0.44114 0.45017 0.42847 0.42797 0.43958 0.43977 C 0.44097 0.44139 0.44132 0.44439 0.44271 0.44601 C 0.44462 0.44809 0.44722 0.44855 0.44913 0.4504 C 0.45451 0.45595 0.45955 0.46381 0.46337 0.47144 C 0.46545 0.48023 0.47014 0.48393 0.47291 0.49271 C 0.47673 0.50451 0.47934 0.5163 0.48246 0.52855 C 0.48298 0.53988 0.48403 0.55098 0.48403 0.56231 C 0.48403 0.56462 0.48403 0.56971 0.48246 0.56878 C 0.48055 0.5674 0.48194 0.56277 0.4809 0.56023 C 0.47916 0.5556 0.47448 0.54751 0.47448 0.54774 C 0.47083 0.52763 0.47326 0.53572 0.46823 0.52231 C 0.46545 0.50335 0.46354 0.48462 0.4618 0.4652 C 0.4625 0.42774 0.46059 0.38982 0.46666 0.35306 C 0.46805 0.32902 0.4691 0.30497 0.47135 0.28115 C 0.47344 0.18728 0.48038 0.07006 0.45712 -0.02312 C 0.45521 -0.04116 0.45399 -0.06035 0.45069 -0.07815 C 0.44757 -0.09457 0.44271 -0.11029 0.43958 -0.12671 C 0.43767 -0.13734 0.4375 -0.14798 0.43489 -0.15838 C 0.43246 -0.17781 0.43628 -0.19399 0.42048 -0.2007 C 0.38993 -0.19931 0.37639 -0.19815 0.35069 -0.19445 C 0.33889 -0.18914 0.32587 -0.18821 0.31423 -0.18174 C 0.30469 -0.17642 0.29514 -0.17018 0.28559 -0.16486 C 0.27899 -0.16116 0.27361 -0.15515 0.26666 -0.15214 C 0.25712 -0.14012 0.27031 -0.15538 0.25868 -0.1459 C 0.25746 -0.14474 0.25677 -0.14266 0.25555 -0.14151 C 0.25416 -0.14035 0.25225 -0.14035 0.25069 -0.13942 C 0.2434 -0.13526 0.23958 -0.1311 0.2316 -0.12879 C 0.22587 -0.1237 0.22083 -0.1207 0.21423 -0.11838 C 0.20521 -0.10636 0.21441 -0.11607 0.20156 -0.10983 C 0.19982 -0.1089 0.19844 -0.10659 0.1967 -0.10567 C 0.19479 -0.10451 0.19253 -0.10428 0.19045 -0.10359 C 0.18055 -0.09688 0.17066 -0.09341 0.16024 -0.08879 C 0.15347 -0.07931 0.14861 -0.08 0.13958 -0.07607 C 0.13125 -0.06867 0.12222 -0.0659 0.11267 -0.06335 C 0.10538 -0.05827 0.09618 -0.05411 0.08889 -0.04856 C 0.08246 -0.0437 0.07656 -0.03607 0.06979 -0.03168 C 0.06423 -0.02798 0.05972 -0.02151 0.05382 -0.01896 C 0.05069 -0.01757 0.04444 -0.0148 0.04444 -0.01457 C 0.04062 -0.00971 0.04184 -0.01018 0.03646 -0.00833 C 0.03385 -0.0074 0.02847 -0.00625 0.02847 -0.00601 L 0.01267 -0.01272 L -0.05729 -0.03792 " pathEditMode="relative" rAng="0" ptsTypes="ffffffffffffffffffffffffffffffffffffffffffffffffffffffffffffffffffffffffffffffffffffffffffffffffffffffffffffffffffffffffffffffffffffffffffffffffffffffffffffffffffffffffffffffffffffffffffAAA">
                                      <p:cBhvr>
                                        <p:cTn id="70" dur="2000" fill="hold"/>
                                        <p:tgtEl>
                                          <p:spTgt spid="196613"/>
                                        </p:tgtEl>
                                        <p:attrNameLst>
                                          <p:attrName>ppt_x</p:attrName>
                                          <p:attrName>ppt_y</p:attrName>
                                        </p:attrNameLst>
                                      </p:cBhvr>
                                      <p:rCtr x="-1875" y="18081"/>
                                    </p:animMotion>
                                  </p:childTnLst>
                                </p:cTn>
                              </p:par>
                            </p:childTnLst>
                          </p:cTn>
                        </p:par>
                        <p:par>
                          <p:cTn id="71" fill="hold" nodeType="afterGroup">
                            <p:stCondLst>
                              <p:cond delay="30874"/>
                            </p:stCondLst>
                            <p:childTnLst>
                              <p:par>
                                <p:cTn id="72" presetID="3" presetClass="entr" presetSubtype="10" fill="hold" grpId="1" nodeType="afterEffect">
                                  <p:stCondLst>
                                    <p:cond delay="0"/>
                                  </p:stCondLst>
                                  <p:iterate type="lt">
                                    <p:tmPct val="0"/>
                                  </p:iterate>
                                  <p:childTnLst>
                                    <p:set>
                                      <p:cBhvr>
                                        <p:cTn id="73" dur="1" fill="hold">
                                          <p:stCondLst>
                                            <p:cond delay="0"/>
                                          </p:stCondLst>
                                        </p:cTn>
                                        <p:tgtEl>
                                          <p:spTgt spid="196614"/>
                                        </p:tgtEl>
                                        <p:attrNameLst>
                                          <p:attrName>style.visibility</p:attrName>
                                        </p:attrNameLst>
                                      </p:cBhvr>
                                      <p:to>
                                        <p:strVal val="visible"/>
                                      </p:to>
                                    </p:set>
                                    <p:animEffect transition="in" filter="blinds(horizontal)">
                                      <p:cBhvr>
                                        <p:cTn id="74" dur="500"/>
                                        <p:tgtEl>
                                          <p:spTgt spid="196614"/>
                                        </p:tgtEl>
                                      </p:cBhvr>
                                    </p:animEffect>
                                  </p:childTnLst>
                                </p:cTn>
                              </p:par>
                            </p:childTnLst>
                          </p:cTn>
                        </p:par>
                        <p:par>
                          <p:cTn id="75" fill="hold" nodeType="afterGroup">
                            <p:stCondLst>
                              <p:cond delay="31374"/>
                            </p:stCondLst>
                            <p:childTnLst>
                              <p:par>
                                <p:cTn id="76" presetID="6" presetClass="emph" presetSubtype="0" fill="hold" grpId="1" nodeType="afterEffect">
                                  <p:stCondLst>
                                    <p:cond delay="0"/>
                                  </p:stCondLst>
                                  <p:childTnLst>
                                    <p:animScale>
                                      <p:cBhvr>
                                        <p:cTn id="77" dur="2000" fill="hold"/>
                                        <p:tgtEl>
                                          <p:spTgt spid="196616"/>
                                        </p:tgtEl>
                                      </p:cBhvr>
                                      <p:by x="150000" y="150000"/>
                                    </p:animScale>
                                  </p:childTnLst>
                                </p:cTn>
                              </p:par>
                            </p:childTnLst>
                          </p:cTn>
                        </p:par>
                        <p:par>
                          <p:cTn id="78" fill="hold" nodeType="afterGroup">
                            <p:stCondLst>
                              <p:cond delay="33374"/>
                            </p:stCondLst>
                            <p:childTnLst>
                              <p:par>
                                <p:cTn id="79" presetID="19" presetClass="emph" presetSubtype="0" fill="hold" grpId="2" nodeType="afterEffect">
                                  <p:stCondLst>
                                    <p:cond delay="0"/>
                                  </p:stCondLst>
                                  <p:childTnLst>
                                    <p:animClr clrSpc="rgb" dir="cw">
                                      <p:cBhvr override="childStyle">
                                        <p:cTn id="80" dur="500" fill="hold"/>
                                        <p:tgtEl>
                                          <p:spTgt spid="196616"/>
                                        </p:tgtEl>
                                        <p:attrNameLst>
                                          <p:attrName>style.color</p:attrName>
                                        </p:attrNameLst>
                                      </p:cBhvr>
                                      <p:to>
                                        <a:srgbClr val="FF3300"/>
                                      </p:to>
                                    </p:animClr>
                                    <p:animClr clrSpc="rgb" dir="cw">
                                      <p:cBhvr>
                                        <p:cTn id="81" dur="500" fill="hold"/>
                                        <p:tgtEl>
                                          <p:spTgt spid="196616"/>
                                        </p:tgtEl>
                                        <p:attrNameLst>
                                          <p:attrName>fillcolor</p:attrName>
                                        </p:attrNameLst>
                                      </p:cBhvr>
                                      <p:to>
                                        <a:srgbClr val="FF3300"/>
                                      </p:to>
                                    </p:animClr>
                                    <p:set>
                                      <p:cBhvr>
                                        <p:cTn id="82" dur="500" fill="hold"/>
                                        <p:tgtEl>
                                          <p:spTgt spid="196616"/>
                                        </p:tgtEl>
                                        <p:attrNameLst>
                                          <p:attrName>fill.type</p:attrName>
                                        </p:attrNameLst>
                                      </p:cBhvr>
                                      <p:to>
                                        <p:strVal val="solid"/>
                                      </p:to>
                                    </p:set>
                                    <p:set>
                                      <p:cBhvr>
                                        <p:cTn id="83" dur="500" fill="hold"/>
                                        <p:tgtEl>
                                          <p:spTgt spid="196616"/>
                                        </p:tgtEl>
                                        <p:attrNameLst>
                                          <p:attrName>fill.on</p:attrName>
                                        </p:attrNameLst>
                                      </p:cBhvr>
                                      <p:to>
                                        <p:strVal val="true"/>
                                      </p:to>
                                    </p:set>
                                  </p:childTnLst>
                                </p:cTn>
                              </p:par>
                            </p:childTnLst>
                          </p:cTn>
                        </p:par>
                        <p:par>
                          <p:cTn id="84" fill="hold" nodeType="afterGroup">
                            <p:stCondLst>
                              <p:cond delay="33874"/>
                            </p:stCondLst>
                            <p:childTnLst>
                              <p:par>
                                <p:cTn id="85" presetID="17" presetClass="entr" presetSubtype="10" fill="hold" grpId="3" nodeType="afterEffect">
                                  <p:stCondLst>
                                    <p:cond delay="0"/>
                                  </p:stCondLst>
                                  <p:childTnLst>
                                    <p:set>
                                      <p:cBhvr>
                                        <p:cTn id="86" dur="1" fill="hold">
                                          <p:stCondLst>
                                            <p:cond delay="0"/>
                                          </p:stCondLst>
                                        </p:cTn>
                                        <p:tgtEl>
                                          <p:spTgt spid="196616"/>
                                        </p:tgtEl>
                                        <p:attrNameLst>
                                          <p:attrName>style.visibility</p:attrName>
                                        </p:attrNameLst>
                                      </p:cBhvr>
                                      <p:to>
                                        <p:strVal val="visible"/>
                                      </p:to>
                                    </p:set>
                                    <p:anim calcmode="lin" valueType="num">
                                      <p:cBhvr>
                                        <p:cTn id="87" dur="500" fill="hold"/>
                                        <p:tgtEl>
                                          <p:spTgt spid="196616"/>
                                        </p:tgtEl>
                                        <p:attrNameLst>
                                          <p:attrName>ppt_w</p:attrName>
                                        </p:attrNameLst>
                                      </p:cBhvr>
                                      <p:tavLst>
                                        <p:tav tm="0">
                                          <p:val>
                                            <p:fltVal val="0"/>
                                          </p:val>
                                        </p:tav>
                                        <p:tav tm="100000">
                                          <p:val>
                                            <p:strVal val="#ppt_w"/>
                                          </p:val>
                                        </p:tav>
                                      </p:tavLst>
                                    </p:anim>
                                    <p:anim calcmode="lin" valueType="num">
                                      <p:cBhvr>
                                        <p:cTn id="88" dur="500" fill="hold"/>
                                        <p:tgtEl>
                                          <p:spTgt spid="196616"/>
                                        </p:tgtEl>
                                        <p:attrNameLst>
                                          <p:attrName>ppt_h</p:attrName>
                                        </p:attrNameLst>
                                      </p:cBhvr>
                                      <p:tavLst>
                                        <p:tav tm="0">
                                          <p:val>
                                            <p:strVal val="#ppt_h"/>
                                          </p:val>
                                        </p:tav>
                                        <p:tav tm="100000">
                                          <p:val>
                                            <p:strVal val="#ppt_h"/>
                                          </p:val>
                                        </p:tav>
                                      </p:tavLst>
                                    </p:anim>
                                  </p:childTnLst>
                                </p:cTn>
                              </p:par>
                            </p:childTnLst>
                          </p:cTn>
                        </p:par>
                        <p:par>
                          <p:cTn id="89" fill="hold" nodeType="afterGroup">
                            <p:stCondLst>
                              <p:cond delay="34374"/>
                            </p:stCondLst>
                            <p:childTnLst>
                              <p:par>
                                <p:cTn id="90"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91" dur="1299" fill="hold">
                                          <p:stCondLst>
                                            <p:cond delay="0"/>
                                          </p:stCondLst>
                                        </p:cTn>
                                        <p:tgtEl>
                                          <p:spTgt spid="196614"/>
                                        </p:tgtEl>
                                        <p:attrNameLst>
                                          <p:attrName>ppt_x</p:attrName>
                                          <p:attrName>ppt_y</p:attrName>
                                        </p:attrNameLst>
                                      </p:cBhvr>
                                    </p:animMotion>
                                  </p:childTnLst>
                                </p:cTn>
                              </p:par>
                            </p:childTnLst>
                          </p:cTn>
                        </p:par>
                        <p:par>
                          <p:cTn id="92" fill="hold" nodeType="afterGroup">
                            <p:stCondLst>
                              <p:cond delay="38401"/>
                            </p:stCondLst>
                            <p:childTnLst>
                              <p:par>
                                <p:cTn id="93" presetID="3" presetClass="entr" presetSubtype="10" fill="hold" grpId="4" nodeType="afterEffect">
                                  <p:stCondLst>
                                    <p:cond delay="0"/>
                                  </p:stCondLst>
                                  <p:childTnLst>
                                    <p:set>
                                      <p:cBhvr>
                                        <p:cTn id="94" dur="1" fill="hold">
                                          <p:stCondLst>
                                            <p:cond delay="0"/>
                                          </p:stCondLst>
                                        </p:cTn>
                                        <p:tgtEl>
                                          <p:spTgt spid="196616"/>
                                        </p:tgtEl>
                                        <p:attrNameLst>
                                          <p:attrName>style.visibility</p:attrName>
                                        </p:attrNameLst>
                                      </p:cBhvr>
                                      <p:to>
                                        <p:strVal val="visible"/>
                                      </p:to>
                                    </p:set>
                                    <p:animEffect transition="in" filter="blinds(horizontal)">
                                      <p:cBhvr>
                                        <p:cTn id="95" dur="500"/>
                                        <p:tgtEl>
                                          <p:spTgt spid="196616"/>
                                        </p:tgtEl>
                                      </p:cBhvr>
                                    </p:animEffect>
                                  </p:childTnLst>
                                </p:cTn>
                              </p:par>
                            </p:childTnLst>
                          </p:cTn>
                        </p:par>
                        <p:par>
                          <p:cTn id="96" fill="hold" nodeType="afterGroup">
                            <p:stCondLst>
                              <p:cond delay="38901"/>
                            </p:stCondLst>
                            <p:childTnLst>
                              <p:par>
                                <p:cTn id="97" presetID="1" presetClass="emph" presetSubtype="2" fill="hold" nodeType="afterEffect">
                                  <p:stCondLst>
                                    <p:cond delay="0"/>
                                  </p:stCondLst>
                                  <p:childTnLst>
                                    <p:animClr clrSpc="rgb" dir="cw">
                                      <p:cBhvr>
                                        <p:cTn id="98" dur="2000" fill="hold"/>
                                        <p:tgtEl>
                                          <p:spTgt spid="196614"/>
                                        </p:tgtEl>
                                        <p:attrNameLst>
                                          <p:attrName>fillcolor</p:attrName>
                                        </p:attrNameLst>
                                      </p:cBhvr>
                                      <p:to>
                                        <a:schemeClr val="tx1"/>
                                      </p:to>
                                    </p:animClr>
                                    <p:set>
                                      <p:cBhvr>
                                        <p:cTn id="99" dur="2000" fill="hold"/>
                                        <p:tgtEl>
                                          <p:spTgt spid="196614"/>
                                        </p:tgtEl>
                                        <p:attrNameLst>
                                          <p:attrName>fill.type</p:attrName>
                                        </p:attrNameLst>
                                      </p:cBhvr>
                                      <p:to>
                                        <p:strVal val="solid"/>
                                      </p:to>
                                    </p:set>
                                    <p:set>
                                      <p:cBhvr>
                                        <p:cTn id="100" dur="2000" fill="hold"/>
                                        <p:tgtEl>
                                          <p:spTgt spid="196614"/>
                                        </p:tgtEl>
                                        <p:attrNameLst>
                                          <p:attrName>fill.on</p:attrName>
                                        </p:attrNameLst>
                                      </p:cBhvr>
                                      <p:to>
                                        <p:strVal val="true"/>
                                      </p:to>
                                    </p:set>
                                  </p:childTnLst>
                                </p:cTn>
                              </p:par>
                            </p:childTnLst>
                          </p:cTn>
                        </p:par>
                        <p:par>
                          <p:cTn id="101" fill="hold" nodeType="afterGroup">
                            <p:stCondLst>
                              <p:cond delay="40901"/>
                            </p:stCondLst>
                            <p:childTnLst>
                              <p:par>
                                <p:cTn id="102" presetID="6" presetClass="emph" presetSubtype="0" fill="hold" grpId="7" nodeType="afterEffect">
                                  <p:stCondLst>
                                    <p:cond delay="0"/>
                                  </p:stCondLst>
                                  <p:iterate type="lt">
                                    <p:tmPct val="0"/>
                                  </p:iterate>
                                  <p:childTnLst>
                                    <p:animScale>
                                      <p:cBhvr>
                                        <p:cTn id="103" dur="2000" fill="hold"/>
                                        <p:tgtEl>
                                          <p:spTgt spid="196614"/>
                                        </p:tgtEl>
                                      </p:cBhvr>
                                      <p:by x="150000" y="150000"/>
                                    </p:animScale>
                                  </p:childTnLst>
                                </p:cTn>
                              </p:par>
                            </p:childTnLst>
                          </p:cTn>
                        </p:par>
                        <p:par>
                          <p:cTn id="104" fill="hold" nodeType="afterGroup">
                            <p:stCondLst>
                              <p:cond delay="42901"/>
                            </p:stCondLst>
                            <p:childTnLst>
                              <p:par>
                                <p:cTn id="105" presetID="35" presetClass="emph" presetSubtype="0" fill="hold" grpId="2" nodeType="afterEffect">
                                  <p:stCondLst>
                                    <p:cond delay="0"/>
                                  </p:stCondLst>
                                  <p:iterate type="lt">
                                    <p:tmPct val="0"/>
                                  </p:iterate>
                                  <p:childTnLst>
                                    <p:anim calcmode="discrete" valueType="str">
                                      <p:cBhvr>
                                        <p:cTn id="106" dur="1000" fill="hold"/>
                                        <p:tgtEl>
                                          <p:spTgt spid="196614"/>
                                        </p:tgtEl>
                                        <p:attrNameLst>
                                          <p:attrName>style.visibility</p:attrName>
                                        </p:attrNameLst>
                                      </p:cBhvr>
                                      <p:tavLst>
                                        <p:tav tm="0">
                                          <p:val>
                                            <p:strVal val="hidden"/>
                                          </p:val>
                                        </p:tav>
                                        <p:tav tm="50000">
                                          <p:val>
                                            <p:strVal val="visible"/>
                                          </p:val>
                                        </p:tav>
                                      </p:tavLst>
                                    </p:anim>
                                  </p:childTnLst>
                                </p:cTn>
                              </p:par>
                            </p:childTnLst>
                          </p:cTn>
                        </p:par>
                        <p:par>
                          <p:cTn id="107" fill="hold" nodeType="afterGroup">
                            <p:stCondLst>
                              <p:cond delay="43901"/>
                            </p:stCondLst>
                            <p:childTnLst>
                              <p:par>
                                <p:cTn id="108" presetID="8" presetClass="emph" presetSubtype="0" fill="hold" grpId="3" nodeType="afterEffect">
                                  <p:stCondLst>
                                    <p:cond delay="0"/>
                                  </p:stCondLst>
                                  <p:iterate type="lt">
                                    <p:tmPct val="0"/>
                                  </p:iterate>
                                  <p:childTnLst>
                                    <p:animRot by="21600000">
                                      <p:cBhvr>
                                        <p:cTn id="109" dur="2000" fill="hold"/>
                                        <p:tgtEl>
                                          <p:spTgt spid="196614"/>
                                        </p:tgtEl>
                                        <p:attrNameLst>
                                          <p:attrName>r</p:attrName>
                                        </p:attrNameLst>
                                      </p:cBhvr>
                                    </p:animRot>
                                  </p:childTnLst>
                                </p:cTn>
                              </p:par>
                            </p:childTnLst>
                          </p:cTn>
                        </p:par>
                        <p:par>
                          <p:cTn id="110" fill="hold" nodeType="afterGroup">
                            <p:stCondLst>
                              <p:cond delay="45901"/>
                            </p:stCondLst>
                            <p:childTnLst>
                              <p:par>
                                <p:cTn id="111" presetID="9" presetClass="emph" presetSubtype="0" grpId="4" nodeType="afterEffect">
                                  <p:stCondLst>
                                    <p:cond delay="0"/>
                                  </p:stCondLst>
                                  <p:iterate type="lt">
                                    <p:tmAbs val="0"/>
                                  </p:iterate>
                                  <p:childTnLst>
                                    <p:set>
                                      <p:cBhvr rctx="PPT">
                                        <p:cTn id="112" dur="indefinite"/>
                                        <p:tgtEl>
                                          <p:spTgt spid="196614"/>
                                        </p:tgtEl>
                                        <p:attrNameLst>
                                          <p:attrName>style.opacity</p:attrName>
                                        </p:attrNameLst>
                                      </p:cBhvr>
                                      <p:to>
                                        <p:strVal val="0.25"/>
                                      </p:to>
                                    </p:set>
                                    <p:animEffect filter="image" prLst="opacity: 0.25">
                                      <p:cBhvr rctx="IE">
                                        <p:cTn id="113" dur="indefinite"/>
                                        <p:tgtEl>
                                          <p:spTgt spid="196614"/>
                                        </p:tgtEl>
                                      </p:cBhvr>
                                    </p:animEffect>
                                  </p:childTnLst>
                                </p:cTn>
                              </p:par>
                            </p:childTnLst>
                          </p:cTn>
                        </p:par>
                        <p:par>
                          <p:cTn id="114" fill="hold" nodeType="afterGroup">
                            <p:stCondLst>
                              <p:cond delay="45901"/>
                            </p:stCondLst>
                            <p:childTnLst>
                              <p:par>
                                <p:cTn id="115" presetID="0" presetClass="path" presetSubtype="0" accel="50000" decel="50000" fill="hold" grpId="5" nodeType="afterEffect">
                                  <p:stCondLst>
                                    <p:cond delay="0"/>
                                  </p:stCondLst>
                                  <p:iterate type="lt">
                                    <p:tmPct val="0"/>
                                  </p:iterate>
                                  <p:childTnLst>
                                    <p:animMotion origin="layout" path="M 0 0 C 0.0033 0.0178 0.00365 0.02381 0.00469 0.04647 C 0.00521 0.07121 0.00538 0.09572 0.00642 0.12046 C 0.00764 0.14936 0.01649 0.17826 0.0191 0.20716 C -0.11562 0.25086 -0.26285 0.25757 -0.39687 0.20924 C -0.43021 0.20994 -0.46354 0.21156 -0.49687 0.21156 C -0.51128 0.21156 -0.50017 0.20786 -0.49844 0.20716 C -0.49288 0.19583 -0.49757 0.1778 -0.49844 0.16485 C -0.49774 0.03052 -0.49861 -0.09781 -0.49201 -0.23029 C -0.48889 -0.36209 -0.48819 -0.49365 -0.48733 -0.62567 C -0.46319 -0.61526 -0.43611 -0.61503 -0.41111 -0.61295 C -0.39097 -0.61133 -0.35087 -0.60879 -0.35087 -0.60879 C -0.18785 -0.60925 0.19479 -0.62405 0.45556 -0.61087 C 0.45382 -0.56833 0.45434 -0.52648 0.45712 -0.48394 C 0.45816 -0.46891 0.45816 -0.4518 0.46198 -0.43746 C 0.46615 -0.39168 0.47136 -0.34613 0.47465 -0.30012 C 0.47604 -0.28024 0.47604 -0.25827 0.4809 -0.23885 C 0.48837 -0.17827 0.50695 -0.12139 0.5158 -0.06128 C 0.51476 -0.03862 0.51441 -0.01596 0.51267 0.00647 C 0.51181 0.01826 0.50399 0.0289 0.5 0.03815 C 0.4934 0.05317 0.4849 0.06566 0.47778 0.08046 C 0.47552 0.08508 0.47118 0.08716 0.46823 0.09086 C 0.46771 0.09294 0.46754 0.09526 0.46667 0.09734 C 0.46476 0.10173 0.46024 0.11005 0.46024 0.11005 C 0.45972 0.11213 0.45938 0.11422 0.45868 0.1163 C 0.45781 0.11861 0.45625 0.12046 0.45556 0.12277 C 0.45417 0.1267 0.45243 0.13526 0.45243 0.13526 C 0.45156 0.14797 0.44983 0.16069 0.44913 0.17341 C 0.4467 0.21919 0.45452 0.22196 0.43333 0.24531 C 0.42795 0.25109 0.42726 0.25711 0.42066 0.26011 C 0.36458 0.25271 0.34948 0.25502 0.26667 0.25364 C 0.25382 0.24786 0.26615 0.25271 0.23802 0.24948 C 0.15886 0.24 0.22101 0.24554 0.16649 0.24115 C 0.14583 0.23398 0.15833 0.23722 0.12865 0.23468 C 0.0974 0.22797 0.06719 0.21711 0.03629 0.20716 C 0.03247 0.18566 0.03577 0.16277 0.03976 0.14173 C 0.0434 0.12254 0.03976 0.12924 0.04601 0.12046 C 0.0533 0.09225 0.0625 0.0652 0.07136 0.03815 C 0.07396 0.03028 0.07708 0.02265 0.07934 0.01479 C 0.08004 0.01202 0.07986 0.00901 0.08073 0.00647 C 0.08264 0.00185 0.08733 -0.00625 0.08733 -0.00625 C 0.09045 -0.02336 0.09688 -0.03769 0.09983 -0.0548 C 0.10226 -0.06706 0.10417 -0.08463 0.10955 -0.09503 C 0.11094 -0.10058 0.11129 -0.10636 0.11267 -0.11191 C 0.11563 -0.12394 0.12118 -0.13365 0.12379 -0.1459 C 0.12622 -0.15769 0.12691 -0.1674 0.13177 -0.17758 C 0.13351 -0.19214 0.1349 -0.20324 0.14132 -0.2155 C 0.14288 -0.22451 0.14288 -0.22567 0.14601 -0.23469 C 0.14792 -0.24047 0.15243 -0.25157 0.15243 -0.25157 C 0.15486 -0.26498 0.16077 -0.27792 0.16649 -0.28948 C 0.17031 -0.30428 0.16528 -0.28625 0.17309 -0.30428 C 0.17587 -0.31099 0.17761 -0.31885 0.18073 -0.32555 C 0.18316 -0.33064 0.18872 -0.34035 0.18872 -0.34035 C 0.19132 -0.35052 0.19809 -0.35746 0.20313 -0.36555 C 0.21597 -0.38636 0.23125 -0.41388 0.24757 -0.42914 C 0.25504 -0.44347 0.24531 -0.42659 0.25868 -0.44185 C 0.26007 -0.44347 0.26059 -0.44625 0.26198 -0.4481 C 0.26337 -0.44995 0.26528 -0.45064 0.26667 -0.45226 C 0.27448 -0.46081 0.2816 -0.47237 0.28889 -0.48185 C 0.29063 -0.48417 0.2934 -0.4844 0.29531 -0.48625 C 0.30017 -0.49087 0.30434 -0.49896 0.30955 -0.50313 C 0.31094 -0.50428 0.31285 -0.50405 0.31424 -0.50521 C 0.31754 -0.50775 0.32066 -0.51076 0.32379 -0.51353 C 0.33351 -0.52209 0.34254 -0.5311 0.35399 -0.5348 C 0.35938 -0.53943 0.36354 -0.54104 0.36979 -0.54313 C 0.38403 -0.55284 0.40191 -0.55376 0.41754 -0.55792 C 0.41632 -0.51469 0.4158 -0.47168 0.40955 -0.42914 C 0.40781 -0.41735 0.40781 -0.40648 0.40469 -0.39515 C 0.40365 -0.3748 0.40191 -0.35607 0.4 -0.33596 C 0.4007 -0.25596 0.39809 -0.19815 0.40642 -0.12671 C 0.4059 -0.0296 0.40556 0.06774 0.40469 0.16485 C 0.40452 0.18104 0.40625 0.19791 0.40313 0.21364 C 0.40295 0.21456 0.38976 0.20948 0.38889 0.20924 C 0.37517 0.20393 0.39879 0.21109 0.36979 0.20508 C 0.35816 0.20254 0.34653 0.19907 0.3349 0.19676 C 0.32743 0.19537 0.32014 0.19375 0.31267 0.19237 C 0.30156 0.19005 0.27934 0.18404 0.27934 0.18404 C 0.26702 0.17734 0.25399 0.17271 0.24132 0.16716 C 0.22674 0.16069 0.23403 0.16138 0.22066 0.15445 C 0.20712 0.14751 0.19254 0.14242 0.17934 0.13526 C 0.16215 0.12601 0.17708 0.13109 0.16198 0.12693 C 0.14115 0.10774 0.11945 0.09063 0.09844 0.0719 C 0.08941 0.06404 0.08108 0.05109 0.07136 0.04231 C 0.06441 0.02843 0.05573 0.02104 0.0474 0.00855 C 0.04254 0.00092 0.03802 -0.00694 0.03316 -0.0148 C 0.02865 -0.02243 0.02222 -0.02821 0.01754 -0.03584 C 0.01267 -0.0437 0.00903 -0.05295 0.00295 -0.0592 C 0.00052 -0.06197 -0.00243 -0.06428 -0.00469 -0.06752 C -0.00729 -0.07122 -0.00868 -0.07631 -0.01111 -0.08024 C -0.01545 -0.08694 -0.02014 -0.09365 -0.02535 -0.0992 C -0.02795 -0.10197 -0.0309 -0.10451 -0.03333 -0.10775 C -0.0401 -0.117 -0.04583 -0.12833 -0.05399 -0.13526 C -0.06076 -0.14868 -0.07239 -0.15769 -0.0809 -0.16902 C -0.08281 -0.17157 -0.08385 -0.17503 -0.08576 -0.17758 C -0.08958 -0.18266 -0.09462 -0.18521 -0.09844 -0.19029 C -0.09896 -0.19099 -0.10538 -0.20278 -0.10798 -0.20509 C -0.10989 -0.20671 -0.11233 -0.20763 -0.11423 -0.20925 C -0.12048 -0.2148 -0.12448 -0.22289 -0.13177 -0.22613 C -0.1368 -0.23538 -0.14097 -0.24347 -0.14913 -0.24717 C -0.15642 -0.25688 -0.16684 -0.26868 -0.17621 -0.27469 C -0.18229 -0.28301 -0.18871 -0.2881 -0.19687 -0.29157 C -0.2026 -0.29966 -0.20885 -0.30243 -0.21597 -0.30868 C -0.21771 -0.31029 -0.21875 -0.3133 -0.22066 -0.31492 C -0.22205 -0.31607 -0.22378 -0.31607 -0.22552 -0.317 C -0.23385 -0.32255 -0.23976 -0.3318 -0.2493 -0.33596 C -0.25538 -0.34428 -0.2493 -0.33711 -0.25712 -0.34243 C -0.2651 -0.34775 -0.27066 -0.35538 -0.27934 -0.35931 C -0.28403 -0.36394 -0.28663 -0.36694 -0.29201 -0.36995 C -0.29514 -0.37157 -0.30156 -0.37411 -0.30156 -0.37411 C -0.31423 -0.38636 -0.32778 -0.39607 -0.34149 -0.40578 C -0.35035 -0.41226 -0.35555 -0.4185 -0.3651 -0.42266 C -0.36962 -0.42914 -0.37292 -0.43122 -0.37934 -0.4333 C -0.39236 -0.44347 -0.40278 -0.45873 -0.41753 -0.46498 C -0.42326 -0.47099 -0.42812 -0.47469 -0.43489 -0.47769 C -0.44201 -0.48694 -0.45798 -0.50474 -0.46823 -0.50937 C -0.48194 -0.52763 -0.46892 -0.50104 -0.46667 -0.49665 C -0.4651 -0.4881 -0.46406 -0.48278 -0.46024 -0.47561 C -0.45903 -0.46683 -0.45764 -0.4585 -0.45555 -0.45018 C -0.45226 -0.41896 -0.45 -0.38659 -0.44132 -0.35723 C -0.43941 -0.34197 -0.43542 -0.32671 -0.43021 -0.31284 C -0.42691 -0.2948 -0.42048 -0.27584 -0.4158 -0.25781 C -0.41337 -0.24833 -0.4125 -0.23746 -0.40955 -0.22821 C -0.40885 -0.2259 -0.40729 -0.22428 -0.40642 -0.22197 C -0.4033 -0.21411 -0.40208 -0.20486 -0.4 -0.19654 C -0.39635 -0.18151 -0.39792 -0.19052 -0.39358 -0.17758 C -0.39028 -0.16787 -0.38871 -0.15769 -0.38576 -0.14798 C -0.38524 -0.14451 -0.38507 -0.14081 -0.3842 -0.13735 C -0.38351 -0.13434 -0.38177 -0.1318 -0.3809 -0.12879 C -0.37691 -0.11122 -0.37691 -0.09087 -0.37135 -0.07399 C -0.36319 -0.04925 -0.37239 -0.08394 -0.36667 -0.06128 C -0.36423 -0.04209 -0.35955 -0.02474 -0.35555 -0.00625 C -0.35121 0.01387 -0.35729 -0.0044 -0.35087 0.01271 C -0.34844 0.03398 -0.34618 0.05803 -0.34149 0.07838 C -0.33906 0.10011 -0.33594 0.12208 -0.33333 0.14381 C -0.33281 0.16277 -0.33923 0.21017 -0.31753 0.21988 C -0.31163 0.21919 -0.30573 0.21919 -0.3 0.2178 C -0.28715 0.21479 -0.29184 0.21109 -0.27778 0.20508 C -0.26562 0.19976 -0.27153 0.20185 -0.26024 0.19884 C -0.25364 0.19237 -0.24618 0.18659 -0.23819 0.18404 C -0.23316 0.17711 -0.22743 0.17572 -0.22066 0.17341 C -0.21476 0.16138 -0.22118 0.17156 -0.20798 0.16277 C -0.18976 0.15052 -0.21076 0.16069 -0.19687 0.15445 C -0.18628 0.14381 -0.17708 0.13687 -0.1651 0.12901 C -0.15642 0.12323 -0.14878 0.11398 -0.13976 0.11005 C -0.1342 0.1045 -0.12083 0.08948 -0.11423 0.0867 C -0.1066 0.08 -0.10278 0.07283 -0.09358 0.06982 C -0.0776 0.05572 -0.09826 0.07468 -0.08576 0.06127 C -0.075 0.04971 -0.0875 0.0652 -0.07465 0.05294 C -0.06805 0.04647 -0.06354 0.03745 -0.05555 0.03398 C -0.04601 0.02057 -0.04757 0.03768 -0.04757 0.01271 " pathEditMode="relative" ptsTypes="fffffffffffffffffffffffffffffffffffffffffffffffffffffffffffffffffffffffffffffffffffffffffffffffffffffffffffffffffffffffffffffffffffffffffffffffffffffA">
                                      <p:cBhvr>
                                        <p:cTn id="116" dur="2000" fill="hold"/>
                                        <p:tgtEl>
                                          <p:spTgt spid="196614"/>
                                        </p:tgtEl>
                                        <p:attrNameLst>
                                          <p:attrName>ppt_x</p:attrName>
                                          <p:attrName>ppt_y</p:attrName>
                                        </p:attrNameLst>
                                      </p:cBhvr>
                                    </p:animMotion>
                                  </p:childTnLst>
                                </p:cTn>
                              </p:par>
                            </p:childTnLst>
                          </p:cTn>
                        </p:par>
                      </p:childTnLst>
                    </p:cTn>
                  </p:par>
                  <p:par>
                    <p:cTn id="117" fill="hold">
                      <p:stCondLst>
                        <p:cond delay="indefinite"/>
                      </p:stCondLst>
                      <p:childTnLst>
                        <p:par>
                          <p:cTn id="118" fill="hold">
                            <p:stCondLst>
                              <p:cond delay="0"/>
                            </p:stCondLst>
                            <p:childTnLst>
                              <p:par>
                                <p:cTn id="119" presetID="41" presetClass="entr" presetSubtype="0" fill="hold" grpId="10" nodeType="clickEffect">
                                  <p:stCondLst>
                                    <p:cond delay="0"/>
                                  </p:stCondLst>
                                  <p:iterate type="lt">
                                    <p:tmPct val="10000"/>
                                  </p:iterate>
                                  <p:childTnLst>
                                    <p:set>
                                      <p:cBhvr>
                                        <p:cTn id="120" dur="1" fill="hold">
                                          <p:stCondLst>
                                            <p:cond delay="0"/>
                                          </p:stCondLst>
                                        </p:cTn>
                                        <p:tgtEl>
                                          <p:spTgt spid="196613"/>
                                        </p:tgtEl>
                                        <p:attrNameLst>
                                          <p:attrName>style.visibility</p:attrName>
                                        </p:attrNameLst>
                                      </p:cBhvr>
                                      <p:to>
                                        <p:strVal val="visible"/>
                                      </p:to>
                                    </p:set>
                                    <p:anim calcmode="lin" valueType="num">
                                      <p:cBhvr>
                                        <p:cTn id="121" dur="500" fill="hold"/>
                                        <p:tgtEl>
                                          <p:spTgt spid="196613"/>
                                        </p:tgtEl>
                                        <p:attrNameLst>
                                          <p:attrName>ppt_x</p:attrName>
                                        </p:attrNameLst>
                                      </p:cBhvr>
                                      <p:tavLst>
                                        <p:tav tm="0">
                                          <p:val>
                                            <p:strVal val="#ppt_x"/>
                                          </p:val>
                                        </p:tav>
                                        <p:tav tm="50000">
                                          <p:val>
                                            <p:strVal val="#ppt_x+.1"/>
                                          </p:val>
                                        </p:tav>
                                        <p:tav tm="100000">
                                          <p:val>
                                            <p:strVal val="#ppt_x"/>
                                          </p:val>
                                        </p:tav>
                                      </p:tavLst>
                                    </p:anim>
                                    <p:anim calcmode="lin" valueType="num">
                                      <p:cBhvr>
                                        <p:cTn id="122" dur="500" fill="hold"/>
                                        <p:tgtEl>
                                          <p:spTgt spid="196613"/>
                                        </p:tgtEl>
                                        <p:attrNameLst>
                                          <p:attrName>ppt_y</p:attrName>
                                        </p:attrNameLst>
                                      </p:cBhvr>
                                      <p:tavLst>
                                        <p:tav tm="0">
                                          <p:val>
                                            <p:strVal val="#ppt_y"/>
                                          </p:val>
                                        </p:tav>
                                        <p:tav tm="100000">
                                          <p:val>
                                            <p:strVal val="#ppt_y"/>
                                          </p:val>
                                        </p:tav>
                                      </p:tavLst>
                                    </p:anim>
                                    <p:anim calcmode="lin" valueType="num">
                                      <p:cBhvr>
                                        <p:cTn id="123" dur="500" fill="hold"/>
                                        <p:tgtEl>
                                          <p:spTgt spid="196613"/>
                                        </p:tgtEl>
                                        <p:attrNameLst>
                                          <p:attrName>ppt_h</p:attrName>
                                        </p:attrNameLst>
                                      </p:cBhvr>
                                      <p:tavLst>
                                        <p:tav tm="0">
                                          <p:val>
                                            <p:strVal val="#ppt_h/10"/>
                                          </p:val>
                                        </p:tav>
                                        <p:tav tm="50000">
                                          <p:val>
                                            <p:strVal val="#ppt_h+.01"/>
                                          </p:val>
                                        </p:tav>
                                        <p:tav tm="100000">
                                          <p:val>
                                            <p:strVal val="#ppt_h"/>
                                          </p:val>
                                        </p:tav>
                                      </p:tavLst>
                                    </p:anim>
                                    <p:anim calcmode="lin" valueType="num">
                                      <p:cBhvr>
                                        <p:cTn id="124" dur="500" fill="hold"/>
                                        <p:tgtEl>
                                          <p:spTgt spid="196613"/>
                                        </p:tgtEl>
                                        <p:attrNameLst>
                                          <p:attrName>ppt_w</p:attrName>
                                        </p:attrNameLst>
                                      </p:cBhvr>
                                      <p:tavLst>
                                        <p:tav tm="0">
                                          <p:val>
                                            <p:strVal val="#ppt_w/10"/>
                                          </p:val>
                                        </p:tav>
                                        <p:tav tm="50000">
                                          <p:val>
                                            <p:strVal val="#ppt_w+.01"/>
                                          </p:val>
                                        </p:tav>
                                        <p:tav tm="100000">
                                          <p:val>
                                            <p:strVal val="#ppt_w"/>
                                          </p:val>
                                        </p:tav>
                                      </p:tavLst>
                                    </p:anim>
                                    <p:animEffect transition="in" filter="fade">
                                      <p:cBhvr>
                                        <p:cTn id="125" dur="500" tmFilter="0,0; .5, 1; 1, 1"/>
                                        <p:tgtEl>
                                          <p:spTgt spid="196613"/>
                                        </p:tgtEl>
                                      </p:cBhvr>
                                    </p:animEffect>
                                  </p:childTnLst>
                                </p:cTn>
                              </p:par>
                            </p:childTnLst>
                          </p:cTn>
                        </p:par>
                      </p:childTnLst>
                    </p:cTn>
                  </p:par>
                  <p:par>
                    <p:cTn id="126" fill="hold">
                      <p:stCondLst>
                        <p:cond delay="indefinite"/>
                      </p:stCondLst>
                      <p:childTnLst>
                        <p:par>
                          <p:cTn id="127" fill="hold">
                            <p:stCondLst>
                              <p:cond delay="0"/>
                            </p:stCondLst>
                            <p:childTnLst>
                              <p:par>
                                <p:cTn id="128" presetID="41" presetClass="entr" presetSubtype="0" fill="hold" grpId="9" nodeType="clickEffect">
                                  <p:stCondLst>
                                    <p:cond delay="0"/>
                                  </p:stCondLst>
                                  <p:iterate type="lt">
                                    <p:tmPct val="10000"/>
                                  </p:iterate>
                                  <p:childTnLst>
                                    <p:set>
                                      <p:cBhvr>
                                        <p:cTn id="129" dur="1" fill="hold">
                                          <p:stCondLst>
                                            <p:cond delay="0"/>
                                          </p:stCondLst>
                                        </p:cTn>
                                        <p:tgtEl>
                                          <p:spTgt spid="196614"/>
                                        </p:tgtEl>
                                        <p:attrNameLst>
                                          <p:attrName>style.visibility</p:attrName>
                                        </p:attrNameLst>
                                      </p:cBhvr>
                                      <p:to>
                                        <p:strVal val="visible"/>
                                      </p:to>
                                    </p:set>
                                    <p:anim calcmode="lin" valueType="num">
                                      <p:cBhvr>
                                        <p:cTn id="130" dur="500" fill="hold"/>
                                        <p:tgtEl>
                                          <p:spTgt spid="196614"/>
                                        </p:tgtEl>
                                        <p:attrNameLst>
                                          <p:attrName>ppt_x</p:attrName>
                                        </p:attrNameLst>
                                      </p:cBhvr>
                                      <p:tavLst>
                                        <p:tav tm="0">
                                          <p:val>
                                            <p:strVal val="#ppt_x"/>
                                          </p:val>
                                        </p:tav>
                                        <p:tav tm="50000">
                                          <p:val>
                                            <p:strVal val="#ppt_x+.1"/>
                                          </p:val>
                                        </p:tav>
                                        <p:tav tm="100000">
                                          <p:val>
                                            <p:strVal val="#ppt_x"/>
                                          </p:val>
                                        </p:tav>
                                      </p:tavLst>
                                    </p:anim>
                                    <p:anim calcmode="lin" valueType="num">
                                      <p:cBhvr>
                                        <p:cTn id="131" dur="500" fill="hold"/>
                                        <p:tgtEl>
                                          <p:spTgt spid="196614"/>
                                        </p:tgtEl>
                                        <p:attrNameLst>
                                          <p:attrName>ppt_y</p:attrName>
                                        </p:attrNameLst>
                                      </p:cBhvr>
                                      <p:tavLst>
                                        <p:tav tm="0">
                                          <p:val>
                                            <p:strVal val="#ppt_y"/>
                                          </p:val>
                                        </p:tav>
                                        <p:tav tm="100000">
                                          <p:val>
                                            <p:strVal val="#ppt_y"/>
                                          </p:val>
                                        </p:tav>
                                      </p:tavLst>
                                    </p:anim>
                                    <p:anim calcmode="lin" valueType="num">
                                      <p:cBhvr>
                                        <p:cTn id="132" dur="500" fill="hold"/>
                                        <p:tgtEl>
                                          <p:spTgt spid="196614"/>
                                        </p:tgtEl>
                                        <p:attrNameLst>
                                          <p:attrName>ppt_h</p:attrName>
                                        </p:attrNameLst>
                                      </p:cBhvr>
                                      <p:tavLst>
                                        <p:tav tm="0">
                                          <p:val>
                                            <p:strVal val="#ppt_h/10"/>
                                          </p:val>
                                        </p:tav>
                                        <p:tav tm="50000">
                                          <p:val>
                                            <p:strVal val="#ppt_h+.01"/>
                                          </p:val>
                                        </p:tav>
                                        <p:tav tm="100000">
                                          <p:val>
                                            <p:strVal val="#ppt_h"/>
                                          </p:val>
                                        </p:tav>
                                      </p:tavLst>
                                    </p:anim>
                                    <p:anim calcmode="lin" valueType="num">
                                      <p:cBhvr>
                                        <p:cTn id="133" dur="500" fill="hold"/>
                                        <p:tgtEl>
                                          <p:spTgt spid="196614"/>
                                        </p:tgtEl>
                                        <p:attrNameLst>
                                          <p:attrName>ppt_w</p:attrName>
                                        </p:attrNameLst>
                                      </p:cBhvr>
                                      <p:tavLst>
                                        <p:tav tm="0">
                                          <p:val>
                                            <p:strVal val="#ppt_w/10"/>
                                          </p:val>
                                        </p:tav>
                                        <p:tav tm="50000">
                                          <p:val>
                                            <p:strVal val="#ppt_w+.01"/>
                                          </p:val>
                                        </p:tav>
                                        <p:tav tm="100000">
                                          <p:val>
                                            <p:strVal val="#ppt_w"/>
                                          </p:val>
                                        </p:tav>
                                      </p:tavLst>
                                    </p:anim>
                                    <p:animEffect transition="in" filter="fade">
                                      <p:cBhvr>
                                        <p:cTn id="134" dur="500" tmFilter="0,0; .5, 1; 1, 1"/>
                                        <p:tgtEl>
                                          <p:spTgt spid="196614"/>
                                        </p:tgtEl>
                                      </p:cBhvr>
                                    </p:animEffect>
                                  </p:childTnLst>
                                </p:cTn>
                              </p:par>
                            </p:childTnLst>
                          </p:cTn>
                        </p:par>
                      </p:childTnLst>
                    </p:cTn>
                  </p:par>
                  <p:par>
                    <p:cTn id="135" fill="hold">
                      <p:stCondLst>
                        <p:cond delay="indefinite"/>
                      </p:stCondLst>
                      <p:childTnLst>
                        <p:par>
                          <p:cTn id="136" fill="hold">
                            <p:stCondLst>
                              <p:cond delay="0"/>
                            </p:stCondLst>
                            <p:childTnLst>
                              <p:par>
                                <p:cTn id="137" presetID="41" presetClass="exit" presetSubtype="0" fill="hold" grpId="10" nodeType="clickEffect">
                                  <p:stCondLst>
                                    <p:cond delay="0"/>
                                  </p:stCondLst>
                                  <p:iterate type="lt">
                                    <p:tmPct val="10000"/>
                                  </p:iterate>
                                  <p:childTnLst>
                                    <p:anim calcmode="lin" valueType="num">
                                      <p:cBhvr>
                                        <p:cTn id="138" dur="500"/>
                                        <p:tgtEl>
                                          <p:spTgt spid="196614"/>
                                        </p:tgtEl>
                                        <p:attrNameLst>
                                          <p:attrName>ppt_x</p:attrName>
                                        </p:attrNameLst>
                                      </p:cBhvr>
                                      <p:tavLst>
                                        <p:tav tm="0">
                                          <p:val>
                                            <p:strVal val="ppt_x"/>
                                          </p:val>
                                        </p:tav>
                                        <p:tav tm="50000">
                                          <p:val>
                                            <p:strVal val="ppt_x+.1"/>
                                          </p:val>
                                        </p:tav>
                                        <p:tav tm="100000">
                                          <p:val>
                                            <p:strVal val="ppt_x"/>
                                          </p:val>
                                        </p:tav>
                                      </p:tavLst>
                                    </p:anim>
                                    <p:anim calcmode="lin" valueType="num">
                                      <p:cBhvr>
                                        <p:cTn id="139" dur="500"/>
                                        <p:tgtEl>
                                          <p:spTgt spid="196614"/>
                                        </p:tgtEl>
                                        <p:attrNameLst>
                                          <p:attrName>ppt_y</p:attrName>
                                        </p:attrNameLst>
                                      </p:cBhvr>
                                      <p:tavLst>
                                        <p:tav tm="0">
                                          <p:val>
                                            <p:strVal val="ppt_y"/>
                                          </p:val>
                                        </p:tav>
                                        <p:tav tm="100000">
                                          <p:val>
                                            <p:strVal val="ppt_y"/>
                                          </p:val>
                                        </p:tav>
                                      </p:tavLst>
                                    </p:anim>
                                    <p:anim calcmode="lin" valueType="num">
                                      <p:cBhvr>
                                        <p:cTn id="140" dur="500"/>
                                        <p:tgtEl>
                                          <p:spTgt spid="196614"/>
                                        </p:tgtEl>
                                        <p:attrNameLst>
                                          <p:attrName>ppt_h</p:attrName>
                                        </p:attrNameLst>
                                      </p:cBhvr>
                                      <p:tavLst>
                                        <p:tav tm="0">
                                          <p:val>
                                            <p:strVal val="ppt_h"/>
                                          </p:val>
                                        </p:tav>
                                        <p:tav tm="50000">
                                          <p:val>
                                            <p:strVal val="ppt_h+.01"/>
                                          </p:val>
                                        </p:tav>
                                        <p:tav tm="100000">
                                          <p:val>
                                            <p:strVal val="ppt_h/10"/>
                                          </p:val>
                                        </p:tav>
                                      </p:tavLst>
                                    </p:anim>
                                    <p:anim calcmode="lin" valueType="num">
                                      <p:cBhvr>
                                        <p:cTn id="141" dur="500"/>
                                        <p:tgtEl>
                                          <p:spTgt spid="196614"/>
                                        </p:tgtEl>
                                        <p:attrNameLst>
                                          <p:attrName>ppt_w</p:attrName>
                                        </p:attrNameLst>
                                      </p:cBhvr>
                                      <p:tavLst>
                                        <p:tav tm="0">
                                          <p:val>
                                            <p:strVal val="ppt_w"/>
                                          </p:val>
                                        </p:tav>
                                        <p:tav tm="50000">
                                          <p:val>
                                            <p:strVal val="ppt_w+.01"/>
                                          </p:val>
                                        </p:tav>
                                        <p:tav tm="100000">
                                          <p:val>
                                            <p:strVal val="ppt_w/10"/>
                                          </p:val>
                                        </p:tav>
                                      </p:tavLst>
                                    </p:anim>
                                    <p:animEffect transition="out" filter="fade">
                                      <p:cBhvr>
                                        <p:cTn id="142" dur="500" tmFilter="0,0; .5, 0; 1, 1"/>
                                        <p:tgtEl>
                                          <p:spTgt spid="196614"/>
                                        </p:tgtEl>
                                      </p:cBhvr>
                                    </p:animEffect>
                                    <p:set>
                                      <p:cBhvr>
                                        <p:cTn id="143" dur="1" fill="hold">
                                          <p:stCondLst>
                                            <p:cond delay="499"/>
                                          </p:stCondLst>
                                        </p:cTn>
                                        <p:tgtEl>
                                          <p:spTgt spid="196614"/>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41" presetClass="entr" presetSubtype="0" fill="hold" grpId="11" nodeType="clickEffect">
                                  <p:stCondLst>
                                    <p:cond delay="0"/>
                                  </p:stCondLst>
                                  <p:iterate type="lt">
                                    <p:tmPct val="10000"/>
                                  </p:iterate>
                                  <p:childTnLst>
                                    <p:set>
                                      <p:cBhvr>
                                        <p:cTn id="147" dur="1" fill="hold">
                                          <p:stCondLst>
                                            <p:cond delay="0"/>
                                          </p:stCondLst>
                                        </p:cTn>
                                        <p:tgtEl>
                                          <p:spTgt spid="196613"/>
                                        </p:tgtEl>
                                        <p:attrNameLst>
                                          <p:attrName>style.visibility</p:attrName>
                                        </p:attrNameLst>
                                      </p:cBhvr>
                                      <p:to>
                                        <p:strVal val="visible"/>
                                      </p:to>
                                    </p:set>
                                    <p:anim calcmode="lin" valueType="num">
                                      <p:cBhvr>
                                        <p:cTn id="148" dur="500" fill="hold"/>
                                        <p:tgtEl>
                                          <p:spTgt spid="196613"/>
                                        </p:tgtEl>
                                        <p:attrNameLst>
                                          <p:attrName>ppt_x</p:attrName>
                                        </p:attrNameLst>
                                      </p:cBhvr>
                                      <p:tavLst>
                                        <p:tav tm="0">
                                          <p:val>
                                            <p:strVal val="#ppt_x"/>
                                          </p:val>
                                        </p:tav>
                                        <p:tav tm="50000">
                                          <p:val>
                                            <p:strVal val="#ppt_x+.1"/>
                                          </p:val>
                                        </p:tav>
                                        <p:tav tm="100000">
                                          <p:val>
                                            <p:strVal val="#ppt_x"/>
                                          </p:val>
                                        </p:tav>
                                      </p:tavLst>
                                    </p:anim>
                                    <p:anim calcmode="lin" valueType="num">
                                      <p:cBhvr>
                                        <p:cTn id="149" dur="500" fill="hold"/>
                                        <p:tgtEl>
                                          <p:spTgt spid="196613"/>
                                        </p:tgtEl>
                                        <p:attrNameLst>
                                          <p:attrName>ppt_y</p:attrName>
                                        </p:attrNameLst>
                                      </p:cBhvr>
                                      <p:tavLst>
                                        <p:tav tm="0">
                                          <p:val>
                                            <p:strVal val="#ppt_y"/>
                                          </p:val>
                                        </p:tav>
                                        <p:tav tm="100000">
                                          <p:val>
                                            <p:strVal val="#ppt_y"/>
                                          </p:val>
                                        </p:tav>
                                      </p:tavLst>
                                    </p:anim>
                                    <p:anim calcmode="lin" valueType="num">
                                      <p:cBhvr>
                                        <p:cTn id="150" dur="500" fill="hold"/>
                                        <p:tgtEl>
                                          <p:spTgt spid="196613"/>
                                        </p:tgtEl>
                                        <p:attrNameLst>
                                          <p:attrName>ppt_h</p:attrName>
                                        </p:attrNameLst>
                                      </p:cBhvr>
                                      <p:tavLst>
                                        <p:tav tm="0">
                                          <p:val>
                                            <p:strVal val="#ppt_h/10"/>
                                          </p:val>
                                        </p:tav>
                                        <p:tav tm="50000">
                                          <p:val>
                                            <p:strVal val="#ppt_h+.01"/>
                                          </p:val>
                                        </p:tav>
                                        <p:tav tm="100000">
                                          <p:val>
                                            <p:strVal val="#ppt_h"/>
                                          </p:val>
                                        </p:tav>
                                      </p:tavLst>
                                    </p:anim>
                                    <p:anim calcmode="lin" valueType="num">
                                      <p:cBhvr>
                                        <p:cTn id="151" dur="500" fill="hold"/>
                                        <p:tgtEl>
                                          <p:spTgt spid="196613"/>
                                        </p:tgtEl>
                                        <p:attrNameLst>
                                          <p:attrName>ppt_w</p:attrName>
                                        </p:attrNameLst>
                                      </p:cBhvr>
                                      <p:tavLst>
                                        <p:tav tm="0">
                                          <p:val>
                                            <p:strVal val="#ppt_w/10"/>
                                          </p:val>
                                        </p:tav>
                                        <p:tav tm="50000">
                                          <p:val>
                                            <p:strVal val="#ppt_w+.01"/>
                                          </p:val>
                                        </p:tav>
                                        <p:tav tm="100000">
                                          <p:val>
                                            <p:strVal val="#ppt_w"/>
                                          </p:val>
                                        </p:tav>
                                      </p:tavLst>
                                    </p:anim>
                                    <p:animEffect transition="in" filter="fade">
                                      <p:cBhvr>
                                        <p:cTn id="152" dur="500" tmFilter="0,0; .5, 1; 1, 1"/>
                                        <p:tgtEl>
                                          <p:spTgt spid="196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3" grpId="0"/>
      <p:bldP spid="196613" grpId="1"/>
      <p:bldP spid="196613" grpId="2"/>
      <p:bldP spid="196613" grpId="3"/>
      <p:bldP spid="196613" grpId="4"/>
      <p:bldP spid="196613" grpId="5"/>
      <p:bldP spid="196613" grpId="6"/>
      <p:bldP spid="196613" grpId="7"/>
      <p:bldP spid="196613" grpId="8"/>
      <p:bldP spid="196613" grpId="9"/>
      <p:bldP spid="196613" grpId="10"/>
      <p:bldP spid="196613" grpId="11"/>
      <p:bldP spid="196614" grpId="0"/>
      <p:bldP spid="196614" grpId="1"/>
      <p:bldP spid="196614" grpId="2"/>
      <p:bldP spid="196614" grpId="3"/>
      <p:bldP spid="196614" grpId="4"/>
      <p:bldP spid="196614" grpId="5"/>
      <p:bldP spid="196614" grpId="6"/>
      <p:bldP spid="196614" grpId="7"/>
      <p:bldP spid="196614" grpId="8"/>
      <p:bldP spid="196614" grpId="9"/>
      <p:bldP spid="196614" grpId="10"/>
      <p:bldP spid="196615" grpId="0"/>
      <p:bldP spid="196615" grpId="1"/>
      <p:bldP spid="196616" grpId="0" animBg="1"/>
      <p:bldP spid="196616" grpId="1" animBg="1"/>
      <p:bldP spid="196616" grpId="2" animBg="1"/>
      <p:bldP spid="196616" grpId="3" animBg="1"/>
      <p:bldP spid="196616"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51840" y="772399"/>
            <a:ext cx="3240320" cy="1041311"/>
          </a:xfrm>
          <a:prstGeom prst="rect">
            <a:avLst/>
          </a:prstGeom>
        </p:spPr>
        <p:txBody>
          <a:bodyPr wrap="square">
            <a:spAutoFit/>
          </a:bodyPr>
          <a:lstStyle/>
          <a:p>
            <a:pPr lvl="0">
              <a:lnSpc>
                <a:spcPts val="1000"/>
              </a:lnSpc>
              <a:spcBef>
                <a:spcPts val="600"/>
              </a:spcBef>
            </a:pPr>
            <a:r>
              <a:rPr lang="es-PE" dirty="0" smtClean="0"/>
              <a:t>1.  Prolegómenos</a:t>
            </a:r>
            <a:endParaRPr lang="es-PE" dirty="0"/>
          </a:p>
          <a:p>
            <a:pPr>
              <a:lnSpc>
                <a:spcPts val="1000"/>
              </a:lnSpc>
              <a:spcBef>
                <a:spcPts val="600"/>
              </a:spcBef>
            </a:pPr>
            <a:r>
              <a:rPr lang="es-ES" dirty="0" smtClean="0"/>
              <a:t>1.1. Investigación </a:t>
            </a:r>
          </a:p>
          <a:p>
            <a:pPr>
              <a:lnSpc>
                <a:spcPts val="1000"/>
              </a:lnSpc>
              <a:spcBef>
                <a:spcPts val="600"/>
              </a:spcBef>
            </a:pPr>
            <a:r>
              <a:rPr lang="es-ES" dirty="0" smtClean="0"/>
              <a:t>1.2. Ciencia</a:t>
            </a:r>
          </a:p>
          <a:p>
            <a:pPr>
              <a:lnSpc>
                <a:spcPts val="1000"/>
              </a:lnSpc>
              <a:spcBef>
                <a:spcPts val="600"/>
              </a:spcBef>
            </a:pPr>
            <a:r>
              <a:rPr lang="es-ES" dirty="0" smtClean="0"/>
              <a:t>1.3. Entorno actual</a:t>
            </a:r>
          </a:p>
          <a:p>
            <a:pPr>
              <a:lnSpc>
                <a:spcPts val="1000"/>
              </a:lnSpc>
              <a:spcBef>
                <a:spcPts val="600"/>
              </a:spcBef>
            </a:pPr>
            <a:r>
              <a:rPr lang="es-PE" dirty="0" smtClean="0"/>
              <a:t>1.4. Propuestas esporádicas</a:t>
            </a:r>
            <a:endParaRPr lang="es-PE" dirty="0"/>
          </a:p>
        </p:txBody>
      </p:sp>
      <p:sp>
        <p:nvSpPr>
          <p:cNvPr id="4" name="3 Rectángulo"/>
          <p:cNvSpPr/>
          <p:nvPr/>
        </p:nvSpPr>
        <p:spPr>
          <a:xfrm>
            <a:off x="2145245" y="1806015"/>
            <a:ext cx="4523803" cy="2308324"/>
          </a:xfrm>
          <a:prstGeom prst="rect">
            <a:avLst/>
          </a:prstGeom>
        </p:spPr>
        <p:txBody>
          <a:bodyPr wrap="none">
            <a:spAutoFit/>
          </a:bodyPr>
          <a:lstStyle/>
          <a:p>
            <a:pPr lvl="0"/>
            <a:r>
              <a:rPr lang="es-PE" b="1" dirty="0" smtClean="0">
                <a:solidFill>
                  <a:srgbClr val="9933FF"/>
                </a:solidFill>
              </a:rPr>
              <a:t>2. Propuestas </a:t>
            </a:r>
            <a:r>
              <a:rPr lang="es-PE" b="1" dirty="0">
                <a:solidFill>
                  <a:srgbClr val="9933FF"/>
                </a:solidFill>
              </a:rPr>
              <a:t>de investigación </a:t>
            </a:r>
            <a:r>
              <a:rPr lang="es-PE" b="1" dirty="0" smtClean="0">
                <a:solidFill>
                  <a:srgbClr val="9933FF"/>
                </a:solidFill>
              </a:rPr>
              <a:t>educativa</a:t>
            </a:r>
          </a:p>
          <a:p>
            <a:pPr lvl="0"/>
            <a:r>
              <a:rPr lang="es-PE" b="1" dirty="0" smtClean="0">
                <a:solidFill>
                  <a:srgbClr val="9933FF"/>
                </a:solidFill>
              </a:rPr>
              <a:t>2.1. Investigación </a:t>
            </a:r>
            <a:r>
              <a:rPr lang="es-PE" b="1" dirty="0">
                <a:solidFill>
                  <a:srgbClr val="FF0066"/>
                </a:solidFill>
                <a:effectLst>
                  <a:outerShdw blurRad="38100" dist="38100" dir="2700000" algn="tl">
                    <a:srgbClr val="000000">
                      <a:alpha val="43137"/>
                    </a:srgbClr>
                  </a:outerShdw>
                </a:effectLst>
              </a:rPr>
              <a:t>sobre</a:t>
            </a:r>
            <a:r>
              <a:rPr lang="es-PE" b="1" dirty="0">
                <a:solidFill>
                  <a:srgbClr val="9933FF"/>
                </a:solidFill>
              </a:rPr>
              <a:t> la </a:t>
            </a:r>
            <a:r>
              <a:rPr lang="es-PE" b="1" dirty="0" smtClean="0">
                <a:solidFill>
                  <a:srgbClr val="9933FF"/>
                </a:solidFill>
              </a:rPr>
              <a:t>enseñanza</a:t>
            </a:r>
          </a:p>
          <a:p>
            <a:pPr lvl="0"/>
            <a:r>
              <a:rPr lang="es-PE" b="1" dirty="0" smtClean="0">
                <a:solidFill>
                  <a:srgbClr val="9933FF"/>
                </a:solidFill>
              </a:rPr>
              <a:t>2.2. Investigación </a:t>
            </a:r>
            <a:r>
              <a:rPr lang="es-PE" b="1" dirty="0" smtClean="0">
                <a:solidFill>
                  <a:srgbClr val="FF0066"/>
                </a:solidFill>
                <a:effectLst>
                  <a:outerShdw blurRad="38100" dist="38100" dir="2700000" algn="tl">
                    <a:srgbClr val="000000">
                      <a:alpha val="43137"/>
                    </a:srgbClr>
                  </a:outerShdw>
                </a:effectLst>
              </a:rPr>
              <a:t>en</a:t>
            </a:r>
            <a:r>
              <a:rPr lang="es-PE" b="1" dirty="0" smtClean="0">
                <a:solidFill>
                  <a:srgbClr val="9933FF"/>
                </a:solidFill>
              </a:rPr>
              <a:t> </a:t>
            </a:r>
            <a:r>
              <a:rPr lang="es-PE" b="1" dirty="0">
                <a:solidFill>
                  <a:srgbClr val="9933FF"/>
                </a:solidFill>
              </a:rPr>
              <a:t>la </a:t>
            </a:r>
            <a:r>
              <a:rPr lang="es-PE" b="1" dirty="0" smtClean="0">
                <a:solidFill>
                  <a:srgbClr val="9933FF"/>
                </a:solidFill>
              </a:rPr>
              <a:t>enseñanza</a:t>
            </a:r>
          </a:p>
          <a:p>
            <a:pPr lvl="0"/>
            <a:r>
              <a:rPr lang="es-PE" b="1" dirty="0" smtClean="0">
                <a:solidFill>
                  <a:srgbClr val="9933FF"/>
                </a:solidFill>
              </a:rPr>
              <a:t>2.3. La investigación/acción</a:t>
            </a:r>
          </a:p>
          <a:p>
            <a:r>
              <a:rPr lang="es-PE" b="1" dirty="0" smtClean="0">
                <a:solidFill>
                  <a:srgbClr val="9933FF"/>
                </a:solidFill>
              </a:rPr>
              <a:t>2.3.1. La </a:t>
            </a:r>
            <a:r>
              <a:rPr lang="es-PE" b="1" dirty="0">
                <a:solidFill>
                  <a:srgbClr val="9933FF"/>
                </a:solidFill>
              </a:rPr>
              <a:t>I/</a:t>
            </a:r>
            <a:r>
              <a:rPr lang="es-PE" b="1" dirty="0">
                <a:solidFill>
                  <a:srgbClr val="9933FF"/>
                </a:solidFill>
              </a:rPr>
              <a:t>AParticipativa</a:t>
            </a:r>
            <a:r>
              <a:rPr lang="es-PE" b="1" dirty="0">
                <a:solidFill>
                  <a:srgbClr val="9933FF"/>
                </a:solidFill>
              </a:rPr>
              <a:t> (I/AP).  </a:t>
            </a:r>
          </a:p>
          <a:p>
            <a:pPr lvl="0"/>
            <a:r>
              <a:rPr lang="es-PE" b="1" dirty="0" smtClean="0">
                <a:solidFill>
                  <a:srgbClr val="9933FF"/>
                </a:solidFill>
              </a:rPr>
              <a:t>2.3.2. La </a:t>
            </a:r>
            <a:r>
              <a:rPr lang="es-PE" b="1" dirty="0">
                <a:solidFill>
                  <a:srgbClr val="9933FF"/>
                </a:solidFill>
              </a:rPr>
              <a:t>I/</a:t>
            </a:r>
            <a:r>
              <a:rPr lang="es-PE" b="1" dirty="0">
                <a:solidFill>
                  <a:srgbClr val="9933FF"/>
                </a:solidFill>
              </a:rPr>
              <a:t>AEducativa</a:t>
            </a:r>
            <a:r>
              <a:rPr lang="es-PE" b="1" dirty="0">
                <a:solidFill>
                  <a:srgbClr val="9933FF"/>
                </a:solidFill>
              </a:rPr>
              <a:t>, o segunda </a:t>
            </a:r>
            <a:r>
              <a:rPr lang="es-PE" b="1" dirty="0" smtClean="0">
                <a:solidFill>
                  <a:srgbClr val="9933FF"/>
                </a:solidFill>
              </a:rPr>
              <a:t>aplicación</a:t>
            </a:r>
          </a:p>
          <a:p>
            <a:r>
              <a:rPr lang="es-PE" b="1" dirty="0" smtClean="0">
                <a:solidFill>
                  <a:srgbClr val="9933FF"/>
                </a:solidFill>
              </a:rPr>
              <a:t>2.3.3. La </a:t>
            </a:r>
            <a:r>
              <a:rPr lang="es-PE" b="1" dirty="0">
                <a:solidFill>
                  <a:srgbClr val="9933FF"/>
                </a:solidFill>
              </a:rPr>
              <a:t>I/</a:t>
            </a:r>
            <a:r>
              <a:rPr lang="es-PE" b="1" dirty="0">
                <a:solidFill>
                  <a:srgbClr val="9933FF"/>
                </a:solidFill>
              </a:rPr>
              <a:t>APedagógica</a:t>
            </a:r>
            <a:r>
              <a:rPr lang="es-PE" b="1" dirty="0">
                <a:solidFill>
                  <a:srgbClr val="9933FF"/>
                </a:solidFill>
              </a:rPr>
              <a:t> (I/AP)</a:t>
            </a:r>
          </a:p>
          <a:p>
            <a:r>
              <a:rPr lang="es-ES" b="1" dirty="0" smtClean="0">
                <a:solidFill>
                  <a:srgbClr val="9933FF"/>
                </a:solidFill>
              </a:rPr>
              <a:t>2.3.4. Investigación/Acción/Crítica </a:t>
            </a:r>
            <a:r>
              <a:rPr lang="es-ES" b="1" dirty="0">
                <a:solidFill>
                  <a:srgbClr val="9933FF"/>
                </a:solidFill>
              </a:rPr>
              <a:t>y </a:t>
            </a:r>
            <a:r>
              <a:rPr lang="es-ES" b="1" dirty="0" smtClean="0">
                <a:solidFill>
                  <a:srgbClr val="9933FF"/>
                </a:solidFill>
              </a:rPr>
              <a:t>Reflexiva</a:t>
            </a:r>
            <a:endParaRPr lang="es-PE" b="1" dirty="0">
              <a:solidFill>
                <a:srgbClr val="9933FF"/>
              </a:solidFill>
            </a:endParaRPr>
          </a:p>
        </p:txBody>
      </p:sp>
      <p:sp>
        <p:nvSpPr>
          <p:cNvPr id="5" name="4 Rectángulo"/>
          <p:cNvSpPr/>
          <p:nvPr/>
        </p:nvSpPr>
        <p:spPr>
          <a:xfrm>
            <a:off x="2808615" y="4107675"/>
            <a:ext cx="3526769" cy="1477328"/>
          </a:xfrm>
          <a:prstGeom prst="rect">
            <a:avLst/>
          </a:prstGeom>
        </p:spPr>
        <p:txBody>
          <a:bodyPr wrap="square">
            <a:spAutoFit/>
          </a:bodyPr>
          <a:lstStyle/>
          <a:p>
            <a:pPr lvl="0"/>
            <a:r>
              <a:rPr lang="es-PE" b="1" dirty="0" smtClean="0">
                <a:solidFill>
                  <a:srgbClr val="0000FF"/>
                </a:solidFill>
              </a:rPr>
              <a:t>3. Otras </a:t>
            </a:r>
            <a:r>
              <a:rPr lang="es-PE" b="1" dirty="0">
                <a:solidFill>
                  <a:srgbClr val="0000FF"/>
                </a:solidFill>
              </a:rPr>
              <a:t>propuestas</a:t>
            </a:r>
          </a:p>
          <a:p>
            <a:r>
              <a:rPr lang="es-PE" b="1" dirty="0" smtClean="0">
                <a:solidFill>
                  <a:srgbClr val="0000FF"/>
                </a:solidFill>
              </a:rPr>
              <a:t>3.1.</a:t>
            </a:r>
            <a:r>
              <a:rPr lang="es-PE" b="1" dirty="0">
                <a:solidFill>
                  <a:srgbClr val="0000FF"/>
                </a:solidFill>
              </a:rPr>
              <a:t> </a:t>
            </a:r>
            <a:r>
              <a:rPr lang="es-PE" b="1" dirty="0" smtClean="0">
                <a:solidFill>
                  <a:srgbClr val="0000FF"/>
                </a:solidFill>
              </a:rPr>
              <a:t>Tema </a:t>
            </a:r>
            <a:r>
              <a:rPr lang="es-PE" b="1" dirty="0">
                <a:solidFill>
                  <a:srgbClr val="0000FF"/>
                </a:solidFill>
              </a:rPr>
              <a:t>de </a:t>
            </a:r>
            <a:r>
              <a:rPr lang="es-PE" b="1" dirty="0" smtClean="0">
                <a:solidFill>
                  <a:srgbClr val="0000FF"/>
                </a:solidFill>
              </a:rPr>
              <a:t>análisis</a:t>
            </a:r>
          </a:p>
          <a:p>
            <a:r>
              <a:rPr lang="es-PE" b="1" dirty="0" smtClean="0">
                <a:solidFill>
                  <a:srgbClr val="0000FF"/>
                </a:solidFill>
              </a:rPr>
              <a:t>3.2. Análisis </a:t>
            </a:r>
            <a:r>
              <a:rPr lang="es-PE" b="1" dirty="0">
                <a:solidFill>
                  <a:srgbClr val="0000FF"/>
                </a:solidFill>
              </a:rPr>
              <a:t>de la </a:t>
            </a:r>
            <a:r>
              <a:rPr lang="es-PE" b="1" dirty="0" smtClean="0">
                <a:solidFill>
                  <a:srgbClr val="0000FF"/>
                </a:solidFill>
              </a:rPr>
              <a:t>clase</a:t>
            </a:r>
          </a:p>
          <a:p>
            <a:r>
              <a:rPr lang="es-ES" b="1" dirty="0" smtClean="0">
                <a:solidFill>
                  <a:srgbClr val="0000FF"/>
                </a:solidFill>
              </a:rPr>
              <a:t>3.3. </a:t>
            </a:r>
            <a:r>
              <a:rPr lang="es-PE" b="1" dirty="0">
                <a:solidFill>
                  <a:srgbClr val="0000FF"/>
                </a:solidFill>
              </a:rPr>
              <a:t>Prácticas </a:t>
            </a:r>
            <a:r>
              <a:rPr lang="es-PE" b="1" dirty="0" smtClean="0">
                <a:solidFill>
                  <a:srgbClr val="0000FF"/>
                </a:solidFill>
              </a:rPr>
              <a:t>innovadoras</a:t>
            </a:r>
          </a:p>
          <a:p>
            <a:pPr marL="0" lvl="1"/>
            <a:r>
              <a:rPr lang="es-ES" b="1" dirty="0" smtClean="0">
                <a:solidFill>
                  <a:srgbClr val="0000FF"/>
                </a:solidFill>
              </a:rPr>
              <a:t>3.4. </a:t>
            </a:r>
            <a:r>
              <a:rPr lang="es-PE" b="1" dirty="0">
                <a:solidFill>
                  <a:srgbClr val="0000FF"/>
                </a:solidFill>
              </a:rPr>
              <a:t>Innovar la gestión </a:t>
            </a:r>
          </a:p>
        </p:txBody>
      </p:sp>
      <p:sp>
        <p:nvSpPr>
          <p:cNvPr id="6" name="5 Rectángulo"/>
          <p:cNvSpPr/>
          <p:nvPr/>
        </p:nvSpPr>
        <p:spPr>
          <a:xfrm>
            <a:off x="863587" y="5479009"/>
            <a:ext cx="7416824" cy="400110"/>
          </a:xfrm>
          <a:prstGeom prst="rect">
            <a:avLst/>
          </a:prstGeom>
        </p:spPr>
        <p:txBody>
          <a:bodyPr wrap="square">
            <a:spAutoFit/>
          </a:bodyPr>
          <a:lstStyle/>
          <a:p>
            <a:pPr lvl="0"/>
            <a:r>
              <a:rPr lang="es-PE" sz="2000" dirty="0"/>
              <a:t>4</a:t>
            </a:r>
            <a:r>
              <a:rPr lang="es-PE" sz="2000" dirty="0" smtClean="0"/>
              <a:t>. ¿Hacia </a:t>
            </a:r>
            <a:r>
              <a:rPr lang="es-PE" sz="2000" dirty="0"/>
              <a:t>dónde orientar la formación de investigadores educativos?</a:t>
            </a:r>
          </a:p>
        </p:txBody>
      </p:sp>
      <p:sp>
        <p:nvSpPr>
          <p:cNvPr id="2" name="1 Marcador de fecha"/>
          <p:cNvSpPr>
            <a:spLocks noGrp="1"/>
          </p:cNvSpPr>
          <p:nvPr>
            <p:ph type="dt" sz="half" idx="10"/>
          </p:nvPr>
        </p:nvSpPr>
        <p:spPr/>
        <p:txBody>
          <a:bodyPr/>
          <a:lstStyle/>
          <a:p>
            <a:r>
              <a:rPr lang="es-PE" dirty="0" smtClean="0"/>
              <a:t>31/03/2011</a:t>
            </a:r>
            <a:endParaRPr lang="es-PE" dirty="0"/>
          </a:p>
        </p:txBody>
      </p:sp>
      <p:sp>
        <p:nvSpPr>
          <p:cNvPr id="7" name="6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8" name="7 Marcador de número de diapositiva"/>
          <p:cNvSpPr>
            <a:spLocks noGrp="1"/>
          </p:cNvSpPr>
          <p:nvPr>
            <p:ph type="sldNum" sz="quarter" idx="12"/>
          </p:nvPr>
        </p:nvSpPr>
        <p:spPr/>
        <p:txBody>
          <a:bodyPr/>
          <a:lstStyle/>
          <a:p>
            <a:fld id="{4D8745AA-FB30-47A1-841E-3978A67336B1}" type="slidenum">
              <a:rPr lang="es-PE" smtClean="0"/>
              <a:t>3</a:t>
            </a:fld>
            <a:endParaRPr lang="es-PE" dirty="0"/>
          </a:p>
        </p:txBody>
      </p:sp>
      <p:sp>
        <p:nvSpPr>
          <p:cNvPr id="9" name="8 CuadroTexto"/>
          <p:cNvSpPr txBox="1"/>
          <p:nvPr/>
        </p:nvSpPr>
        <p:spPr>
          <a:xfrm>
            <a:off x="395536" y="-66293"/>
            <a:ext cx="8496944" cy="830997"/>
          </a:xfrm>
          <a:prstGeom prst="rect">
            <a:avLst/>
          </a:prstGeom>
          <a:noFill/>
        </p:spPr>
        <p:txBody>
          <a:bodyPr wrap="square" rtlCol="0">
            <a:spAutoFit/>
          </a:bodyPr>
          <a:lstStyle/>
          <a:p>
            <a:pPr algn="ctr"/>
            <a:r>
              <a:rPr lang="es-ES" sz="4800" b="1" dirty="0" smtClean="0">
                <a:solidFill>
                  <a:schemeClr val="bg1"/>
                </a:solidFill>
              </a:rPr>
              <a:t>Contenido </a:t>
            </a:r>
            <a:endParaRPr lang="es-PE" sz="4800" b="1" dirty="0">
              <a:solidFill>
                <a:schemeClr val="bg1"/>
              </a:solidFill>
            </a:endParaRPr>
          </a:p>
        </p:txBody>
      </p:sp>
    </p:spTree>
    <p:extLst>
      <p:ext uri="{BB962C8B-B14F-4D97-AF65-F5344CB8AC3E}">
        <p14:creationId xmlns:p14="http://schemas.microsoft.com/office/powerpoint/2010/main" val="61642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par>
                          <p:cTn id="12" fill="hold">
                            <p:stCondLst>
                              <p:cond delay="900"/>
                            </p:stCondLst>
                            <p:childTnLst>
                              <p:par>
                                <p:cTn id="13" presetID="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par>
                          <p:cTn id="15" fill="hold">
                            <p:stCondLst>
                              <p:cond delay="900"/>
                            </p:stCondLst>
                            <p:childTnLst>
                              <p:par>
                                <p:cTn id="16" presetID="6" presetClass="entr" presetSubtype="1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par>
                          <p:cTn id="19" fill="hold">
                            <p:stCondLst>
                              <p:cond delay="2900"/>
                            </p:stCondLst>
                            <p:childTnLst>
                              <p:par>
                                <p:cTn id="20" presetID="16" presetClass="entr" presetSubtype="21"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par>
                          <p:cTn id="23" fill="hold">
                            <p:stCondLst>
                              <p:cond delay="3400"/>
                            </p:stCondLst>
                            <p:childTnLst>
                              <p:par>
                                <p:cTn id="24" presetID="56" presetClass="entr" presetSubtype="0" fill="hold" grpId="0" nodeType="afterEffect">
                                  <p:stCondLst>
                                    <p:cond delay="0"/>
                                  </p:stCondLst>
                                  <p:iterate type="lt">
                                    <p:tmPct val="10000"/>
                                  </p:iterate>
                                  <p:childTnLst>
                                    <p:set>
                                      <p:cBhvr>
                                        <p:cTn id="25" dur="1" fill="hold">
                                          <p:stCondLst>
                                            <p:cond delay="0"/>
                                          </p:stCondLst>
                                        </p:cTn>
                                        <p:tgtEl>
                                          <p:spTgt spid="6"/>
                                        </p:tgtEl>
                                        <p:attrNameLst>
                                          <p:attrName>style.visibility</p:attrName>
                                        </p:attrNameLst>
                                      </p:cBhvr>
                                      <p:to>
                                        <p:strVal val="visible"/>
                                      </p:to>
                                    </p:set>
                                    <p:anim by="(-#ppt_w*2)" calcmode="lin" valueType="num">
                                      <p:cBhvr rctx="PPT">
                                        <p:cTn id="26" dur="500" autoRev="1" fill="hold">
                                          <p:stCondLst>
                                            <p:cond delay="0"/>
                                          </p:stCondLst>
                                        </p:cTn>
                                        <p:tgtEl>
                                          <p:spTgt spid="6"/>
                                        </p:tgtEl>
                                        <p:attrNameLst>
                                          <p:attrName>ppt_w</p:attrName>
                                        </p:attrNameLst>
                                      </p:cBhvr>
                                    </p:anim>
                                    <p:anim by="(#ppt_w*0.50)" calcmode="lin" valueType="num">
                                      <p:cBhvr>
                                        <p:cTn id="27" dur="500" decel="50000" autoRev="1" fill="hold">
                                          <p:stCondLst>
                                            <p:cond delay="0"/>
                                          </p:stCondLst>
                                        </p:cTn>
                                        <p:tgtEl>
                                          <p:spTgt spid="6"/>
                                        </p:tgtEl>
                                        <p:attrNameLst>
                                          <p:attrName>ppt_x</p:attrName>
                                        </p:attrNameLst>
                                      </p:cBhvr>
                                    </p:anim>
                                    <p:anim from="(-#ppt_h/2)" to="(#ppt_y)" calcmode="lin" valueType="num">
                                      <p:cBhvr>
                                        <p:cTn id="28" dur="1000" fill="hold">
                                          <p:stCondLst>
                                            <p:cond delay="0"/>
                                          </p:stCondLst>
                                        </p:cTn>
                                        <p:tgtEl>
                                          <p:spTgt spid="6"/>
                                        </p:tgtEl>
                                        <p:attrNameLst>
                                          <p:attrName>ppt_y</p:attrName>
                                        </p:attrNameLst>
                                      </p:cBhvr>
                                    </p:anim>
                                    <p:animRot by="21600000">
                                      <p:cBhvr>
                                        <p:cTn id="29"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31985" y="0"/>
            <a:ext cx="8801621" cy="523220"/>
          </a:xfrm>
          <a:prstGeom prst="rect">
            <a:avLst/>
          </a:prstGeom>
        </p:spPr>
        <p:txBody>
          <a:bodyPr wrap="square">
            <a:spAutoFit/>
          </a:bodyPr>
          <a:lstStyle/>
          <a:p>
            <a:pPr lvl="0" algn="ctr"/>
            <a:r>
              <a:rPr lang="es-PE" sz="2800" b="1" dirty="0" smtClean="0">
                <a:latin typeface="Arial" pitchFamily="34" charset="0"/>
                <a:cs typeface="Arial" pitchFamily="34" charset="0"/>
              </a:rPr>
              <a:t>1. Prolegómenos</a:t>
            </a:r>
            <a:endParaRPr lang="es-PE" sz="2800" dirty="0">
              <a:latin typeface="Arial" pitchFamily="34" charset="0"/>
              <a:cs typeface="Arial" pitchFamily="34" charset="0"/>
            </a:endParaRPr>
          </a:p>
        </p:txBody>
      </p:sp>
      <p:sp>
        <p:nvSpPr>
          <p:cNvPr id="4" name="3 Rectángulo"/>
          <p:cNvSpPr/>
          <p:nvPr/>
        </p:nvSpPr>
        <p:spPr>
          <a:xfrm>
            <a:off x="251520" y="548680"/>
            <a:ext cx="8712968" cy="2092881"/>
          </a:xfrm>
          <a:prstGeom prst="rect">
            <a:avLst/>
          </a:prstGeom>
          <a:solidFill>
            <a:schemeClr val="accent6">
              <a:lumMod val="40000"/>
              <a:lumOff val="60000"/>
            </a:schemeClr>
          </a:solidFill>
        </p:spPr>
        <p:txBody>
          <a:bodyPr wrap="square">
            <a:spAutoFit/>
          </a:bodyPr>
          <a:lstStyle/>
          <a:p>
            <a:pPr marL="0" lvl="1"/>
            <a:r>
              <a:rPr lang="es-ES" sz="2600" b="1" dirty="0" smtClean="0"/>
              <a:t>1.1.  Investigación</a:t>
            </a:r>
            <a:r>
              <a:rPr lang="es-ES" sz="2600" dirty="0" smtClean="0"/>
              <a:t> </a:t>
            </a:r>
            <a:endParaRPr lang="es-PE" sz="2600" dirty="0" smtClean="0"/>
          </a:p>
          <a:p>
            <a:r>
              <a:rPr lang="es-ES" sz="2600" dirty="0" smtClean="0"/>
              <a:t>Es buscar sistemáticamente la verdad desconocida, y ampliar el conocimiento humano; es quehacer permanente del hombre expuesto al asombro y a lo desconocido; todos podemos investigar en menor o mayor profundidad</a:t>
            </a:r>
            <a:endParaRPr lang="es-PE" sz="2600" dirty="0"/>
          </a:p>
        </p:txBody>
      </p:sp>
      <p:sp>
        <p:nvSpPr>
          <p:cNvPr id="5" name="4 Rectángulo"/>
          <p:cNvSpPr/>
          <p:nvPr/>
        </p:nvSpPr>
        <p:spPr>
          <a:xfrm>
            <a:off x="131985" y="2924944"/>
            <a:ext cx="8820472" cy="2092881"/>
          </a:xfrm>
          <a:prstGeom prst="rect">
            <a:avLst/>
          </a:prstGeom>
          <a:solidFill>
            <a:srgbClr val="FFCC66"/>
          </a:solidFill>
        </p:spPr>
        <p:txBody>
          <a:bodyPr wrap="square">
            <a:spAutoFit/>
          </a:bodyPr>
          <a:lstStyle/>
          <a:p>
            <a:pPr marL="0" lvl="1" indent="14288"/>
            <a:r>
              <a:rPr lang="es-PE" sz="2600" b="1" dirty="0" smtClean="0"/>
              <a:t>1.2. Ciencia </a:t>
            </a:r>
            <a:endParaRPr lang="es-PE" sz="2600" dirty="0"/>
          </a:p>
          <a:p>
            <a:r>
              <a:rPr lang="es-ES" sz="2600" dirty="0" smtClean="0"/>
              <a:t>El </a:t>
            </a:r>
            <a:r>
              <a:rPr lang="es-ES" sz="2600" dirty="0"/>
              <a:t>conocimiento ordinario es vago e </a:t>
            </a:r>
            <a:r>
              <a:rPr lang="es-ES" sz="2600" dirty="0" smtClean="0"/>
              <a:t>inexacto. El </a:t>
            </a:r>
            <a:r>
              <a:rPr lang="es-ES" sz="2600" dirty="0"/>
              <a:t>conocimiento científico es </a:t>
            </a:r>
            <a:r>
              <a:rPr lang="es-ES" sz="2600" dirty="0" smtClean="0"/>
              <a:t>público, </a:t>
            </a:r>
            <a:r>
              <a:rPr lang="es-ES" sz="2600" dirty="0"/>
              <a:t>sistemático y verificable; </a:t>
            </a:r>
            <a:r>
              <a:rPr lang="es-ES" sz="2600" dirty="0" smtClean="0"/>
              <a:t>es un </a:t>
            </a:r>
            <a:r>
              <a:rPr lang="es-ES" sz="2600" dirty="0"/>
              <a:t>sistema de ideas conectadas lógicamente entre sí. El lenguaje científico comunica información. </a:t>
            </a:r>
            <a:endParaRPr lang="es-ES" sz="2600" dirty="0" smtClean="0"/>
          </a:p>
        </p:txBody>
      </p:sp>
      <p:sp>
        <p:nvSpPr>
          <p:cNvPr id="2" name="1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4</a:t>
            </a:fld>
            <a:endParaRPr lang="es-PE" dirty="0"/>
          </a:p>
        </p:txBody>
      </p:sp>
      <p:sp>
        <p:nvSpPr>
          <p:cNvPr id="8" name="7 CuadroTexto"/>
          <p:cNvSpPr txBox="1"/>
          <p:nvPr/>
        </p:nvSpPr>
        <p:spPr>
          <a:xfrm>
            <a:off x="467544" y="5373216"/>
            <a:ext cx="8136904" cy="461665"/>
          </a:xfrm>
          <a:prstGeom prst="rect">
            <a:avLst/>
          </a:prstGeom>
          <a:solidFill>
            <a:srgbClr val="FF99FF"/>
          </a:solidFill>
        </p:spPr>
        <p:txBody>
          <a:bodyPr wrap="square" rtlCol="0">
            <a:spAutoFit/>
          </a:bodyPr>
          <a:lstStyle/>
          <a:p>
            <a:pPr algn="ctr"/>
            <a:r>
              <a:rPr lang="es-ES" sz="2400" dirty="0"/>
              <a:t>Ciencia  =  Método o procedimiento + Investigación (Objetivo</a:t>
            </a:r>
            <a:r>
              <a:rPr lang="es-ES" sz="2400" dirty="0" smtClean="0"/>
              <a:t>)</a:t>
            </a:r>
            <a:endParaRPr lang="es-PE" sz="2400" dirty="0"/>
          </a:p>
        </p:txBody>
      </p:sp>
    </p:spTree>
    <p:extLst>
      <p:ext uri="{BB962C8B-B14F-4D97-AF65-F5344CB8AC3E}">
        <p14:creationId xmlns:p14="http://schemas.microsoft.com/office/powerpoint/2010/main" val="81147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4"/>
                                        </p:tgtEl>
                                        <p:attrNameLst>
                                          <p:attrName>ppt_y</p:attrName>
                                        </p:attrNameLst>
                                      </p:cBhvr>
                                      <p:tavLst>
                                        <p:tav tm="0">
                                          <p:val>
                                            <p:strVal val="#ppt_y"/>
                                          </p:val>
                                        </p:tav>
                                        <p:tav tm="100000">
                                          <p:val>
                                            <p:strVal val="#ppt_y"/>
                                          </p:val>
                                        </p:tav>
                                      </p:tavLst>
                                    </p:anim>
                                    <p:anim calcmode="lin" valueType="num">
                                      <p:cBhvr>
                                        <p:cTn id="12"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4"/>
                                        </p:tgtEl>
                                      </p:cBhvr>
                                    </p:animEffect>
                                  </p:childTnLst>
                                </p:cTn>
                              </p:par>
                            </p:childTnLst>
                          </p:cTn>
                        </p:par>
                        <p:par>
                          <p:cTn id="15" fill="hold">
                            <p:stCondLst>
                              <p:cond delay="10350"/>
                            </p:stCondLst>
                            <p:childTnLst>
                              <p:par>
                                <p:cTn id="16" presetID="21"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8"/>
                                        </p:tgtEl>
                                        <p:attrNameLst>
                                          <p:attrName>style.visibility</p:attrName>
                                        </p:attrNameLst>
                                      </p:cBhvr>
                                      <p:to>
                                        <p:strVal val="visible"/>
                                      </p:to>
                                    </p:set>
                                    <p:anim by="(-#ppt_w*2)" calcmode="lin" valueType="num">
                                      <p:cBhvr rctx="PPT">
                                        <p:cTn id="23" dur="500" autoRev="1" fill="hold">
                                          <p:stCondLst>
                                            <p:cond delay="0"/>
                                          </p:stCondLst>
                                        </p:cTn>
                                        <p:tgtEl>
                                          <p:spTgt spid="8"/>
                                        </p:tgtEl>
                                        <p:attrNameLst>
                                          <p:attrName>ppt_w</p:attrName>
                                        </p:attrNameLst>
                                      </p:cBhvr>
                                    </p:anim>
                                    <p:anim by="(#ppt_w*0.50)" calcmode="lin" valueType="num">
                                      <p:cBhvr>
                                        <p:cTn id="24" dur="500" decel="50000" autoRev="1" fill="hold">
                                          <p:stCondLst>
                                            <p:cond delay="0"/>
                                          </p:stCondLst>
                                        </p:cTn>
                                        <p:tgtEl>
                                          <p:spTgt spid="8"/>
                                        </p:tgtEl>
                                        <p:attrNameLst>
                                          <p:attrName>ppt_x</p:attrName>
                                        </p:attrNameLst>
                                      </p:cBhvr>
                                    </p:anim>
                                    <p:anim from="(-#ppt_h/2)" to="(#ppt_y)" calcmode="lin" valueType="num">
                                      <p:cBhvr>
                                        <p:cTn id="25" dur="1000" fill="hold">
                                          <p:stCondLst>
                                            <p:cond delay="0"/>
                                          </p:stCondLst>
                                        </p:cTn>
                                        <p:tgtEl>
                                          <p:spTgt spid="8"/>
                                        </p:tgtEl>
                                        <p:attrNameLst>
                                          <p:attrName>ppt_y</p:attrName>
                                        </p:attrNameLst>
                                      </p:cBhvr>
                                    </p:anim>
                                    <p:animRot by="21600000">
                                      <p:cBhvr>
                                        <p:cTn id="26" dur="1000" fill="hold">
                                          <p:stCondLst>
                                            <p:cond delay="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24" y="560973"/>
            <a:ext cx="8928992" cy="3785652"/>
          </a:xfrm>
          <a:prstGeom prst="rect">
            <a:avLst/>
          </a:prstGeom>
          <a:solidFill>
            <a:srgbClr val="99FF99"/>
          </a:solidFill>
        </p:spPr>
        <p:style>
          <a:lnRef idx="1">
            <a:schemeClr val="accent5"/>
          </a:lnRef>
          <a:fillRef idx="2">
            <a:schemeClr val="accent5"/>
          </a:fillRef>
          <a:effectRef idx="1">
            <a:schemeClr val="accent5"/>
          </a:effectRef>
          <a:fontRef idx="minor">
            <a:schemeClr val="dk1"/>
          </a:fontRef>
        </p:style>
        <p:txBody>
          <a:bodyPr wrap="square">
            <a:spAutoFit/>
          </a:bodyPr>
          <a:lstStyle/>
          <a:p>
            <a:pPr marL="0" lvl="1"/>
            <a:r>
              <a:rPr lang="es-PE" sz="2400" b="1" dirty="0" smtClean="0">
                <a:latin typeface="Arial" pitchFamily="34" charset="0"/>
                <a:cs typeface="Arial" pitchFamily="34" charset="0"/>
              </a:rPr>
              <a:t>1.3. Entorno </a:t>
            </a:r>
            <a:r>
              <a:rPr lang="es-PE" sz="2400" b="1" dirty="0">
                <a:latin typeface="Arial" pitchFamily="34" charset="0"/>
                <a:cs typeface="Arial" pitchFamily="34" charset="0"/>
              </a:rPr>
              <a:t>actual</a:t>
            </a:r>
            <a:r>
              <a:rPr lang="es-PE" sz="2400" dirty="0">
                <a:latin typeface="Arial" pitchFamily="34" charset="0"/>
                <a:cs typeface="Arial" pitchFamily="34" charset="0"/>
              </a:rPr>
              <a:t>. </a:t>
            </a:r>
          </a:p>
          <a:p>
            <a:r>
              <a:rPr lang="es-PE" sz="2400" dirty="0" smtClean="0">
                <a:latin typeface="Arial" pitchFamily="34" charset="0"/>
                <a:cs typeface="Arial" pitchFamily="34" charset="0"/>
              </a:rPr>
              <a:t>Según </a:t>
            </a:r>
            <a:r>
              <a:rPr lang="es-PE" sz="2400" dirty="0" smtClean="0">
                <a:latin typeface="Arial" pitchFamily="34" charset="0"/>
                <a:cs typeface="Arial" pitchFamily="34" charset="0"/>
              </a:rPr>
              <a:t>Maddison</a:t>
            </a:r>
            <a:r>
              <a:rPr lang="es-PE" sz="2400" dirty="0" smtClean="0">
                <a:latin typeface="Arial" pitchFamily="34" charset="0"/>
                <a:cs typeface="Arial" pitchFamily="34" charset="0"/>
              </a:rPr>
              <a:t> </a:t>
            </a:r>
            <a:r>
              <a:rPr lang="es-PE" sz="2400" dirty="0">
                <a:latin typeface="Arial" pitchFamily="34" charset="0"/>
                <a:cs typeface="Arial" pitchFamily="34" charset="0"/>
              </a:rPr>
              <a:t>(1997) hay evidencias empíricas que muestran el crecimiento del capitalismo durante los dos últimos siglos: </a:t>
            </a:r>
          </a:p>
          <a:p>
            <a:pPr marL="457200" lvl="0" indent="-457200">
              <a:buFont typeface="+mj-lt"/>
              <a:buAutoNum type="alphaLcPeriod"/>
            </a:pPr>
            <a:r>
              <a:rPr lang="es-PE" sz="2400" dirty="0" smtClean="0">
                <a:latin typeface="Arial" pitchFamily="34" charset="0"/>
                <a:cs typeface="Arial" pitchFamily="34" charset="0"/>
              </a:rPr>
              <a:t>Rápido crecimiento </a:t>
            </a:r>
            <a:r>
              <a:rPr lang="es-PE" sz="2400" dirty="0">
                <a:latin typeface="Arial" pitchFamily="34" charset="0"/>
                <a:cs typeface="Arial" pitchFamily="34" charset="0"/>
              </a:rPr>
              <a:t>económico </a:t>
            </a:r>
            <a:r>
              <a:rPr lang="es-PE" sz="2400" dirty="0" smtClean="0">
                <a:latin typeface="Arial" pitchFamily="34" charset="0"/>
                <a:cs typeface="Arial" pitchFamily="34" charset="0"/>
              </a:rPr>
              <a:t>de </a:t>
            </a:r>
            <a:r>
              <a:rPr lang="es-PE" sz="2400" dirty="0">
                <a:latin typeface="Arial" pitchFamily="34" charset="0"/>
                <a:cs typeface="Arial" pitchFamily="34" charset="0"/>
              </a:rPr>
              <a:t>1820 a 1992. La población mundial aumentó cinco veces, el producto per cápita ocho veces, el PBI mundial cuarenta veces y el comercio mundial 540 veces; </a:t>
            </a:r>
          </a:p>
          <a:p>
            <a:pPr marL="457200" lvl="0" indent="-457200">
              <a:buFont typeface="+mj-lt"/>
              <a:buAutoNum type="alphaLcPeriod"/>
            </a:pPr>
            <a:r>
              <a:rPr lang="es-PE" sz="2400" dirty="0">
                <a:latin typeface="Arial" pitchFamily="34" charset="0"/>
                <a:cs typeface="Arial" pitchFamily="34" charset="0"/>
              </a:rPr>
              <a:t>El incremento de ingreso, per cápita, se acentuó entre países y regiones y las diferencias se agudizan más y más, </a:t>
            </a:r>
          </a:p>
          <a:p>
            <a:pPr marL="457200" lvl="0" indent="-457200">
              <a:buFont typeface="+mj-lt"/>
              <a:buAutoNum type="alphaLcPeriod"/>
            </a:pPr>
            <a:r>
              <a:rPr lang="es-PE" sz="2400" dirty="0">
                <a:latin typeface="Arial" pitchFamily="34" charset="0"/>
                <a:cs typeface="Arial" pitchFamily="34" charset="0"/>
              </a:rPr>
              <a:t>El ritmo de crecimiento varió apreciablemente. </a:t>
            </a:r>
          </a:p>
        </p:txBody>
      </p:sp>
      <p:sp>
        <p:nvSpPr>
          <p:cNvPr id="3" name="2 Rectángulo"/>
          <p:cNvSpPr/>
          <p:nvPr/>
        </p:nvSpPr>
        <p:spPr>
          <a:xfrm>
            <a:off x="78283" y="4430912"/>
            <a:ext cx="8910711" cy="1569660"/>
          </a:xfrm>
          <a:prstGeom prst="rect">
            <a:avLst/>
          </a:prstGeom>
          <a:solidFill>
            <a:srgbClr val="FFFF00"/>
          </a:solidFill>
        </p:spPr>
        <p:txBody>
          <a:bodyPr wrap="square">
            <a:spAutoFit/>
          </a:bodyPr>
          <a:lstStyle/>
          <a:p>
            <a:r>
              <a:rPr lang="es-PE" sz="2400" dirty="0" smtClean="0">
                <a:latin typeface="Arial" pitchFamily="34" charset="0"/>
                <a:cs typeface="Arial" pitchFamily="34" charset="0"/>
              </a:rPr>
              <a:t>El desarrollo del currículum escolar muestra diferentes </a:t>
            </a:r>
            <a:r>
              <a:rPr lang="es-PE" sz="2400" b="1" dirty="0" smtClean="0">
                <a:latin typeface="Arial" pitchFamily="34" charset="0"/>
                <a:cs typeface="Arial" pitchFamily="34" charset="0"/>
              </a:rPr>
              <a:t>contradicciones</a:t>
            </a:r>
            <a:r>
              <a:rPr lang="es-PE" sz="2400" dirty="0" smtClean="0">
                <a:latin typeface="Arial" pitchFamily="34" charset="0"/>
                <a:cs typeface="Arial" pitchFamily="34" charset="0"/>
              </a:rPr>
              <a:t> que generan dificultades en el proceso de enseñanza/aprendizaje, especialmente entre profesores y estudiantes. </a:t>
            </a:r>
            <a:endParaRPr lang="es-PE" sz="2400" dirty="0">
              <a:latin typeface="Arial" pitchFamily="34" charset="0"/>
              <a:cs typeface="Arial" pitchFamily="34" charset="0"/>
            </a:endParaRPr>
          </a:p>
        </p:txBody>
      </p:sp>
      <p:sp>
        <p:nvSpPr>
          <p:cNvPr id="5" name="4 Rectángulo"/>
          <p:cNvSpPr/>
          <p:nvPr/>
        </p:nvSpPr>
        <p:spPr>
          <a:xfrm>
            <a:off x="4514" y="5657672"/>
            <a:ext cx="9058250" cy="369332"/>
          </a:xfrm>
          <a:prstGeom prst="rect">
            <a:avLst/>
          </a:prstGeom>
        </p:spPr>
        <p:txBody>
          <a:bodyPr wrap="square">
            <a:spAutoFit/>
          </a:bodyPr>
          <a:lstStyle/>
          <a:p>
            <a:pPr marL="0" lvl="2"/>
            <a:endParaRPr lang="es-PE" dirty="0"/>
          </a:p>
        </p:txBody>
      </p:sp>
      <p:sp>
        <p:nvSpPr>
          <p:cNvPr id="6" name="5 Marcador de fecha"/>
          <p:cNvSpPr>
            <a:spLocks noGrp="1"/>
          </p:cNvSpPr>
          <p:nvPr>
            <p:ph type="dt" sz="half" idx="10"/>
          </p:nvPr>
        </p:nvSpPr>
        <p:spPr/>
        <p:txBody>
          <a:bodyPr/>
          <a:lstStyle/>
          <a:p>
            <a:r>
              <a:rPr lang="es-PE" dirty="0" smtClean="0"/>
              <a:t>31/03/2011</a:t>
            </a:r>
            <a:endParaRPr lang="es-PE" dirty="0"/>
          </a:p>
        </p:txBody>
      </p:sp>
      <p:sp>
        <p:nvSpPr>
          <p:cNvPr id="7" name="6 Marcador de pie de página"/>
          <p:cNvSpPr>
            <a:spLocks noGrp="1"/>
          </p:cNvSpPr>
          <p:nvPr>
            <p:ph type="ftr" sz="quarter" idx="11"/>
          </p:nvPr>
        </p:nvSpPr>
        <p:spPr>
          <a:xfrm>
            <a:off x="3203848" y="6492875"/>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8" name="7 Marcador de número de diapositiva"/>
          <p:cNvSpPr>
            <a:spLocks noGrp="1"/>
          </p:cNvSpPr>
          <p:nvPr>
            <p:ph type="sldNum" sz="quarter" idx="12"/>
          </p:nvPr>
        </p:nvSpPr>
        <p:spPr/>
        <p:txBody>
          <a:bodyPr/>
          <a:lstStyle/>
          <a:p>
            <a:fld id="{4D8745AA-FB30-47A1-841E-3978A67336B1}" type="slidenum">
              <a:rPr lang="es-PE" smtClean="0"/>
              <a:t>5</a:t>
            </a:fld>
            <a:endParaRPr lang="es-PE" dirty="0"/>
          </a:p>
        </p:txBody>
      </p:sp>
      <p:sp>
        <p:nvSpPr>
          <p:cNvPr id="9" name="8 Rectángulo"/>
          <p:cNvSpPr/>
          <p:nvPr/>
        </p:nvSpPr>
        <p:spPr>
          <a:xfrm>
            <a:off x="131985" y="0"/>
            <a:ext cx="8801621" cy="523220"/>
          </a:xfrm>
          <a:prstGeom prst="rect">
            <a:avLst/>
          </a:prstGeom>
        </p:spPr>
        <p:txBody>
          <a:bodyPr wrap="square">
            <a:spAutoFit/>
          </a:bodyPr>
          <a:lstStyle/>
          <a:p>
            <a:pPr lvl="0" algn="ctr"/>
            <a:r>
              <a:rPr lang="es-PE" sz="2800" b="1" dirty="0" smtClean="0">
                <a:latin typeface="Arial" pitchFamily="34" charset="0"/>
                <a:cs typeface="Arial" pitchFamily="34" charset="0"/>
              </a:rPr>
              <a:t>1. Prolegómenos  (1)</a:t>
            </a:r>
            <a:endParaRPr lang="es-PE" sz="2800" dirty="0">
              <a:latin typeface="Arial" pitchFamily="34" charset="0"/>
              <a:cs typeface="Arial" pitchFamily="34" charset="0"/>
            </a:endParaRPr>
          </a:p>
        </p:txBody>
      </p:sp>
    </p:spTree>
    <p:extLst>
      <p:ext uri="{BB962C8B-B14F-4D97-AF65-F5344CB8AC3E}">
        <p14:creationId xmlns:p14="http://schemas.microsoft.com/office/powerpoint/2010/main" val="367419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par>
                          <p:cTn id="11" fill="hold">
                            <p:stCondLst>
                              <p:cond delay="2000"/>
                            </p:stCondLst>
                            <p:childTnLst>
                              <p:par>
                                <p:cTn id="12" presetID="16" presetClass="entr" presetSubtype="21"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PE" dirty="0" smtClean="0"/>
              <a:t>31/03/2011</a:t>
            </a:r>
            <a:endParaRPr lang="es-PE" dirty="0"/>
          </a:p>
        </p:txBody>
      </p:sp>
      <p:sp>
        <p:nvSpPr>
          <p:cNvPr id="3" name="2 Marcador de pie de página"/>
          <p:cNvSpPr>
            <a:spLocks noGrp="1"/>
          </p:cNvSpPr>
          <p:nvPr>
            <p:ph type="ftr" sz="quarter" idx="11"/>
          </p:nvPr>
        </p:nvSpPr>
        <p:spPr/>
        <p:txBody>
          <a:bodyPr/>
          <a:lstStyle/>
          <a:p>
            <a:r>
              <a:rPr lang="es-PE" dirty="0" smtClean="0"/>
              <a:t>Ramón R. Abarca Fernández</a:t>
            </a:r>
            <a:endParaRPr lang="es-PE" dirty="0"/>
          </a:p>
        </p:txBody>
      </p:sp>
      <p:sp>
        <p:nvSpPr>
          <p:cNvPr id="4" name="3 Marcador de número de diapositiva"/>
          <p:cNvSpPr>
            <a:spLocks noGrp="1"/>
          </p:cNvSpPr>
          <p:nvPr>
            <p:ph type="sldNum" sz="quarter" idx="12"/>
          </p:nvPr>
        </p:nvSpPr>
        <p:spPr/>
        <p:txBody>
          <a:bodyPr/>
          <a:lstStyle/>
          <a:p>
            <a:fld id="{4D8745AA-FB30-47A1-841E-3978A67336B1}" type="slidenum">
              <a:rPr lang="es-PE" smtClean="0"/>
              <a:t>6</a:t>
            </a:fld>
            <a:endParaRPr lang="es-PE" dirty="0"/>
          </a:p>
        </p:txBody>
      </p:sp>
      <p:sp>
        <p:nvSpPr>
          <p:cNvPr id="5" name="4 Rectángulo"/>
          <p:cNvSpPr/>
          <p:nvPr/>
        </p:nvSpPr>
        <p:spPr>
          <a:xfrm>
            <a:off x="104303" y="1412776"/>
            <a:ext cx="8856984" cy="209288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0" lvl="1"/>
            <a:r>
              <a:rPr lang="es-PE" sz="2600" b="1" dirty="0"/>
              <a:t>1.4. Propuestas esporádicas</a:t>
            </a:r>
            <a:endParaRPr lang="es-PE" sz="2600" dirty="0"/>
          </a:p>
          <a:p>
            <a:r>
              <a:rPr lang="es-PE" sz="2600" b="1" dirty="0"/>
              <a:t>Puerocentrismo. </a:t>
            </a:r>
            <a:r>
              <a:rPr lang="es-PE" sz="2600" dirty="0"/>
              <a:t>Juan Jacobo Rousseau </a:t>
            </a:r>
            <a:r>
              <a:rPr lang="es-ES" sz="2600" dirty="0"/>
              <a:t>(1712-1778) evoca la racionalidad, libertad, </a:t>
            </a:r>
            <a:r>
              <a:rPr lang="es-ES" sz="2600" dirty="0" smtClean="0"/>
              <a:t>ciencia,  </a:t>
            </a:r>
            <a:r>
              <a:rPr lang="es-ES" sz="2600" b="1" dirty="0" smtClean="0"/>
              <a:t>facilitadoras</a:t>
            </a:r>
            <a:r>
              <a:rPr lang="es-ES" sz="2600" dirty="0" smtClean="0"/>
              <a:t> </a:t>
            </a:r>
            <a:r>
              <a:rPr lang="es-ES" sz="2600" dirty="0"/>
              <a:t>del desarrollo espontáneo y libre. Si el hombre es bueno, en la evolución del niño debe evitarse lo </a:t>
            </a:r>
            <a:r>
              <a:rPr lang="es-ES" sz="2600" b="1" dirty="0"/>
              <a:t>violento</a:t>
            </a:r>
            <a:r>
              <a:rPr lang="es-ES" sz="2600" dirty="0" smtClean="0"/>
              <a:t>.</a:t>
            </a:r>
            <a:endParaRPr lang="es-ES" sz="2600" dirty="0"/>
          </a:p>
        </p:txBody>
      </p:sp>
      <p:sp>
        <p:nvSpPr>
          <p:cNvPr id="6" name="5 Rectángulo"/>
          <p:cNvSpPr/>
          <p:nvPr/>
        </p:nvSpPr>
        <p:spPr>
          <a:xfrm>
            <a:off x="131985" y="0"/>
            <a:ext cx="8801621" cy="523220"/>
          </a:xfrm>
          <a:prstGeom prst="rect">
            <a:avLst/>
          </a:prstGeom>
        </p:spPr>
        <p:txBody>
          <a:bodyPr wrap="square">
            <a:spAutoFit/>
          </a:bodyPr>
          <a:lstStyle/>
          <a:p>
            <a:pPr lvl="0" algn="ctr"/>
            <a:r>
              <a:rPr lang="es-PE" sz="2800" b="1" dirty="0" smtClean="0">
                <a:latin typeface="Arial" pitchFamily="34" charset="0"/>
                <a:cs typeface="Arial" pitchFamily="34" charset="0"/>
              </a:rPr>
              <a:t>1. Prolegómenos  (2)</a:t>
            </a:r>
            <a:endParaRPr lang="es-PE" sz="2800" dirty="0">
              <a:latin typeface="Arial" pitchFamily="34" charset="0"/>
              <a:cs typeface="Arial" pitchFamily="34" charset="0"/>
            </a:endParaRPr>
          </a:p>
        </p:txBody>
      </p:sp>
      <p:sp>
        <p:nvSpPr>
          <p:cNvPr id="7" name="6 Rectángulo"/>
          <p:cNvSpPr/>
          <p:nvPr/>
        </p:nvSpPr>
        <p:spPr>
          <a:xfrm>
            <a:off x="3563888" y="523220"/>
            <a:ext cx="4572000" cy="646331"/>
          </a:xfrm>
          <a:prstGeom prst="rect">
            <a:avLst/>
          </a:prstGeom>
          <a:solidFill>
            <a:srgbClr val="CCFF33"/>
          </a:solidFill>
        </p:spPr>
        <p:style>
          <a:lnRef idx="1">
            <a:schemeClr val="accent3"/>
          </a:lnRef>
          <a:fillRef idx="2">
            <a:schemeClr val="accent3"/>
          </a:fillRef>
          <a:effectRef idx="1">
            <a:schemeClr val="accent3"/>
          </a:effectRef>
          <a:fontRef idx="minor">
            <a:schemeClr val="dk1"/>
          </a:fontRef>
        </p:style>
        <p:txBody>
          <a:bodyPr>
            <a:spAutoFit/>
          </a:bodyPr>
          <a:lstStyle/>
          <a:p>
            <a:r>
              <a:rPr lang="es-PE" i="1" dirty="0"/>
              <a:t>Hay personas que empiezan a hablar un momento antes de haber pensado</a:t>
            </a:r>
            <a:r>
              <a:rPr lang="es-PE" i="1" dirty="0" smtClean="0"/>
              <a:t>. La </a:t>
            </a:r>
            <a:r>
              <a:rPr lang="es-PE" i="1" dirty="0" smtClean="0"/>
              <a:t>Bruyeree</a:t>
            </a:r>
            <a:endParaRPr lang="es-PE" dirty="0"/>
          </a:p>
        </p:txBody>
      </p:sp>
      <p:sp>
        <p:nvSpPr>
          <p:cNvPr id="8" name="7 Rectángulo"/>
          <p:cNvSpPr/>
          <p:nvPr/>
        </p:nvSpPr>
        <p:spPr>
          <a:xfrm>
            <a:off x="157880" y="4077072"/>
            <a:ext cx="8775725" cy="129266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lvl="2"/>
            <a:r>
              <a:rPr lang="es-ES" sz="2600" b="1" dirty="0"/>
              <a:t>François </a:t>
            </a:r>
            <a:r>
              <a:rPr lang="es-ES" sz="2600" b="1" dirty="0"/>
              <a:t>Rabelais</a:t>
            </a:r>
            <a:r>
              <a:rPr lang="es-ES" sz="2600" dirty="0"/>
              <a:t> (1494-1553): La </a:t>
            </a:r>
            <a:r>
              <a:rPr lang="es-PE" sz="2600" dirty="0"/>
              <a:t>educación debe formar hombres completos e íntegros, sabios y virtuosos para integrarse como ciudadanos libres en una sociedad perfecta.</a:t>
            </a:r>
          </a:p>
        </p:txBody>
      </p:sp>
    </p:spTree>
    <p:extLst>
      <p:ext uri="{BB962C8B-B14F-4D97-AF65-F5344CB8AC3E}">
        <p14:creationId xmlns:p14="http://schemas.microsoft.com/office/powerpoint/2010/main" val="8868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7"/>
                                        </p:tgtEl>
                                        <p:attrNameLst>
                                          <p:attrName>ppt_y</p:attrName>
                                        </p:attrNameLst>
                                      </p:cBhvr>
                                      <p:tavLst>
                                        <p:tav tm="0">
                                          <p:val>
                                            <p:strVal val="#ppt_y"/>
                                          </p:val>
                                        </p:tav>
                                        <p:tav tm="100000">
                                          <p:val>
                                            <p:strVal val="#ppt_y"/>
                                          </p:val>
                                        </p:tav>
                                      </p:tavLst>
                                    </p:anim>
                                    <p:anim calcmode="lin" valueType="num">
                                      <p:cBhvr>
                                        <p:cTn id="12"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7"/>
                                        </p:tgtEl>
                                      </p:cBhvr>
                                    </p:animEffect>
                                  </p:childTnLst>
                                </p:cTn>
                              </p:par>
                            </p:childTnLst>
                          </p:cTn>
                        </p:par>
                        <p:par>
                          <p:cTn id="15" fill="hold">
                            <p:stCondLst>
                              <p:cond delay="3850"/>
                            </p:stCondLst>
                            <p:childTnLst>
                              <p:par>
                                <p:cTn id="16" presetID="19" presetClass="entr" presetSubtype="1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0" fill="hold"/>
                                        <p:tgtEl>
                                          <p:spTgt spid="5"/>
                                        </p:tgtEl>
                                        <p:attrNameLst>
                                          <p:attrName>ppt_w</p:attrName>
                                        </p:attrNameLst>
                                      </p:cBhvr>
                                      <p:tavLst>
                                        <p:tav tm="0" fmla="#ppt_w*sin(2.5*pi*$)">
                                          <p:val>
                                            <p:fltVal val="0"/>
                                          </p:val>
                                        </p:tav>
                                        <p:tav tm="100000">
                                          <p:val>
                                            <p:fltVal val="1"/>
                                          </p:val>
                                        </p:tav>
                                      </p:tavLst>
                                    </p:anim>
                                    <p:anim calcmode="lin" valueType="num">
                                      <p:cBhvr>
                                        <p:cTn id="19" dur="5000" fill="hold"/>
                                        <p:tgtEl>
                                          <p:spTgt spid="5"/>
                                        </p:tgtEl>
                                        <p:attrNameLst>
                                          <p:attrName>ppt_h</p:attrName>
                                        </p:attrNameLst>
                                      </p:cBhvr>
                                      <p:tavLst>
                                        <p:tav tm="0">
                                          <p:val>
                                            <p:strVal val="#ppt_h"/>
                                          </p:val>
                                        </p:tav>
                                        <p:tav tm="100000">
                                          <p:val>
                                            <p:strVal val="#ppt_h"/>
                                          </p:val>
                                        </p:tav>
                                      </p:tavLst>
                                    </p:anim>
                                  </p:childTnLst>
                                </p:cTn>
                              </p:par>
                            </p:childTnLst>
                          </p:cTn>
                        </p:par>
                        <p:par>
                          <p:cTn id="20" fill="hold">
                            <p:stCondLst>
                              <p:cond delay="8850"/>
                            </p:stCondLst>
                            <p:childTnLst>
                              <p:par>
                                <p:cTn id="21" presetID="6"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07504" y="0"/>
            <a:ext cx="8784976" cy="523220"/>
          </a:xfrm>
          <a:prstGeom prst="rect">
            <a:avLst/>
          </a:prstGeom>
        </p:spPr>
        <p:txBody>
          <a:bodyPr wrap="square">
            <a:spAutoFit/>
          </a:bodyPr>
          <a:lstStyle/>
          <a:p>
            <a:pPr lvl="0" algn="ctr"/>
            <a:r>
              <a:rPr lang="es-PE" sz="2800" b="1" dirty="0" smtClean="0"/>
              <a:t>2. Propuestas </a:t>
            </a:r>
            <a:r>
              <a:rPr lang="es-PE" sz="2800" b="1" dirty="0"/>
              <a:t>de investigación </a:t>
            </a:r>
            <a:r>
              <a:rPr lang="es-PE" sz="2800" b="1" dirty="0" smtClean="0"/>
              <a:t>educativa</a:t>
            </a:r>
          </a:p>
        </p:txBody>
      </p:sp>
      <p:sp>
        <p:nvSpPr>
          <p:cNvPr id="4" name="3 Rectángulo"/>
          <p:cNvSpPr/>
          <p:nvPr/>
        </p:nvSpPr>
        <p:spPr>
          <a:xfrm>
            <a:off x="162347" y="1622237"/>
            <a:ext cx="8964488" cy="2092881"/>
          </a:xfrm>
          <a:prstGeom prst="rect">
            <a:avLst/>
          </a:prstGeom>
          <a:solidFill>
            <a:schemeClr val="accent4">
              <a:lumMod val="60000"/>
              <a:lumOff val="40000"/>
            </a:schemeClr>
          </a:solidFill>
        </p:spPr>
        <p:txBody>
          <a:bodyPr wrap="square">
            <a:spAutoFit/>
          </a:bodyPr>
          <a:lstStyle/>
          <a:p>
            <a:r>
              <a:rPr lang="es-PE" sz="2600" dirty="0" smtClean="0">
                <a:latin typeface="Arial" pitchFamily="34" charset="0"/>
                <a:cs typeface="Arial" pitchFamily="34" charset="0"/>
              </a:rPr>
              <a:t>Paradigmas de investigación en </a:t>
            </a:r>
            <a:r>
              <a:rPr lang="es-PE" sz="2600" dirty="0">
                <a:latin typeface="Arial" pitchFamily="34" charset="0"/>
                <a:cs typeface="Arial" pitchFamily="34" charset="0"/>
              </a:rPr>
              <a:t>las Ciencias </a:t>
            </a:r>
            <a:r>
              <a:rPr lang="es-PE" sz="2600" dirty="0" smtClean="0">
                <a:latin typeface="Arial" pitchFamily="34" charset="0"/>
                <a:cs typeface="Arial" pitchFamily="34" charset="0"/>
              </a:rPr>
              <a:t>Sociales:</a:t>
            </a:r>
            <a:endParaRPr lang="es-PE" sz="2600" dirty="0">
              <a:latin typeface="Arial" pitchFamily="34" charset="0"/>
              <a:cs typeface="Arial" pitchFamily="34" charset="0"/>
            </a:endParaRPr>
          </a:p>
          <a:p>
            <a:pPr marL="457200" lvl="0" indent="-457200">
              <a:buFont typeface="+mj-lt"/>
              <a:buAutoNum type="alphaLcPeriod"/>
            </a:pPr>
            <a:r>
              <a:rPr lang="es-PE" sz="2600" b="1" i="1" dirty="0" smtClean="0">
                <a:latin typeface="Arial" pitchFamily="34" charset="0"/>
                <a:cs typeface="Arial" pitchFamily="34" charset="0"/>
              </a:rPr>
              <a:t>Positivista:</a:t>
            </a:r>
            <a:r>
              <a:rPr lang="es-PE" sz="2600" dirty="0" smtClean="0">
                <a:latin typeface="Arial" pitchFamily="34" charset="0"/>
                <a:cs typeface="Arial" pitchFamily="34" charset="0"/>
              </a:rPr>
              <a:t> racionalista y cuantitativo.</a:t>
            </a:r>
            <a:endParaRPr lang="es-PE" sz="2600" dirty="0">
              <a:latin typeface="Arial" pitchFamily="34" charset="0"/>
              <a:cs typeface="Arial" pitchFamily="34" charset="0"/>
            </a:endParaRPr>
          </a:p>
          <a:p>
            <a:pPr marL="457200" lvl="0" indent="-457200">
              <a:buFont typeface="+mj-lt"/>
              <a:buAutoNum type="alphaLcPeriod"/>
            </a:pPr>
            <a:r>
              <a:rPr lang="es-PE" sz="2600" b="1" i="1" dirty="0" smtClean="0">
                <a:latin typeface="Arial" pitchFamily="34" charset="0"/>
                <a:cs typeface="Arial" pitchFamily="34" charset="0"/>
              </a:rPr>
              <a:t>Interpretativo</a:t>
            </a:r>
            <a:r>
              <a:rPr lang="es-PE" sz="2600" dirty="0" smtClean="0">
                <a:latin typeface="Arial" pitchFamily="34" charset="0"/>
                <a:cs typeface="Arial" pitchFamily="34" charset="0"/>
              </a:rPr>
              <a:t> </a:t>
            </a:r>
            <a:r>
              <a:rPr lang="es-PE" sz="2600" dirty="0">
                <a:latin typeface="Arial" pitchFamily="34" charset="0"/>
                <a:cs typeface="Arial" pitchFamily="34" charset="0"/>
              </a:rPr>
              <a:t>o </a:t>
            </a:r>
            <a:r>
              <a:rPr lang="es-PE" sz="2600" b="1" dirty="0" smtClean="0">
                <a:latin typeface="Arial" pitchFamily="34" charset="0"/>
                <a:cs typeface="Arial" pitchFamily="34" charset="0"/>
              </a:rPr>
              <a:t>hermenéutico:</a:t>
            </a:r>
            <a:r>
              <a:rPr lang="es-PE" sz="2600" dirty="0" smtClean="0">
                <a:latin typeface="Arial" pitchFamily="34" charset="0"/>
                <a:cs typeface="Arial" pitchFamily="34" charset="0"/>
              </a:rPr>
              <a:t> naturalista y cualitativo</a:t>
            </a:r>
          </a:p>
          <a:p>
            <a:pPr marL="457200" lvl="0" indent="-457200">
              <a:buFont typeface="+mj-lt"/>
              <a:buAutoNum type="alphaLcPeriod"/>
            </a:pPr>
            <a:r>
              <a:rPr lang="es-PE" sz="2600" b="1" i="1" dirty="0" smtClean="0">
                <a:latin typeface="Arial" pitchFamily="34" charset="0"/>
                <a:cs typeface="Arial" pitchFamily="34" charset="0"/>
              </a:rPr>
              <a:t>Sociocrítico:</a:t>
            </a:r>
            <a:r>
              <a:rPr lang="es-PE" sz="2600" dirty="0" smtClean="0">
                <a:latin typeface="Arial" pitchFamily="34" charset="0"/>
                <a:cs typeface="Arial" pitchFamily="34" charset="0"/>
              </a:rPr>
              <a:t> </a:t>
            </a:r>
            <a:r>
              <a:rPr lang="es-PE" sz="2600" dirty="0">
                <a:latin typeface="Arial" pitchFamily="34" charset="0"/>
                <a:cs typeface="Arial" pitchFamily="34" charset="0"/>
              </a:rPr>
              <a:t>pretende ser motor de cambio y </a:t>
            </a:r>
            <a:r>
              <a:rPr lang="es-PE" sz="2600" dirty="0" smtClean="0">
                <a:latin typeface="Arial" pitchFamily="34" charset="0"/>
                <a:cs typeface="Arial" pitchFamily="34" charset="0"/>
              </a:rPr>
              <a:t>transformación social</a:t>
            </a:r>
            <a:r>
              <a:rPr lang="es-PE" sz="2600" dirty="0">
                <a:latin typeface="Arial" pitchFamily="34" charset="0"/>
                <a:cs typeface="Arial" pitchFamily="34" charset="0"/>
              </a:rPr>
              <a:t>. </a:t>
            </a:r>
            <a:endParaRPr lang="es-PE" sz="2600" dirty="0" smtClean="0">
              <a:latin typeface="Arial" pitchFamily="34" charset="0"/>
              <a:cs typeface="Arial" pitchFamily="34" charset="0"/>
            </a:endParaRPr>
          </a:p>
        </p:txBody>
      </p:sp>
      <p:sp>
        <p:nvSpPr>
          <p:cNvPr id="5" name="4 Rectángulo"/>
          <p:cNvSpPr/>
          <p:nvPr/>
        </p:nvSpPr>
        <p:spPr>
          <a:xfrm>
            <a:off x="162347" y="3715118"/>
            <a:ext cx="9067378" cy="2893100"/>
          </a:xfrm>
          <a:prstGeom prst="rect">
            <a:avLst/>
          </a:prstGeom>
          <a:gradFill flip="none" rotWithShape="1">
            <a:gsLst>
              <a:gs pos="0">
                <a:srgbClr val="FBEAC7"/>
              </a:gs>
              <a:gs pos="73000">
                <a:srgbClr val="FEE7F2"/>
              </a:gs>
              <a:gs pos="36000">
                <a:srgbClr val="FAC77D"/>
              </a:gs>
              <a:gs pos="100000">
                <a:srgbClr val="FBA97D"/>
              </a:gs>
              <a:gs pos="60000">
                <a:srgbClr val="FBD49C"/>
              </a:gs>
              <a:gs pos="100000">
                <a:srgbClr val="FEE7F2"/>
              </a:gs>
            </a:gsLst>
            <a:path path="rect">
              <a:fillToRect l="50000" t="50000" r="50000" b="50000"/>
            </a:path>
            <a:tileRect/>
          </a:gradFill>
        </p:spPr>
        <p:txBody>
          <a:bodyPr wrap="square">
            <a:spAutoFit/>
          </a:bodyPr>
          <a:lstStyle/>
          <a:p>
            <a:pPr lvl="0"/>
            <a:r>
              <a:rPr lang="es-PE" sz="2600" dirty="0" smtClean="0">
                <a:latin typeface="Arial" pitchFamily="34" charset="0"/>
                <a:cs typeface="Arial" pitchFamily="34" charset="0"/>
              </a:rPr>
              <a:t>Según los </a:t>
            </a:r>
            <a:r>
              <a:rPr lang="es-PE" sz="2600" b="1" dirty="0" smtClean="0">
                <a:latin typeface="Arial" pitchFamily="34" charset="0"/>
                <a:cs typeface="Arial" pitchFamily="34" charset="0"/>
              </a:rPr>
              <a:t>objetivos,</a:t>
            </a:r>
            <a:r>
              <a:rPr lang="es-PE" sz="2600" dirty="0" smtClean="0">
                <a:latin typeface="Arial" pitchFamily="34" charset="0"/>
                <a:cs typeface="Arial" pitchFamily="34" charset="0"/>
              </a:rPr>
              <a:t> la investigación puede ser: </a:t>
            </a:r>
          </a:p>
          <a:p>
            <a:pPr marL="457200" indent="-457200">
              <a:buAutoNum type="alphaLcPeriod"/>
            </a:pPr>
            <a:r>
              <a:rPr lang="es-PE" sz="2600" b="1" dirty="0" smtClean="0">
                <a:latin typeface="Arial" pitchFamily="34" charset="0"/>
                <a:cs typeface="Arial" pitchFamily="34" charset="0"/>
              </a:rPr>
              <a:t>Descriptiva </a:t>
            </a:r>
            <a:r>
              <a:rPr lang="es-PE" sz="2600" dirty="0" smtClean="0">
                <a:latin typeface="Arial" pitchFamily="34" charset="0"/>
                <a:cs typeface="Arial" pitchFamily="34" charset="0"/>
              </a:rPr>
              <a:t>de la estructura dinámica de los fenómenos.</a:t>
            </a:r>
          </a:p>
          <a:p>
            <a:pPr marL="457200" indent="-457200">
              <a:buAutoNum type="alphaLcPeriod"/>
            </a:pPr>
            <a:r>
              <a:rPr lang="es-PE" sz="2600" b="1" dirty="0" smtClean="0">
                <a:latin typeface="Arial" pitchFamily="34" charset="0"/>
                <a:cs typeface="Arial" pitchFamily="34" charset="0"/>
              </a:rPr>
              <a:t>Explicativa</a:t>
            </a:r>
            <a:r>
              <a:rPr lang="es-PE" sz="2600" dirty="0" smtClean="0">
                <a:latin typeface="Arial" pitchFamily="34" charset="0"/>
                <a:cs typeface="Arial" pitchFamily="34" charset="0"/>
              </a:rPr>
              <a:t> </a:t>
            </a:r>
            <a:r>
              <a:rPr lang="es-PE" sz="2600" dirty="0">
                <a:latin typeface="Arial" pitchFamily="34" charset="0"/>
                <a:cs typeface="Arial" pitchFamily="34" charset="0"/>
              </a:rPr>
              <a:t>del comportamiento de las </a:t>
            </a:r>
            <a:r>
              <a:rPr lang="es-PE" sz="2600" dirty="0" smtClean="0">
                <a:latin typeface="Arial" pitchFamily="34" charset="0"/>
                <a:cs typeface="Arial" pitchFamily="34" charset="0"/>
              </a:rPr>
              <a:t>variables</a:t>
            </a:r>
          </a:p>
          <a:p>
            <a:pPr marL="457200" indent="-457200">
              <a:buAutoNum type="alphaLcPeriod"/>
            </a:pPr>
            <a:r>
              <a:rPr lang="es-PE" sz="2600" b="1" dirty="0" smtClean="0">
                <a:latin typeface="Arial" pitchFamily="34" charset="0"/>
                <a:cs typeface="Arial" pitchFamily="34" charset="0"/>
              </a:rPr>
              <a:t>Predictiva:</a:t>
            </a:r>
            <a:r>
              <a:rPr lang="es-PE" sz="2600" dirty="0" smtClean="0">
                <a:latin typeface="Arial" pitchFamily="34" charset="0"/>
                <a:cs typeface="Arial" pitchFamily="34" charset="0"/>
              </a:rPr>
              <a:t> Trata </a:t>
            </a:r>
            <a:r>
              <a:rPr lang="es-PE" sz="2600" dirty="0">
                <a:latin typeface="Arial" pitchFamily="34" charset="0"/>
                <a:cs typeface="Arial" pitchFamily="34" charset="0"/>
              </a:rPr>
              <a:t>de predecir los fenómenos, generalmente después de haberlos </a:t>
            </a:r>
            <a:r>
              <a:rPr lang="es-PE" sz="2600" dirty="0" smtClean="0">
                <a:latin typeface="Arial" pitchFamily="34" charset="0"/>
                <a:cs typeface="Arial" pitchFamily="34" charset="0"/>
              </a:rPr>
              <a:t>explicado</a:t>
            </a:r>
          </a:p>
          <a:p>
            <a:pPr marL="457200" indent="-457200">
              <a:buAutoNum type="alphaLcPeriod"/>
            </a:pPr>
            <a:r>
              <a:rPr lang="es-PE" sz="2600" b="1" dirty="0" smtClean="0">
                <a:latin typeface="Arial" pitchFamily="34" charset="0"/>
                <a:cs typeface="Arial" pitchFamily="34" charset="0"/>
              </a:rPr>
              <a:t>Experimental:</a:t>
            </a:r>
            <a:r>
              <a:rPr lang="es-PE" sz="2600" dirty="0" smtClean="0">
                <a:latin typeface="Arial" pitchFamily="34" charset="0"/>
                <a:cs typeface="Arial" pitchFamily="34" charset="0"/>
              </a:rPr>
              <a:t> Pretende </a:t>
            </a:r>
            <a:r>
              <a:rPr lang="es-PE" sz="2600" dirty="0">
                <a:latin typeface="Arial" pitchFamily="34" charset="0"/>
                <a:cs typeface="Arial" pitchFamily="34" charset="0"/>
              </a:rPr>
              <a:t>lograr explicaciones causales de los fenómenos</a:t>
            </a:r>
          </a:p>
        </p:txBody>
      </p:sp>
      <p:sp>
        <p:nvSpPr>
          <p:cNvPr id="2" name="1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7</a:t>
            </a:fld>
            <a:endParaRPr lang="es-PE" dirty="0"/>
          </a:p>
        </p:txBody>
      </p:sp>
      <p:sp>
        <p:nvSpPr>
          <p:cNvPr id="8" name="7 CuadroTexto"/>
          <p:cNvSpPr txBox="1"/>
          <p:nvPr/>
        </p:nvSpPr>
        <p:spPr>
          <a:xfrm>
            <a:off x="4106838" y="639852"/>
            <a:ext cx="4968552" cy="923330"/>
          </a:xfrm>
          <a:prstGeom prst="rect">
            <a:avLst/>
          </a:prstGeom>
          <a:solidFill>
            <a:srgbClr val="CCFF33"/>
          </a:solidFill>
        </p:spPr>
        <p:txBody>
          <a:bodyPr wrap="square" rtlCol="0">
            <a:spAutoFit/>
          </a:bodyPr>
          <a:lstStyle/>
          <a:p>
            <a:pPr algn="ctr"/>
            <a:r>
              <a:rPr lang="es-PE" dirty="0"/>
              <a:t>Lo importante es tener el conocimiento…;  pero también es hacer, hacer y hacer.  </a:t>
            </a:r>
            <a:endParaRPr lang="es-PE" dirty="0" smtClean="0"/>
          </a:p>
          <a:p>
            <a:pPr algn="ctr"/>
            <a:r>
              <a:rPr lang="es-PE" dirty="0" smtClean="0"/>
              <a:t>Diego </a:t>
            </a:r>
            <a:r>
              <a:rPr lang="es-PE" dirty="0"/>
              <a:t>Corsini</a:t>
            </a:r>
            <a:r>
              <a:rPr lang="es-PE" dirty="0"/>
              <a:t>, director de cine </a:t>
            </a:r>
            <a:endParaRPr lang="es-PE" b="1" dirty="0"/>
          </a:p>
        </p:txBody>
      </p:sp>
    </p:spTree>
    <p:extLst>
      <p:ext uri="{BB962C8B-B14F-4D97-AF65-F5344CB8AC3E}">
        <p14:creationId xmlns:p14="http://schemas.microsoft.com/office/powerpoint/2010/main" val="370444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41" presetClass="entr" presetSubtype="0" fill="hold" grpId="0" nodeType="after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 calcmode="lin" valueType="num">
                                      <p:cBhvr>
                                        <p:cTn id="10"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8"/>
                                        </p:tgtEl>
                                        <p:attrNameLst>
                                          <p:attrName>ppt_y</p:attrName>
                                        </p:attrNameLst>
                                      </p:cBhvr>
                                      <p:tavLst>
                                        <p:tav tm="0">
                                          <p:val>
                                            <p:strVal val="#ppt_y"/>
                                          </p:val>
                                        </p:tav>
                                        <p:tav tm="100000">
                                          <p:val>
                                            <p:strVal val="#ppt_y"/>
                                          </p:val>
                                        </p:tav>
                                      </p:tavLst>
                                    </p:anim>
                                    <p:anim calcmode="lin" valueType="num">
                                      <p:cBhvr>
                                        <p:cTn id="12"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8"/>
                                        </p:tgtEl>
                                      </p:cBhvr>
                                    </p:animEffect>
                                  </p:childTnLst>
                                </p:cTn>
                              </p:par>
                            </p:childTnLst>
                          </p:cTn>
                        </p:par>
                        <p:par>
                          <p:cTn id="15" fill="hold">
                            <p:stCondLst>
                              <p:cond delay="51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par>
                          <p:cTn id="19" fill="hold">
                            <p:stCondLst>
                              <p:cond delay="56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7503"/>
            <a:ext cx="8712968" cy="584775"/>
          </a:xfrm>
          <a:prstGeom prst="rect">
            <a:avLst/>
          </a:prstGeom>
        </p:spPr>
        <p:txBody>
          <a:bodyPr wrap="square">
            <a:spAutoFit/>
          </a:bodyPr>
          <a:lstStyle/>
          <a:p>
            <a:r>
              <a:rPr lang="es-PE" sz="3200" b="1" dirty="0" smtClean="0"/>
              <a:t>2.1. Investigación </a:t>
            </a:r>
            <a:r>
              <a:rPr lang="es-PE" sz="3200" b="1" dirty="0">
                <a:solidFill>
                  <a:schemeClr val="bg1"/>
                </a:solidFill>
              </a:rPr>
              <a:t>sobre</a:t>
            </a:r>
            <a:r>
              <a:rPr lang="es-PE" sz="3200" b="1" dirty="0"/>
              <a:t> la </a:t>
            </a:r>
            <a:r>
              <a:rPr lang="es-PE" sz="3200" b="1" dirty="0" smtClean="0"/>
              <a:t>enseñanza</a:t>
            </a:r>
            <a:endParaRPr lang="es-PE" sz="3200" dirty="0"/>
          </a:p>
        </p:txBody>
      </p:sp>
      <p:sp>
        <p:nvSpPr>
          <p:cNvPr id="3" name="2 Rectángulo"/>
          <p:cNvSpPr/>
          <p:nvPr/>
        </p:nvSpPr>
        <p:spPr>
          <a:xfrm>
            <a:off x="137489" y="1412776"/>
            <a:ext cx="8856984"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PE" sz="2400" dirty="0" smtClean="0"/>
              <a:t>La investigación </a:t>
            </a:r>
            <a:r>
              <a:rPr lang="es-PE" sz="2400" b="1" dirty="0">
                <a:solidFill>
                  <a:srgbClr val="FF0000"/>
                </a:solidFill>
              </a:rPr>
              <a:t>sobre</a:t>
            </a:r>
            <a:r>
              <a:rPr lang="es-PE" sz="2400" dirty="0"/>
              <a:t> la enseñanza la realizan investigadores de otras </a:t>
            </a:r>
            <a:r>
              <a:rPr lang="es-PE" sz="2400" dirty="0" smtClean="0"/>
              <a:t>disciplinas. «Dichos </a:t>
            </a:r>
            <a:r>
              <a:rPr lang="es-PE" sz="2400" dirty="0"/>
              <a:t>investigadores se interesan por construir una teoría sobre la enseñanza y transmitirla a la comunidad de investigadores, no por mejorar las aulas estudiadas</a:t>
            </a:r>
            <a:r>
              <a:rPr lang="es-PE" sz="2400" dirty="0" smtClean="0"/>
              <a:t>” (Ramírez Machado, E. J.)</a:t>
            </a:r>
          </a:p>
          <a:p>
            <a:r>
              <a:rPr lang="es-PE" sz="2400" dirty="0"/>
              <a:t>Los “Cuadernos de Investigación Educativa” presentan resúmenes de trabajos </a:t>
            </a:r>
            <a:r>
              <a:rPr lang="es-PE" sz="2400" dirty="0" smtClean="0"/>
              <a:t>desarrollados </a:t>
            </a:r>
            <a:r>
              <a:rPr lang="es-PE" sz="2400" dirty="0"/>
              <a:t>en el marco de las investigaciones de Instituciones Educativas. </a:t>
            </a:r>
            <a:r>
              <a:rPr lang="es-PE" sz="2400" dirty="0" smtClean="0"/>
              <a:t>Presentan </a:t>
            </a:r>
            <a:r>
              <a:rPr lang="es-PE" sz="2400" dirty="0"/>
              <a:t>innovaciones didácticas que sirven como fuente de inspiración al colectivo docente</a:t>
            </a:r>
          </a:p>
        </p:txBody>
      </p:sp>
      <p:sp>
        <p:nvSpPr>
          <p:cNvPr id="4" name="3 Rectángulo"/>
          <p:cNvSpPr/>
          <p:nvPr/>
        </p:nvSpPr>
        <p:spPr>
          <a:xfrm>
            <a:off x="137489" y="4725144"/>
            <a:ext cx="8954772" cy="193899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s-PE" sz="2400" dirty="0"/>
              <a:t>Lichael</a:t>
            </a:r>
            <a:r>
              <a:rPr lang="es-PE" sz="2400" dirty="0"/>
              <a:t> </a:t>
            </a:r>
            <a:r>
              <a:rPr lang="es-PE" sz="2400" dirty="0"/>
              <a:t>Payne</a:t>
            </a:r>
            <a:r>
              <a:rPr lang="es-PE" sz="2400" dirty="0"/>
              <a:t> afirma: “Lo que agrava la dificultad de conocer nuestro mundo, es el modo de pensamiento, que ha atrofiado en nosotros, en vez de desarrollar la aptitud de contextualizar y globalizar, mientras que la exigencia de la era planetaria es pensar su globalidad, la relación todo/partes, la multidimensionalidad y su complejidad”</a:t>
            </a:r>
          </a:p>
        </p:txBody>
      </p:sp>
      <p:sp>
        <p:nvSpPr>
          <p:cNvPr id="5" name="4 Marcador de fecha"/>
          <p:cNvSpPr>
            <a:spLocks noGrp="1"/>
          </p:cNvSpPr>
          <p:nvPr>
            <p:ph type="dt" sz="half" idx="10"/>
          </p:nvPr>
        </p:nvSpPr>
        <p:spPr/>
        <p:txBody>
          <a:bodyPr/>
          <a:lstStyle/>
          <a:p>
            <a:r>
              <a:rPr lang="es-PE" dirty="0" smtClean="0"/>
              <a:t>31/03/2011</a:t>
            </a:r>
            <a:endParaRPr lang="es-PE" dirty="0"/>
          </a:p>
        </p:txBody>
      </p:sp>
      <p:sp>
        <p:nvSpPr>
          <p:cNvPr id="6" name="5 Marcador de pie de página"/>
          <p:cNvSpPr>
            <a:spLocks noGrp="1"/>
          </p:cNvSpPr>
          <p:nvPr>
            <p:ph type="ftr" sz="quarter" idx="11"/>
          </p:nvPr>
        </p:nvSpPr>
        <p:spPr>
          <a:xfrm>
            <a:off x="6271815" y="6509711"/>
            <a:ext cx="2895600" cy="365125"/>
          </a:xfrm>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p:txBody>
          <a:bodyPr/>
          <a:lstStyle/>
          <a:p>
            <a:fld id="{4D8745AA-FB30-47A1-841E-3978A67336B1}" type="slidenum">
              <a:rPr lang="es-PE" smtClean="0"/>
              <a:t>8</a:t>
            </a:fld>
            <a:endParaRPr lang="es-PE" dirty="0"/>
          </a:p>
        </p:txBody>
      </p:sp>
      <p:sp>
        <p:nvSpPr>
          <p:cNvPr id="8" name="7 CuadroTexto"/>
          <p:cNvSpPr txBox="1"/>
          <p:nvPr/>
        </p:nvSpPr>
        <p:spPr>
          <a:xfrm>
            <a:off x="1691679" y="510579"/>
            <a:ext cx="6480721" cy="923330"/>
          </a:xfrm>
          <a:prstGeom prst="rect">
            <a:avLst/>
          </a:prstGeom>
          <a:solidFill>
            <a:srgbClr val="CCFF33"/>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PE" dirty="0"/>
              <a:t>Es necesario diseñar modos  de enseñar más auténticos y próximos a la realidad, para que el estudiante pueda alcanzar las  competencias básicas....  </a:t>
            </a:r>
            <a:r>
              <a:rPr lang="es-PE" dirty="0"/>
              <a:t>Monereo</a:t>
            </a:r>
            <a:r>
              <a:rPr lang="es-PE" dirty="0"/>
              <a:t> y Pozo, </a:t>
            </a:r>
            <a:r>
              <a:rPr lang="es-PE" dirty="0" smtClean="0"/>
              <a:t>2007</a:t>
            </a:r>
            <a:endParaRPr lang="es-PE" dirty="0"/>
          </a:p>
        </p:txBody>
      </p:sp>
    </p:spTree>
    <p:extLst>
      <p:ext uri="{BB962C8B-B14F-4D97-AF65-F5344CB8AC3E}">
        <p14:creationId xmlns:p14="http://schemas.microsoft.com/office/powerpoint/2010/main" val="217222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100"/>
                            </p:stCondLst>
                            <p:childTnLst>
                              <p:par>
                                <p:cTn id="13" presetID="6"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par>
                          <p:cTn id="16" fill="hold">
                            <p:stCondLst>
                              <p:cond delay="4100"/>
                            </p:stCondLst>
                            <p:childTnLst>
                              <p:par>
                                <p:cTn id="17" presetID="19" presetClass="entr" presetSubtype="1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0" fill="hold"/>
                                        <p:tgtEl>
                                          <p:spTgt spid="3"/>
                                        </p:tgtEl>
                                        <p:attrNameLst>
                                          <p:attrName>ppt_w</p:attrName>
                                        </p:attrNameLst>
                                      </p:cBhvr>
                                      <p:tavLst>
                                        <p:tav tm="0" fmla="#ppt_w*sin(2.5*pi*$)">
                                          <p:val>
                                            <p:fltVal val="0"/>
                                          </p:val>
                                        </p:tav>
                                        <p:tav tm="100000">
                                          <p:val>
                                            <p:fltVal val="1"/>
                                          </p:val>
                                        </p:tav>
                                      </p:tavLst>
                                    </p:anim>
                                    <p:anim calcmode="lin" valueType="num">
                                      <p:cBhvr>
                                        <p:cTn id="20" dur="5000" fill="hold"/>
                                        <p:tgtEl>
                                          <p:spTgt spid="3"/>
                                        </p:tgtEl>
                                        <p:attrNameLst>
                                          <p:attrName>ppt_h</p:attrName>
                                        </p:attrNameLst>
                                      </p:cBhvr>
                                      <p:tavLst>
                                        <p:tav tm="0">
                                          <p:val>
                                            <p:strVal val="#ppt_h"/>
                                          </p:val>
                                        </p:tav>
                                        <p:tav tm="100000">
                                          <p:val>
                                            <p:strVal val="#ppt_h"/>
                                          </p:val>
                                        </p:tav>
                                      </p:tavLst>
                                    </p:anim>
                                  </p:childTnLst>
                                </p:cTn>
                              </p:par>
                            </p:childTnLst>
                          </p:cTn>
                        </p:par>
                        <p:par>
                          <p:cTn id="21" fill="hold">
                            <p:stCondLst>
                              <p:cond delay="91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
                                        </p:tgtEl>
                                        <p:attrNameLst>
                                          <p:attrName>ppt_y</p:attrName>
                                        </p:attrNameLst>
                                      </p:cBhvr>
                                      <p:tavLst>
                                        <p:tav tm="0">
                                          <p:val>
                                            <p:strVal val="#ppt_y"/>
                                          </p:val>
                                        </p:tav>
                                        <p:tav tm="100000">
                                          <p:val>
                                            <p:strVal val="#ppt_y"/>
                                          </p:val>
                                        </p:tav>
                                      </p:tavLst>
                                    </p:anim>
                                    <p:anim calcmode="lin" valueType="num">
                                      <p:cBhvr>
                                        <p:cTn id="26"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332"/>
            <a:ext cx="8352928" cy="584775"/>
          </a:xfrm>
          <a:prstGeom prst="rect">
            <a:avLst/>
          </a:prstGeom>
        </p:spPr>
        <p:txBody>
          <a:bodyPr wrap="square">
            <a:spAutoFit/>
          </a:bodyPr>
          <a:lstStyle/>
          <a:p>
            <a:pPr marL="0" lvl="1"/>
            <a:r>
              <a:rPr lang="es-PE" sz="3200" b="1" dirty="0" smtClean="0"/>
              <a:t>2.2. Investigación </a:t>
            </a:r>
            <a:r>
              <a:rPr lang="es-PE" sz="3200" b="1" dirty="0">
                <a:solidFill>
                  <a:schemeClr val="bg1"/>
                </a:solidFill>
              </a:rPr>
              <a:t>en</a:t>
            </a:r>
            <a:r>
              <a:rPr lang="es-PE" sz="3200" b="1" dirty="0"/>
              <a:t> la enseñanza</a:t>
            </a:r>
            <a:endParaRPr lang="es-PE" sz="3200" dirty="0"/>
          </a:p>
        </p:txBody>
      </p:sp>
      <p:sp>
        <p:nvSpPr>
          <p:cNvPr id="3" name="2 Rectángulo"/>
          <p:cNvSpPr/>
          <p:nvPr/>
        </p:nvSpPr>
        <p:spPr>
          <a:xfrm>
            <a:off x="73794" y="1628800"/>
            <a:ext cx="9070206" cy="3416320"/>
          </a:xfrm>
          <a:prstGeom prst="rect">
            <a:avLst/>
          </a:prstGeom>
          <a:solidFill>
            <a:srgbClr val="EFFB7D"/>
          </a:solidFill>
        </p:spPr>
        <p:txBody>
          <a:bodyPr wrap="square">
            <a:spAutoFit/>
          </a:bodyPr>
          <a:lstStyle/>
          <a:p>
            <a:r>
              <a:rPr lang="es-PE" sz="2400" dirty="0"/>
              <a:t>La investigación </a:t>
            </a:r>
            <a:r>
              <a:rPr lang="es-PE" sz="2400" b="1" dirty="0"/>
              <a:t>en</a:t>
            </a:r>
            <a:r>
              <a:rPr lang="es-PE" sz="2400" dirty="0"/>
              <a:t> la enseñanza aborda los problemas de la práctica y las necesidades de los </a:t>
            </a:r>
            <a:r>
              <a:rPr lang="es-PE" sz="2400" b="1" dirty="0"/>
              <a:t>profesores</a:t>
            </a:r>
            <a:r>
              <a:rPr lang="es-PE" sz="2400" dirty="0"/>
              <a:t>. Esta investigación, denominada “de colaboración”, </a:t>
            </a:r>
            <a:r>
              <a:rPr lang="es-PE" sz="2400" dirty="0" smtClean="0"/>
              <a:t>se </a:t>
            </a:r>
            <a:r>
              <a:rPr lang="es-PE" sz="2400" dirty="0"/>
              <a:t>caracteriza porque:</a:t>
            </a:r>
          </a:p>
          <a:p>
            <a:pPr marL="457200" lvl="0" indent="-457200">
              <a:buFont typeface="+mj-lt"/>
              <a:buAutoNum type="alphaLcPeriod"/>
            </a:pPr>
            <a:r>
              <a:rPr lang="es-PE" sz="2400" dirty="0"/>
              <a:t>El consumidor </a:t>
            </a:r>
            <a:r>
              <a:rPr lang="es-PE" sz="2400" dirty="0" smtClean="0"/>
              <a:t>(</a:t>
            </a:r>
            <a:r>
              <a:rPr lang="es-PE" sz="2400" dirty="0"/>
              <a:t>el docente) está implicado en la misma, pues los resultados incidirán en su práctica.</a:t>
            </a:r>
          </a:p>
          <a:p>
            <a:pPr marL="457200" lvl="0" indent="-457200">
              <a:buFont typeface="+mj-lt"/>
              <a:buAutoNum type="alphaLcPeriod"/>
            </a:pPr>
            <a:r>
              <a:rPr lang="es-PE" sz="2400" dirty="0"/>
              <a:t>Los temas </a:t>
            </a:r>
            <a:r>
              <a:rPr lang="es-PE" sz="2400" dirty="0" smtClean="0"/>
              <a:t>se </a:t>
            </a:r>
            <a:r>
              <a:rPr lang="es-PE" sz="2400" dirty="0"/>
              <a:t>centran </a:t>
            </a:r>
            <a:r>
              <a:rPr lang="es-PE" sz="2400" dirty="0" smtClean="0"/>
              <a:t>en las  </a:t>
            </a:r>
            <a:r>
              <a:rPr lang="es-PE" sz="2400" dirty="0"/>
              <a:t>preocupaciones del docente</a:t>
            </a:r>
          </a:p>
          <a:p>
            <a:pPr marL="457200" lvl="0" indent="-457200">
              <a:buFont typeface="+mj-lt"/>
              <a:buAutoNum type="alphaLcPeriod"/>
            </a:pPr>
            <a:r>
              <a:rPr lang="es-PE" sz="2400" dirty="0"/>
              <a:t>En </a:t>
            </a:r>
            <a:r>
              <a:rPr lang="es-PE" sz="2400" dirty="0" smtClean="0"/>
              <a:t>las </a:t>
            </a:r>
            <a:r>
              <a:rPr lang="es-PE" sz="2400" dirty="0"/>
              <a:t>fases de la investigación existe la colaboración del docente</a:t>
            </a:r>
          </a:p>
          <a:p>
            <a:pPr marL="457200" indent="-457200">
              <a:buFont typeface="+mj-lt"/>
              <a:buAutoNum type="alphaLcPeriod"/>
            </a:pPr>
            <a:r>
              <a:rPr lang="es-PE" sz="2400" dirty="0"/>
              <a:t>El proceso </a:t>
            </a:r>
            <a:r>
              <a:rPr lang="es-PE" sz="2400" dirty="0" smtClean="0"/>
              <a:t>se </a:t>
            </a:r>
            <a:r>
              <a:rPr lang="es-PE" sz="2400" dirty="0"/>
              <a:t>diseña en función de la potencialidad de los participantes para perfeccionarse profesionalmente</a:t>
            </a:r>
          </a:p>
        </p:txBody>
      </p:sp>
      <p:sp>
        <p:nvSpPr>
          <p:cNvPr id="4" name="3 Rectángulo"/>
          <p:cNvSpPr/>
          <p:nvPr/>
        </p:nvSpPr>
        <p:spPr>
          <a:xfrm>
            <a:off x="73794" y="4919008"/>
            <a:ext cx="9070206" cy="1938992"/>
          </a:xfrm>
          <a:prstGeom prst="rect">
            <a:avLst/>
          </a:prstGeom>
          <a:solidFill>
            <a:schemeClr val="accent3">
              <a:lumMod val="40000"/>
              <a:lumOff val="60000"/>
            </a:schemeClr>
          </a:solidFill>
        </p:spPr>
        <p:txBody>
          <a:bodyPr wrap="square">
            <a:spAutoFit/>
          </a:bodyPr>
          <a:lstStyle/>
          <a:p>
            <a:r>
              <a:rPr lang="es-PE" sz="2400" dirty="0" smtClean="0"/>
              <a:t>Stenhouse</a:t>
            </a:r>
            <a:r>
              <a:rPr lang="es-PE" sz="2400" dirty="0" smtClean="0"/>
              <a:t> sugiere </a:t>
            </a:r>
            <a:r>
              <a:rPr lang="es-PE" sz="2400" dirty="0"/>
              <a:t>que el docente integre los tres roles: de </a:t>
            </a:r>
            <a:r>
              <a:rPr lang="es-PE" sz="2400" b="1" dirty="0" smtClean="0"/>
              <a:t>observador</a:t>
            </a:r>
            <a:r>
              <a:rPr lang="es-PE" sz="2400" dirty="0" smtClean="0"/>
              <a:t>, </a:t>
            </a:r>
            <a:r>
              <a:rPr lang="es-PE" sz="2400" b="1" dirty="0" smtClean="0"/>
              <a:t>investigador </a:t>
            </a:r>
            <a:r>
              <a:rPr lang="es-PE" sz="2400" dirty="0" smtClean="0"/>
              <a:t>y </a:t>
            </a:r>
            <a:r>
              <a:rPr lang="es-PE" sz="2400" b="1" dirty="0"/>
              <a:t>maestro</a:t>
            </a:r>
            <a:r>
              <a:rPr lang="es-PE" sz="2400" dirty="0"/>
              <a:t>. Afirma: “En mi concepto esto es perfectamente posible, siempre y cuando el profesor ponga en claro que la razón, por la que desempeña el papel de investigador, es desarrollar </a:t>
            </a:r>
            <a:r>
              <a:rPr lang="es-PE" sz="2400" dirty="0" smtClean="0"/>
              <a:t>en forma positiva </a:t>
            </a:r>
            <a:r>
              <a:rPr lang="es-PE" sz="2400" dirty="0"/>
              <a:t>su docencia y hacer mejor las </a:t>
            </a:r>
            <a:r>
              <a:rPr lang="es-PE" sz="2400" dirty="0" smtClean="0"/>
              <a:t>cosas»</a:t>
            </a:r>
            <a:endParaRPr lang="es-PE" sz="2400" dirty="0"/>
          </a:p>
        </p:txBody>
      </p:sp>
      <p:sp>
        <p:nvSpPr>
          <p:cNvPr id="6" name="5 Marcador de pie de página"/>
          <p:cNvSpPr>
            <a:spLocks noGrp="1"/>
          </p:cNvSpPr>
          <p:nvPr>
            <p:ph type="ftr" sz="quarter" idx="11"/>
          </p:nvPr>
        </p:nvSpPr>
        <p:spPr>
          <a:xfrm>
            <a:off x="7020272" y="6487120"/>
            <a:ext cx="2115716" cy="370880"/>
          </a:xfrm>
        </p:spPr>
        <p:txBody>
          <a:bodyPr/>
          <a:lstStyle/>
          <a:p>
            <a:r>
              <a:rPr lang="es-PE" dirty="0" smtClean="0">
                <a:solidFill>
                  <a:srgbClr val="000099"/>
                </a:solidFill>
              </a:rPr>
              <a:t>Ramón R. Abarca Fernández</a:t>
            </a:r>
            <a:endParaRPr lang="es-PE" dirty="0">
              <a:solidFill>
                <a:srgbClr val="000099"/>
              </a:solidFill>
            </a:endParaRPr>
          </a:p>
        </p:txBody>
      </p:sp>
      <p:sp>
        <p:nvSpPr>
          <p:cNvPr id="7" name="6 Marcador de número de diapositiva"/>
          <p:cNvSpPr>
            <a:spLocks noGrp="1"/>
          </p:cNvSpPr>
          <p:nvPr>
            <p:ph type="sldNum" sz="quarter" idx="12"/>
          </p:nvPr>
        </p:nvSpPr>
        <p:spPr>
          <a:xfrm>
            <a:off x="7236296" y="6492875"/>
            <a:ext cx="2133600" cy="365125"/>
          </a:xfrm>
        </p:spPr>
        <p:txBody>
          <a:bodyPr/>
          <a:lstStyle/>
          <a:p>
            <a:fld id="{4D8745AA-FB30-47A1-841E-3978A67336B1}" type="slidenum">
              <a:rPr lang="es-PE" smtClean="0"/>
              <a:t>9</a:t>
            </a:fld>
            <a:endParaRPr lang="es-PE" dirty="0"/>
          </a:p>
        </p:txBody>
      </p:sp>
      <p:sp>
        <p:nvSpPr>
          <p:cNvPr id="8" name="7 Rectángulo"/>
          <p:cNvSpPr/>
          <p:nvPr/>
        </p:nvSpPr>
        <p:spPr>
          <a:xfrm>
            <a:off x="611560" y="474638"/>
            <a:ext cx="8532440" cy="1200329"/>
          </a:xfrm>
          <a:prstGeom prst="rect">
            <a:avLst/>
          </a:prstGeom>
          <a:solidFill>
            <a:srgbClr val="CCFF33"/>
          </a:solidFill>
        </p:spPr>
        <p:txBody>
          <a:bodyPr wrap="square">
            <a:spAutoFit/>
          </a:bodyPr>
          <a:lstStyle/>
          <a:p>
            <a:r>
              <a:rPr lang="es-PE" dirty="0"/>
              <a:t>La labor del profesor no radica en transmitir los conocimientos adquiridos, en el mejor de los casos en la investigación más reciente, sino en enseñar a preguntar, orientando el trabajo y promoviendo el desarrollo intelectual y científico de los estudiantes, lo que únicamente cabe en un diálogo personal. Ignacio Sotelo, El País, 2 Febrero 2005</a:t>
            </a:r>
          </a:p>
        </p:txBody>
      </p:sp>
    </p:spTree>
    <p:extLst>
      <p:ext uri="{BB962C8B-B14F-4D97-AF65-F5344CB8AC3E}">
        <p14:creationId xmlns:p14="http://schemas.microsoft.com/office/powerpoint/2010/main" val="388025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6" presetClass="entr" presetSubtype="21" fill="hold" grpId="1" nodeType="afterEffect">
                                  <p:stCondLst>
                                    <p:cond delay="0"/>
                                  </p:stCondLst>
                                  <p:iterate type="lt">
                                    <p:tmPct val="0"/>
                                  </p:iterate>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par>
                          <p:cTn id="19" fill="hold">
                            <p:stCondLst>
                              <p:cond delay="20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gtEl>
                                        <p:attrNameLst>
                                          <p:attrName>ppt_y</p:attrName>
                                        </p:attrNameLst>
                                      </p:cBhvr>
                                      <p:tavLst>
                                        <p:tav tm="0">
                                          <p:val>
                                            <p:strVal val="#ppt_y"/>
                                          </p:val>
                                        </p:tav>
                                        <p:tav tm="100000">
                                          <p:val>
                                            <p:strVal val="#ppt_y"/>
                                          </p:val>
                                        </p:tav>
                                      </p:tavLst>
                                    </p:anim>
                                    <p:anim calcmode="lin" valueType="num">
                                      <p:cBhvr>
                                        <p:cTn id="2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8" grpId="1"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9271</TotalTime>
  <Words>3590</Words>
  <Application>Microsoft Office PowerPoint</Application>
  <PresentationFormat>Presentación en pantalla (4:3)</PresentationFormat>
  <Paragraphs>281</Paragraphs>
  <Slides>28</Slides>
  <Notes>2</Notes>
  <HiddenSlides>0</HiddenSlides>
  <MMClips>0</MMClips>
  <ScaleCrop>false</ScaleCrop>
  <HeadingPairs>
    <vt:vector size="4" baseType="variant">
      <vt:variant>
        <vt:lpstr>Tema</vt:lpstr>
      </vt:variant>
      <vt:variant>
        <vt:i4>2</vt:i4>
      </vt:variant>
      <vt:variant>
        <vt:lpstr>Títulos de diapositiva</vt:lpstr>
      </vt:variant>
      <vt:variant>
        <vt:i4>28</vt:i4>
      </vt:variant>
    </vt:vector>
  </HeadingPairs>
  <TitlesOfParts>
    <vt:vector size="30"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Ramon</dc:creator>
  <cp:lastModifiedBy>Ramon</cp:lastModifiedBy>
  <cp:revision>111</cp:revision>
  <dcterms:created xsi:type="dcterms:W3CDTF">2011-03-27T15:37:39Z</dcterms:created>
  <dcterms:modified xsi:type="dcterms:W3CDTF">2011-05-05T10:16:20Z</dcterms:modified>
</cp:coreProperties>
</file>